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4" r:id="rId2"/>
    <p:sldId id="370" r:id="rId3"/>
    <p:sldId id="371" r:id="rId4"/>
    <p:sldId id="374" r:id="rId5"/>
    <p:sldId id="375" r:id="rId6"/>
    <p:sldId id="373" r:id="rId7"/>
    <p:sldId id="332" r:id="rId8"/>
    <p:sldId id="335" r:id="rId9"/>
    <p:sldId id="362" r:id="rId10"/>
    <p:sldId id="364" r:id="rId11"/>
    <p:sldId id="376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8" r:id="rId20"/>
    <p:sldId id="359" r:id="rId21"/>
    <p:sldId id="334" r:id="rId22"/>
    <p:sldId id="337" r:id="rId23"/>
    <p:sldId id="361" r:id="rId24"/>
    <p:sldId id="344" r:id="rId25"/>
    <p:sldId id="368" r:id="rId26"/>
    <p:sldId id="377" r:id="rId27"/>
    <p:sldId id="341" r:id="rId28"/>
    <p:sldId id="339" r:id="rId29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Øystein Guttersrud" initials="Ø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2" autoAdjust="0"/>
    <p:restoredTop sz="84800" autoAdjust="0"/>
  </p:normalViewPr>
  <p:slideViewPr>
    <p:cSldViewPr snapToGrid="0" snapToObjects="1">
      <p:cViewPr varScale="1">
        <p:scale>
          <a:sx n="90" d="100"/>
          <a:sy n="90" d="100"/>
        </p:scale>
        <p:origin x="15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23.03.2018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23.03.2018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artikkel/vis.html?tid=201288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832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83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282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051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10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8"/>
            <a:ext cx="5250848" cy="3484847"/>
          </a:xfrm>
          <a:prstGeom prst="rect">
            <a:avLst/>
          </a:prstGeom>
        </p:spPr>
        <p:txBody>
          <a:bodyPr wrap="square" lIns="88071" tIns="88071" rIns="88071" bIns="88071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81450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95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292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61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081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420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981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9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42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defTabSz="880933">
              <a:defRPr/>
            </a:pPr>
            <a:endParaRPr lang="nb-NO" b="0" dirty="0" smtClean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4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67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60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9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hlinkClick r:id="rId3"/>
              </a:rPr>
              <a:t>Tabell: https://www.naturfag.no/artikkel/vis.html?tid=2012884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30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30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8" r:id="rId4"/>
    <p:sldLayoutId id="2147483652" r:id="rId5"/>
    <p:sldLayoutId id="2147483657" r:id="rId6"/>
    <p:sldLayoutId id="2147483662" r:id="rId7"/>
    <p:sldLayoutId id="2147483658" r:id="rId8"/>
    <p:sldLayoutId id="2147483663" r:id="rId9"/>
    <p:sldLayoutId id="2147483654" r:id="rId10"/>
    <p:sldLayoutId id="2147483655" r:id="rId11"/>
    <p:sldLayoutId id="2147483677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www.naturfag.no/utstyrsbeskrivelse/vis.html?tid=780046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iten.no/?hvorfor_oker_havnivaet_nn" TargetMode="External"/><Relationship Id="rId5" Type="http://schemas.openxmlformats.org/officeDocument/2006/relationships/hyperlink" Target="https://www.viten.no/?hvorfor_oker_havnivaet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79" y="2556218"/>
            <a:ext cx="8239647" cy="1674976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268183"/>
                </a:solidFill>
              </a:rPr>
              <a:t>Tabeller og grafer</a:t>
            </a:r>
            <a:br>
              <a:rPr lang="nb-NO" dirty="0" smtClean="0">
                <a:solidFill>
                  <a:srgbClr val="268183"/>
                </a:solidFill>
              </a:rPr>
            </a:br>
            <a:r>
              <a:rPr lang="nb-NO" sz="3200" dirty="0" smtClean="0">
                <a:solidFill>
                  <a:srgbClr val="268183"/>
                </a:solidFill>
              </a:rPr>
              <a:t>B – Samarbeid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7939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tabeller – god praksis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825625"/>
            <a:ext cx="7695811" cy="4180320"/>
          </a:xfrm>
        </p:spPr>
        <p:txBody>
          <a:bodyPr/>
          <a:lstStyle/>
          <a:p>
            <a:pPr marL="0" indent="0">
              <a:buNone/>
            </a:pPr>
            <a:r>
              <a:rPr lang="nb-NO" sz="2200" dirty="0" smtClean="0"/>
              <a:t>Et jorde er </a:t>
            </a:r>
            <a:r>
              <a:rPr lang="nb-NO" sz="2200" dirty="0"/>
              <a:t>delt opp i fire forsøksfelt </a:t>
            </a:r>
            <a:r>
              <a:rPr lang="nb-NO" sz="2200" dirty="0" smtClean="0"/>
              <a:t>1–4 for å finne ut hvordan mengden </a:t>
            </a:r>
            <a:r>
              <a:rPr lang="nb-NO" sz="2200" dirty="0"/>
              <a:t>gjødsel </a:t>
            </a:r>
            <a:r>
              <a:rPr lang="nb-NO" sz="2200" dirty="0" smtClean="0"/>
              <a:t>brukt påvirker mengden korn produsert.</a:t>
            </a:r>
          </a:p>
          <a:p>
            <a:r>
              <a:rPr lang="nb-NO" sz="2200" dirty="0" smtClean="0"/>
              <a:t>Avhengig </a:t>
            </a:r>
            <a:r>
              <a:rPr lang="nb-NO" sz="2200" dirty="0"/>
              <a:t>variabel: det vi måler (mengden </a:t>
            </a:r>
            <a:r>
              <a:rPr lang="nb-NO" sz="2200" dirty="0" smtClean="0"/>
              <a:t>korn produsert)</a:t>
            </a:r>
          </a:p>
          <a:p>
            <a:r>
              <a:rPr lang="nb-NO" sz="2200" dirty="0"/>
              <a:t>Uavhengig variabel: det vi varierer (mengden gjødsel brukt) </a:t>
            </a:r>
          </a:p>
          <a:p>
            <a:r>
              <a:rPr lang="nb-NO" sz="2200" dirty="0"/>
              <a:t>Kontrollvariabler: </a:t>
            </a:r>
            <a:r>
              <a:rPr lang="nb-NO" sz="2200" dirty="0" smtClean="0"/>
              <a:t>de </a:t>
            </a:r>
            <a:r>
              <a:rPr lang="nb-NO" sz="2200" dirty="0"/>
              <a:t>vi holder </a:t>
            </a:r>
            <a:r>
              <a:rPr lang="nb-NO" sz="2200" dirty="0" smtClean="0"/>
              <a:t>konstant (sprøyting)</a:t>
            </a:r>
            <a:endParaRPr lang="nb-NO" sz="2200" dirty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7" y="4118677"/>
            <a:ext cx="8076362" cy="18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tabeller – god praksis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7" y="4312001"/>
            <a:ext cx="8076362" cy="18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564305" y="1263235"/>
            <a:ext cx="8512752" cy="3113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nb-NO" sz="800" b="1" dirty="0" smtClean="0"/>
          </a:p>
          <a:p>
            <a:pPr marL="0" indent="0">
              <a:buFont typeface="Arial"/>
              <a:buNone/>
            </a:pPr>
            <a:r>
              <a:rPr lang="nb-NO" sz="2200" b="1" dirty="0" smtClean="0"/>
              <a:t>Orientering </a:t>
            </a:r>
            <a:endParaRPr lang="nb-NO" sz="2200" dirty="0" smtClean="0"/>
          </a:p>
          <a:p>
            <a:r>
              <a:rPr lang="nb-NO" sz="2200" dirty="0"/>
              <a:t>Variablene står i hver sin </a:t>
            </a:r>
            <a:r>
              <a:rPr lang="nb-NO" sz="2200" dirty="0" smtClean="0"/>
              <a:t>kolonne.</a:t>
            </a:r>
            <a:endParaRPr lang="nb-NO" sz="2200" dirty="0"/>
          </a:p>
          <a:p>
            <a:r>
              <a:rPr lang="nb-NO" sz="2200" dirty="0" smtClean="0"/>
              <a:t>Det vi sammenlikner (forsøksfeltene) står på radene.</a:t>
            </a:r>
          </a:p>
          <a:p>
            <a:pPr marL="0" indent="0">
              <a:buFont typeface="Arial"/>
              <a:buNone/>
            </a:pPr>
            <a:endParaRPr lang="nb-NO" sz="800" b="1" dirty="0" smtClean="0"/>
          </a:p>
          <a:p>
            <a:pPr marL="0" indent="0">
              <a:buFont typeface="Arial"/>
              <a:buNone/>
            </a:pPr>
            <a:r>
              <a:rPr lang="nb-NO" sz="2200" b="1" dirty="0" smtClean="0"/>
              <a:t>Rekkefølge</a:t>
            </a:r>
          </a:p>
          <a:p>
            <a:r>
              <a:rPr lang="nb-NO" sz="2200" dirty="0" smtClean="0"/>
              <a:t>Hvilken variabel står først?</a:t>
            </a:r>
            <a:endParaRPr lang="nb-NO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b-NO" sz="2200" dirty="0" smtClean="0"/>
              <a:t>Hvordan er den avhengige variabelen rangert?</a:t>
            </a:r>
            <a:endParaRPr lang="nb-NO" sz="2200" dirty="0"/>
          </a:p>
        </p:txBody>
      </p:sp>
      <p:sp>
        <p:nvSpPr>
          <p:cNvPr id="7" name="Rektangel 7"/>
          <p:cNvSpPr/>
          <p:nvPr/>
        </p:nvSpPr>
        <p:spPr>
          <a:xfrm>
            <a:off x="4019281" y="3403581"/>
            <a:ext cx="5057776" cy="430887"/>
          </a:xfrm>
          <a:prstGeom prst="rect">
            <a:avLst/>
          </a:prstGeom>
          <a:solidFill>
            <a:srgbClr val="FDB90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ea typeface="Campton Light" charset="0"/>
                <a:cs typeface="Campton Light" charset="0"/>
              </a:rPr>
              <a:t>Den </a:t>
            </a:r>
            <a:r>
              <a:rPr lang="en-US" sz="2200" dirty="0" err="1" smtClean="0">
                <a:ea typeface="Campton Light" charset="0"/>
                <a:cs typeface="Campton Light" charset="0"/>
              </a:rPr>
              <a:t>avhengige</a:t>
            </a:r>
            <a:r>
              <a:rPr lang="en-US" sz="2200" dirty="0" smtClean="0">
                <a:ea typeface="Campton Light" charset="0"/>
                <a:cs typeface="Campton Light" charset="0"/>
              </a:rPr>
              <a:t> </a:t>
            </a:r>
            <a:r>
              <a:rPr lang="en-US" sz="2200" dirty="0" err="1" smtClean="0">
                <a:ea typeface="Campton Light" charset="0"/>
                <a:cs typeface="Campton Light" charset="0"/>
              </a:rPr>
              <a:t>variabelen</a:t>
            </a:r>
            <a:r>
              <a:rPr lang="en-US" sz="2200" dirty="0" smtClean="0">
                <a:ea typeface="Campton Light" charset="0"/>
                <a:cs typeface="Campton Light" charset="0"/>
              </a:rPr>
              <a:t> (</a:t>
            </a:r>
            <a:r>
              <a:rPr lang="en-US" sz="2200" dirty="0" err="1" smtClean="0">
                <a:ea typeface="Campton Light" charset="0"/>
                <a:cs typeface="Campton Light" charset="0"/>
              </a:rPr>
              <a:t>mengde</a:t>
            </a:r>
            <a:r>
              <a:rPr lang="en-US" sz="2200" dirty="0" smtClean="0">
                <a:ea typeface="Campton Light" charset="0"/>
                <a:cs typeface="Campton Light" charset="0"/>
              </a:rPr>
              <a:t> </a:t>
            </a:r>
            <a:r>
              <a:rPr lang="en-US" sz="2200" dirty="0" err="1" smtClean="0">
                <a:ea typeface="Campton Light" charset="0"/>
                <a:cs typeface="Campton Light" charset="0"/>
              </a:rPr>
              <a:t>korn</a:t>
            </a:r>
            <a:r>
              <a:rPr lang="en-US" sz="2200" dirty="0" smtClean="0">
                <a:ea typeface="Campton Light" charset="0"/>
                <a:cs typeface="Campton Light" charset="0"/>
              </a:rPr>
              <a:t>)</a:t>
            </a:r>
            <a:endParaRPr lang="en-US" sz="2200" dirty="0">
              <a:ea typeface="Campton Light" charset="0"/>
              <a:cs typeface="Campton Light" charset="0"/>
            </a:endParaRPr>
          </a:p>
        </p:txBody>
      </p:sp>
      <p:sp>
        <p:nvSpPr>
          <p:cNvPr id="8" name="Rektangel 8"/>
          <p:cNvSpPr/>
          <p:nvPr/>
        </p:nvSpPr>
        <p:spPr>
          <a:xfrm>
            <a:off x="6181456" y="3871764"/>
            <a:ext cx="2895601" cy="430887"/>
          </a:xfrm>
          <a:prstGeom prst="rect">
            <a:avLst/>
          </a:prstGeom>
          <a:solidFill>
            <a:srgbClr val="FDB90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 err="1" smtClean="0">
                <a:ea typeface="Campton Light" charset="0"/>
                <a:cs typeface="Campton Light" charset="0"/>
              </a:rPr>
              <a:t>Etter</a:t>
            </a:r>
            <a:r>
              <a:rPr lang="en-US" sz="2200" dirty="0" smtClean="0">
                <a:ea typeface="Campton Light" charset="0"/>
                <a:cs typeface="Campton Light" charset="0"/>
              </a:rPr>
              <a:t> </a:t>
            </a:r>
            <a:r>
              <a:rPr lang="en-US" sz="2200" dirty="0" err="1" smtClean="0">
                <a:ea typeface="Campton Light" charset="0"/>
                <a:cs typeface="Campton Light" charset="0"/>
              </a:rPr>
              <a:t>avtakende</a:t>
            </a:r>
            <a:r>
              <a:rPr lang="en-US" sz="2200" dirty="0" smtClean="0">
                <a:ea typeface="Campton Light" charset="0"/>
                <a:cs typeface="Campton Light" charset="0"/>
              </a:rPr>
              <a:t> </a:t>
            </a:r>
            <a:r>
              <a:rPr lang="en-US" sz="2200" dirty="0" err="1" smtClean="0">
                <a:ea typeface="Campton Light" charset="0"/>
                <a:cs typeface="Campton Light" charset="0"/>
              </a:rPr>
              <a:t>verdier</a:t>
            </a:r>
            <a:endParaRPr lang="en-US" sz="2200" dirty="0">
              <a:ea typeface="Campton Light" charset="0"/>
              <a:cs typeface="Campton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Tabeller: øvingseksempel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9575" y="1825625"/>
            <a:ext cx="8553450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Fôring av et husdyr:</a:t>
            </a:r>
          </a:p>
          <a:p>
            <a:r>
              <a:rPr lang="nb-NO" sz="2200" dirty="0" smtClean="0"/>
              <a:t>Fire dietter A–D består av ulike mengder melk, vann og kosttilskudd.</a:t>
            </a:r>
          </a:p>
          <a:p>
            <a:r>
              <a:rPr lang="nb-NO" sz="2200" dirty="0" smtClean="0"/>
              <a:t>Hvilken diett gir størst tilvekst (økning i vekt per døgn</a:t>
            </a:r>
            <a:r>
              <a:rPr lang="nb-NO" sz="2600" dirty="0" smtClean="0"/>
              <a:t>)?</a:t>
            </a:r>
          </a:p>
          <a:p>
            <a:pPr marL="0" indent="0">
              <a:buNone/>
            </a:pPr>
            <a:endParaRPr lang="nb-NO" sz="2600" dirty="0" smtClean="0"/>
          </a:p>
          <a:p>
            <a:pPr marL="0" indent="0">
              <a:buNone/>
            </a:pPr>
            <a:r>
              <a:rPr lang="nb-NO" sz="2200" dirty="0" smtClean="0"/>
              <a:t>Diskuter:</a:t>
            </a:r>
          </a:p>
          <a:p>
            <a:r>
              <a:rPr lang="nb-NO" sz="2200" dirty="0" smtClean="0"/>
              <a:t>Hva skal stå på radene i tabellen (det vi sammenlikner)?</a:t>
            </a:r>
          </a:p>
          <a:p>
            <a:r>
              <a:rPr lang="nb-NO" sz="2200" dirty="0" smtClean="0"/>
              <a:t>Hvilken variabel er den avhengige variabelen (bør stå først)?</a:t>
            </a:r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7155383" y="4024648"/>
            <a:ext cx="1223074" cy="430887"/>
          </a:xfrm>
          <a:prstGeom prst="rect">
            <a:avLst/>
          </a:prstGeom>
          <a:solidFill>
            <a:srgbClr val="FDB90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200" dirty="0" smtClean="0">
                <a:ea typeface="Campton Light" charset="0"/>
                <a:cs typeface="Campton Light" charset="0"/>
              </a:rPr>
              <a:t>Diettene</a:t>
            </a:r>
            <a:endParaRPr lang="nb-NO" sz="2200" dirty="0">
              <a:ea typeface="Campton Light" charset="0"/>
              <a:cs typeface="Campton Light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584007" y="4475437"/>
            <a:ext cx="1379018" cy="430887"/>
          </a:xfrm>
          <a:prstGeom prst="rect">
            <a:avLst/>
          </a:prstGeom>
          <a:solidFill>
            <a:srgbClr val="FDB90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200" dirty="0" smtClean="0">
                <a:ea typeface="Campton Light" charset="0"/>
                <a:cs typeface="Campton Light" charset="0"/>
              </a:rPr>
              <a:t>Tilveksten</a:t>
            </a:r>
            <a:endParaRPr lang="nb-NO" sz="2200" dirty="0">
              <a:ea typeface="Campton Light" charset="0"/>
              <a:cs typeface="Campton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248261" cy="1325563"/>
          </a:xfrm>
        </p:spPr>
        <p:txBody>
          <a:bodyPr>
            <a:normAutofit/>
          </a:bodyPr>
          <a:lstStyle/>
          <a:p>
            <a:r>
              <a:rPr lang="nb-NO" dirty="0"/>
              <a:t>Hvilken tabell er «riktigst»? Begrunn </a:t>
            </a:r>
            <a:r>
              <a:rPr lang="nb-NO" dirty="0" smtClean="0"/>
              <a:t>svaret</a:t>
            </a:r>
            <a:endParaRPr lang="nb-NO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9" y="1294087"/>
            <a:ext cx="7518508" cy="156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9" y="2982789"/>
            <a:ext cx="7518508" cy="172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/>
          <p:cNvSpPr/>
          <p:nvPr/>
        </p:nvSpPr>
        <p:spPr>
          <a:xfrm>
            <a:off x="5145790" y="58192"/>
            <a:ext cx="395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Data hentet fra </a:t>
            </a:r>
            <a:r>
              <a:rPr lang="nb-NO" dirty="0" err="1" smtClean="0"/>
              <a:t>Stern</a:t>
            </a:r>
            <a:r>
              <a:rPr lang="nb-NO" dirty="0" smtClean="0"/>
              <a:t> mfl. </a:t>
            </a:r>
            <a:r>
              <a:rPr lang="nb-NO" dirty="0"/>
              <a:t>(2004, </a:t>
            </a:r>
            <a:r>
              <a:rPr lang="nb-NO" dirty="0" smtClean="0"/>
              <a:t>s. 342)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9" y="4998028"/>
            <a:ext cx="7518508" cy="169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3832251" y="1884783"/>
            <a:ext cx="5053292" cy="3816429"/>
          </a:xfrm>
          <a:prstGeom prst="rect">
            <a:avLst/>
          </a:prstGeom>
          <a:solidFill>
            <a:srgbClr val="FDB90C"/>
          </a:solidFill>
        </p:spPr>
        <p:txBody>
          <a:bodyPr wrap="square">
            <a:spAutoFit/>
          </a:bodyPr>
          <a:lstStyle/>
          <a:p>
            <a:r>
              <a:rPr lang="nb-NO" sz="2200" dirty="0"/>
              <a:t>Tabell 3 er best, for her står </a:t>
            </a:r>
            <a:r>
              <a:rPr lang="nb-NO" sz="2200" b="1" dirty="0"/>
              <a:t>diettene</a:t>
            </a:r>
            <a:r>
              <a:rPr lang="nb-NO" sz="2200" dirty="0"/>
              <a:t> på </a:t>
            </a:r>
            <a:r>
              <a:rPr lang="nb-NO" sz="2200" b="1" dirty="0"/>
              <a:t>radene</a:t>
            </a:r>
            <a:r>
              <a:rPr lang="nb-NO" sz="2200" dirty="0"/>
              <a:t>, og den </a:t>
            </a:r>
            <a:r>
              <a:rPr lang="nb-NO" sz="2200" b="1" dirty="0"/>
              <a:t>avhengige</a:t>
            </a:r>
            <a:r>
              <a:rPr lang="nb-NO" sz="2200" dirty="0"/>
              <a:t> variabelen (tilvekst) står </a:t>
            </a:r>
            <a:r>
              <a:rPr lang="nb-NO" sz="2200" b="1" dirty="0"/>
              <a:t>først</a:t>
            </a:r>
            <a:r>
              <a:rPr lang="nb-NO" sz="2200" dirty="0"/>
              <a:t> og er </a:t>
            </a:r>
            <a:r>
              <a:rPr lang="nb-NO" sz="2200" b="1" dirty="0"/>
              <a:t>rangert</a:t>
            </a:r>
            <a:r>
              <a:rPr lang="nb-NO" sz="2200" dirty="0"/>
              <a:t> fra største til minste verdi</a:t>
            </a:r>
            <a:r>
              <a:rPr lang="nb-NO" sz="2200" dirty="0" smtClean="0"/>
              <a:t>.</a:t>
            </a:r>
          </a:p>
          <a:p>
            <a:endParaRPr lang="nb-NO" sz="2200" dirty="0"/>
          </a:p>
          <a:p>
            <a:pPr>
              <a:defRPr/>
            </a:pPr>
            <a:r>
              <a:rPr lang="nb-NO" sz="2200" dirty="0"/>
              <a:t>Vi kan enkelt og raskt lese tabell 3 og avgjøre </a:t>
            </a:r>
            <a:r>
              <a:rPr lang="nb-NO" sz="2200" dirty="0" smtClean="0"/>
              <a:t>at </a:t>
            </a:r>
            <a:r>
              <a:rPr lang="en-US" sz="2200" dirty="0" err="1" smtClean="0"/>
              <a:t>diett</a:t>
            </a:r>
            <a:r>
              <a:rPr lang="en-US" sz="2200" dirty="0" smtClean="0"/>
              <a:t> B </a:t>
            </a:r>
            <a:r>
              <a:rPr lang="en-US" sz="2200" dirty="0" err="1"/>
              <a:t>gir</a:t>
            </a:r>
            <a:r>
              <a:rPr lang="en-US" sz="2200" dirty="0"/>
              <a:t> </a:t>
            </a:r>
            <a:r>
              <a:rPr lang="en-US" sz="2200" dirty="0" err="1"/>
              <a:t>størst</a:t>
            </a:r>
            <a:r>
              <a:rPr lang="en-US" sz="2200" dirty="0"/>
              <a:t> </a:t>
            </a:r>
            <a:r>
              <a:rPr lang="en-US" sz="2200" dirty="0" err="1" smtClean="0"/>
              <a:t>tilvekst</a:t>
            </a:r>
            <a:r>
              <a:rPr lang="en-US" sz="2200" dirty="0" smtClean="0"/>
              <a:t>. 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nb-NO" sz="2200" dirty="0" smtClean="0"/>
              <a:t>Tabell </a:t>
            </a:r>
            <a:r>
              <a:rPr lang="nb-NO" sz="2200" dirty="0"/>
              <a:t>1 har ikke diettene på radene og i tabell 2 er ikke den avhengige variabelen rangert.</a:t>
            </a:r>
          </a:p>
        </p:txBody>
      </p:sp>
    </p:spTree>
    <p:extLst>
      <p:ext uri="{BB962C8B-B14F-4D97-AF65-F5344CB8AC3E}">
        <p14:creationId xmlns:p14="http://schemas.microsoft.com/office/powerpoint/2010/main" val="10707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Grafer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751194"/>
            <a:ext cx="7583244" cy="4180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 smtClean="0"/>
              <a:t>I </a:t>
            </a:r>
            <a:r>
              <a:rPr lang="nb-NO" sz="2200" dirty="0"/>
              <a:t>naturfag </a:t>
            </a:r>
            <a:r>
              <a:rPr lang="nb-NO" sz="2200" dirty="0" smtClean="0"/>
              <a:t>har vi ulike </a:t>
            </a:r>
            <a:r>
              <a:rPr lang="nb-NO" sz="2200" dirty="0"/>
              <a:t>typer variabler.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b="1" dirty="0" smtClean="0"/>
              <a:t>Kvalitative </a:t>
            </a:r>
            <a:r>
              <a:rPr lang="nb-NO" sz="2200" b="1" dirty="0"/>
              <a:t>variabler (bruker ikke tall)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Variabelen er delt inn i ulike kategorier, </a:t>
            </a:r>
            <a:r>
              <a:rPr lang="nb-NO" sz="2200" dirty="0"/>
              <a:t>som </a:t>
            </a:r>
            <a:r>
              <a:rPr lang="nb-NO" sz="2200" dirty="0" smtClean="0"/>
              <a:t>skogstype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2200" dirty="0"/>
              <a:t>K</a:t>
            </a:r>
            <a:r>
              <a:rPr lang="nb-NO" sz="2200" dirty="0" smtClean="0"/>
              <a:t>an presenteres som stolpediagram </a:t>
            </a:r>
            <a:r>
              <a:rPr lang="nb-NO" sz="2200" dirty="0"/>
              <a:t>(stolpene står </a:t>
            </a:r>
            <a:r>
              <a:rPr lang="nb-NO" sz="2200" i="1" dirty="0"/>
              <a:t>ikke</a:t>
            </a:r>
            <a:r>
              <a:rPr lang="nb-NO" sz="2200" dirty="0"/>
              <a:t> inntil hverandre</a:t>
            </a:r>
            <a:r>
              <a:rPr lang="nb-NO" sz="2200" dirty="0" smtClean="0"/>
              <a:t>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nb-NO" sz="2200" b="1" dirty="0" smtClean="0"/>
              <a:t>Kvantitative </a:t>
            </a:r>
            <a:r>
              <a:rPr lang="nb-NO" sz="2200" b="1" dirty="0"/>
              <a:t>variabler (bruker tall)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/>
              <a:t>Verdiene er ikke-kontinuerlige, som antall </a:t>
            </a:r>
            <a:r>
              <a:rPr lang="nb-NO" sz="2200" dirty="0" smtClean="0"/>
              <a:t>trær</a:t>
            </a:r>
            <a:endParaRPr lang="nb-NO" sz="22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2200" dirty="0"/>
              <a:t>K</a:t>
            </a:r>
            <a:r>
              <a:rPr lang="nb-NO" sz="2200" dirty="0" smtClean="0"/>
              <a:t>an </a:t>
            </a:r>
            <a:r>
              <a:rPr lang="nb-NO" sz="2200" dirty="0"/>
              <a:t>presenteres som </a:t>
            </a:r>
            <a:r>
              <a:rPr lang="nb-NO" sz="2200" dirty="0" smtClean="0"/>
              <a:t>histogram </a:t>
            </a:r>
            <a:r>
              <a:rPr lang="nb-NO" sz="2200" dirty="0"/>
              <a:t>(stolpene står inntil hverandre</a:t>
            </a:r>
            <a:r>
              <a:rPr lang="nb-NO" sz="2200" dirty="0" smtClean="0"/>
              <a:t>)</a:t>
            </a:r>
            <a:endParaRPr lang="nb-NO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Verdiene er kontinuerlige</a:t>
            </a:r>
            <a:r>
              <a:rPr lang="nb-NO" sz="2200" dirty="0"/>
              <a:t>, som </a:t>
            </a:r>
            <a:r>
              <a:rPr lang="nb-NO" sz="2200" dirty="0" smtClean="0"/>
              <a:t>temperatur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Presenteres som spredningsplott </a:t>
            </a:r>
            <a:r>
              <a:rPr lang="nb-NO" sz="2200" dirty="0"/>
              <a:t>med </a:t>
            </a:r>
            <a:r>
              <a:rPr lang="nb-NO" sz="2200" dirty="0" smtClean="0"/>
              <a:t>graf</a:t>
            </a:r>
            <a:endParaRPr lang="nb-NO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7821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887478" cy="1325563"/>
          </a:xfrm>
        </p:spPr>
        <p:txBody>
          <a:bodyPr/>
          <a:lstStyle/>
          <a:p>
            <a:r>
              <a:rPr lang="nb-NO" dirty="0" smtClean="0"/>
              <a:t>Grafer </a:t>
            </a:r>
            <a:r>
              <a:rPr lang="nb-NO" dirty="0"/>
              <a:t>– diskuter to og </a:t>
            </a:r>
            <a:r>
              <a:rPr lang="nb-NO" dirty="0" smtClean="0"/>
              <a:t>to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4"/>
          <a:stretch/>
        </p:blipFill>
        <p:spPr bwMode="auto">
          <a:xfrm>
            <a:off x="471033" y="5322093"/>
            <a:ext cx="3399688" cy="135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9300" y="4397508"/>
            <a:ext cx="2505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200" dirty="0" smtClean="0"/>
              <a:t>Prikkete stein </a:t>
            </a:r>
          </a:p>
          <a:p>
            <a:pPr algn="ctr"/>
            <a:r>
              <a:rPr lang="nb-NO" sz="2200" dirty="0" smtClean="0"/>
              <a:t>(magmatisk bergart)</a:t>
            </a:r>
            <a:endParaRPr lang="en-GB" sz="2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 rot="5400000">
            <a:off x="1473690" y="2594352"/>
            <a:ext cx="1204758" cy="236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/>
          <p:nvPr/>
        </p:nvSpPr>
        <p:spPr>
          <a:xfrm>
            <a:off x="760945" y="2214841"/>
            <a:ext cx="24067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200" dirty="0"/>
              <a:t>Stripete stein </a:t>
            </a:r>
            <a:endParaRPr lang="nb-NO" sz="2200" dirty="0" smtClean="0"/>
          </a:p>
          <a:p>
            <a:pPr algn="ctr"/>
            <a:r>
              <a:rPr lang="nb-NO" sz="2200" dirty="0" smtClean="0"/>
              <a:t>(metamorf bergart</a:t>
            </a:r>
            <a:r>
              <a:rPr lang="nb-NO" sz="2200" dirty="0"/>
              <a:t>)</a:t>
            </a:r>
            <a:endParaRPr lang="en-GB" sz="2200" dirty="0"/>
          </a:p>
        </p:txBody>
      </p:sp>
      <p:sp>
        <p:nvSpPr>
          <p:cNvPr id="8" name="Rectangle 6"/>
          <p:cNvSpPr/>
          <p:nvPr/>
        </p:nvSpPr>
        <p:spPr>
          <a:xfrm>
            <a:off x="4640319" y="6349515"/>
            <a:ext cx="4414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Tips: Les mer på </a:t>
            </a:r>
            <a:r>
              <a:rPr lang="nb-NO" dirty="0" smtClean="0">
                <a:hlinkClick r:id="rId5"/>
              </a:rPr>
              <a:t>www.naturfag.no/steinatlas</a:t>
            </a:r>
            <a:r>
              <a:rPr lang="nb-NO" dirty="0" smtClean="0"/>
              <a:t> </a:t>
            </a:r>
            <a:endParaRPr lang="en-GB" dirty="0"/>
          </a:p>
        </p:txBody>
      </p:sp>
      <p:grpSp>
        <p:nvGrpSpPr>
          <p:cNvPr id="9" name="Group 7"/>
          <p:cNvGrpSpPr/>
          <p:nvPr/>
        </p:nvGrpSpPr>
        <p:grpSpPr>
          <a:xfrm>
            <a:off x="4243890" y="1390650"/>
            <a:ext cx="4900109" cy="4476624"/>
            <a:chOff x="6575007" y="1239462"/>
            <a:chExt cx="5274015" cy="4818224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124" y="2390561"/>
              <a:ext cx="3724275" cy="366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1"/>
            <p:cNvSpPr/>
            <p:nvPr/>
          </p:nvSpPr>
          <p:spPr>
            <a:xfrm>
              <a:off x="7944126" y="1239462"/>
              <a:ext cx="2818416" cy="11925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2200" b="1" dirty="0" smtClean="0"/>
                <a:t>Stolpediagram</a:t>
              </a:r>
            </a:p>
            <a:p>
              <a:pPr algn="ctr"/>
              <a:r>
                <a:rPr lang="nb-NO" sz="2200" dirty="0" smtClean="0"/>
                <a:t>Antall steiner som er </a:t>
              </a:r>
            </a:p>
            <a:p>
              <a:pPr algn="ctr"/>
              <a:r>
                <a:rPr lang="nb-NO" sz="2200" dirty="0" smtClean="0"/>
                <a:t>stripete og prikkete </a:t>
              </a:r>
              <a:endParaRPr lang="en-GB" sz="2200" dirty="0"/>
            </a:p>
          </p:txBody>
        </p:sp>
        <p:sp>
          <p:nvSpPr>
            <p:cNvPr id="12" name="Rectangle 12"/>
            <p:cNvSpPr/>
            <p:nvPr/>
          </p:nvSpPr>
          <p:spPr>
            <a:xfrm>
              <a:off x="6575007" y="2252231"/>
              <a:ext cx="9089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2200" dirty="0" smtClean="0"/>
                <a:t>Antall</a:t>
              </a:r>
              <a:endParaRPr lang="en-GB" sz="2200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11072398" y="5470905"/>
              <a:ext cx="7766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2200" dirty="0" smtClean="0"/>
                <a:t>Type</a:t>
              </a:r>
              <a:endParaRPr lang="en-GB" sz="2200" dirty="0"/>
            </a:p>
          </p:txBody>
        </p:sp>
      </p:grpSp>
      <p:sp>
        <p:nvSpPr>
          <p:cNvPr id="14" name="Rectangle 14"/>
          <p:cNvSpPr/>
          <p:nvPr/>
        </p:nvSpPr>
        <p:spPr>
          <a:xfrm>
            <a:off x="4394033" y="2426876"/>
            <a:ext cx="49252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200" dirty="0" smtClean="0"/>
              <a:t>Er type bergart en </a:t>
            </a:r>
            <a:r>
              <a:rPr lang="nb-NO" sz="2200" b="1" dirty="0" smtClean="0"/>
              <a:t>kvalitativ</a:t>
            </a:r>
            <a:r>
              <a:rPr lang="nb-NO" sz="2200" dirty="0" smtClean="0"/>
              <a:t> </a:t>
            </a:r>
          </a:p>
          <a:p>
            <a:r>
              <a:rPr lang="nb-NO" sz="2200" dirty="0" smtClean="0"/>
              <a:t>eller en </a:t>
            </a:r>
            <a:r>
              <a:rPr lang="nb-NO" sz="2200" b="1" dirty="0" smtClean="0"/>
              <a:t>kvantitativ</a:t>
            </a:r>
            <a:r>
              <a:rPr lang="nb-NO" sz="2200" dirty="0" smtClean="0"/>
              <a:t> variabel?</a:t>
            </a:r>
          </a:p>
          <a:p>
            <a:endParaRPr lang="nb-NO" sz="2200" dirty="0"/>
          </a:p>
          <a:p>
            <a:r>
              <a:rPr lang="nb-NO" sz="2200" dirty="0" smtClean="0"/>
              <a:t>Bør vi bruke </a:t>
            </a:r>
            <a:r>
              <a:rPr lang="nb-NO" sz="2200" b="1" dirty="0" smtClean="0"/>
              <a:t>stolpediagram</a:t>
            </a:r>
            <a:r>
              <a:rPr lang="nb-NO" sz="2200" dirty="0" smtClean="0"/>
              <a:t>, </a:t>
            </a:r>
            <a:r>
              <a:rPr lang="nb-NO" sz="2200" b="1" dirty="0" smtClean="0"/>
              <a:t>histogram</a:t>
            </a:r>
          </a:p>
          <a:p>
            <a:r>
              <a:rPr lang="nb-NO" sz="2200" dirty="0" smtClean="0"/>
              <a:t>eller </a:t>
            </a:r>
            <a:r>
              <a:rPr lang="nb-NO" sz="2200" b="1" dirty="0" smtClean="0"/>
              <a:t>spredningsplott med graf </a:t>
            </a:r>
            <a:r>
              <a:rPr lang="nb-NO" sz="2200" dirty="0" smtClean="0"/>
              <a:t>for å</a:t>
            </a:r>
          </a:p>
          <a:p>
            <a:r>
              <a:rPr lang="nb-NO" sz="2200" dirty="0" smtClean="0"/>
              <a:t>framstille antall steiner av hver bergart?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807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087487" cy="1325563"/>
          </a:xfrm>
        </p:spPr>
        <p:txBody>
          <a:bodyPr/>
          <a:lstStyle/>
          <a:p>
            <a:r>
              <a:rPr lang="nb-NO" dirty="0" smtClean="0"/>
              <a:t>Grafer – diskuter to og to </a:t>
            </a:r>
            <a:endParaRPr lang="nb-N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5" y="3153801"/>
            <a:ext cx="3231372" cy="235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/>
          <p:nvPr/>
        </p:nvGrpSpPr>
        <p:grpSpPr>
          <a:xfrm>
            <a:off x="2765942" y="1683396"/>
            <a:ext cx="6288696" cy="4385440"/>
            <a:chOff x="5271667" y="1434090"/>
            <a:chExt cx="6866182" cy="462952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002" y="2304430"/>
              <a:ext cx="4457700" cy="336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"/>
            <p:cNvGrpSpPr/>
            <p:nvPr/>
          </p:nvGrpSpPr>
          <p:grpSpPr>
            <a:xfrm>
              <a:off x="5271667" y="1434090"/>
              <a:ext cx="6866182" cy="4629522"/>
              <a:chOff x="5225947" y="1434090"/>
              <a:chExt cx="6866182" cy="4629522"/>
            </a:xfrm>
          </p:grpSpPr>
          <p:sp>
            <p:nvSpPr>
              <p:cNvPr id="8" name="Rectangle 11"/>
              <p:cNvSpPr/>
              <p:nvPr/>
            </p:nvSpPr>
            <p:spPr>
              <a:xfrm>
                <a:off x="6898163" y="1434090"/>
                <a:ext cx="3399599" cy="812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nb-NO" sz="2200" b="1" dirty="0" smtClean="0"/>
                  <a:t>Histogram</a:t>
                </a:r>
              </a:p>
              <a:p>
                <a:pPr algn="ctr"/>
                <a:r>
                  <a:rPr lang="nb-NO" sz="2200" dirty="0" smtClean="0"/>
                  <a:t>Antall elg med 4–7 tagger</a:t>
                </a:r>
                <a:endParaRPr lang="en-GB" sz="2200" dirty="0"/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5225947" y="2304430"/>
                <a:ext cx="1364111" cy="454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nb-NO" sz="2200" dirty="0" smtClean="0"/>
                  <a:t>Antall elg</a:t>
                </a:r>
                <a:endParaRPr lang="en-GB" sz="2200" dirty="0"/>
              </a:p>
            </p:txBody>
          </p:sp>
          <p:sp>
            <p:nvSpPr>
              <p:cNvPr id="10" name="Rectangle 13"/>
              <p:cNvSpPr/>
              <p:nvPr/>
            </p:nvSpPr>
            <p:spPr>
              <a:xfrm>
                <a:off x="10299218" y="5245621"/>
                <a:ext cx="1792911" cy="454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nb-NO" sz="2200" dirty="0" smtClean="0"/>
                  <a:t>Antall tagger</a:t>
                </a:r>
                <a:endParaRPr lang="en-GB" sz="2200" dirty="0"/>
              </a:p>
            </p:txBody>
          </p:sp>
          <p:sp>
            <p:nvSpPr>
              <p:cNvPr id="11" name="Rectangle 14"/>
              <p:cNvSpPr/>
              <p:nvPr/>
            </p:nvSpPr>
            <p:spPr>
              <a:xfrm>
                <a:off x="6698708" y="5587243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nb-NO" sz="2400" dirty="0" smtClean="0"/>
                  <a:t>4</a:t>
                </a:r>
                <a:endParaRPr lang="en-GB" sz="2400" dirty="0"/>
              </a:p>
            </p:txBody>
          </p:sp>
          <p:sp>
            <p:nvSpPr>
              <p:cNvPr id="12" name="Rectangle 15"/>
              <p:cNvSpPr/>
              <p:nvPr/>
            </p:nvSpPr>
            <p:spPr>
              <a:xfrm>
                <a:off x="7792000" y="5587243"/>
                <a:ext cx="1877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sz="2400" dirty="0" smtClean="0"/>
                  <a:t>5</a:t>
                </a:r>
                <a:endParaRPr lang="en-GB" sz="2400" dirty="0"/>
              </a:p>
            </p:txBody>
          </p:sp>
          <p:sp>
            <p:nvSpPr>
              <p:cNvPr id="13" name="Rectangle 16"/>
              <p:cNvSpPr/>
              <p:nvPr/>
            </p:nvSpPr>
            <p:spPr>
              <a:xfrm>
                <a:off x="8637719" y="5601947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nb-NO" sz="2400" dirty="0" smtClean="0"/>
                  <a:t>6</a:t>
                </a:r>
                <a:endParaRPr lang="en-GB" sz="2400" dirty="0"/>
              </a:p>
            </p:txBody>
          </p:sp>
          <p:sp>
            <p:nvSpPr>
              <p:cNvPr id="14" name="Rectangle 17"/>
              <p:cNvSpPr/>
              <p:nvPr/>
            </p:nvSpPr>
            <p:spPr>
              <a:xfrm>
                <a:off x="9616170" y="5596094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nb-NO" sz="2400" dirty="0" smtClean="0"/>
                  <a:t>7</a:t>
                </a:r>
                <a:endParaRPr lang="en-GB" sz="2400" dirty="0"/>
              </a:p>
            </p:txBody>
          </p:sp>
        </p:grpSp>
      </p:grpSp>
      <p:sp>
        <p:nvSpPr>
          <p:cNvPr id="15" name="Rectangle 18"/>
          <p:cNvSpPr/>
          <p:nvPr/>
        </p:nvSpPr>
        <p:spPr>
          <a:xfrm>
            <a:off x="928677" y="1546760"/>
            <a:ext cx="7545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200" dirty="0" smtClean="0"/>
              <a:t>Er antall tagger en </a:t>
            </a:r>
            <a:r>
              <a:rPr lang="nb-NO" sz="2200" b="1" dirty="0" smtClean="0"/>
              <a:t>kvalitativ </a:t>
            </a:r>
            <a:r>
              <a:rPr lang="nb-NO" sz="2200" dirty="0" smtClean="0"/>
              <a:t>eller en </a:t>
            </a:r>
            <a:r>
              <a:rPr lang="nb-NO" sz="2200" b="1" dirty="0" smtClean="0"/>
              <a:t>kvantitativ</a:t>
            </a:r>
            <a:r>
              <a:rPr lang="nb-NO" sz="2200" dirty="0" smtClean="0"/>
              <a:t> variabel?</a:t>
            </a:r>
          </a:p>
          <a:p>
            <a:endParaRPr lang="nb-NO" sz="2200" dirty="0"/>
          </a:p>
          <a:p>
            <a:r>
              <a:rPr lang="nb-NO" sz="2200" dirty="0" smtClean="0"/>
              <a:t>Bør vi bruke </a:t>
            </a:r>
            <a:r>
              <a:rPr lang="nb-NO" sz="2200" b="1" dirty="0" smtClean="0"/>
              <a:t>stolpediagram</a:t>
            </a:r>
            <a:r>
              <a:rPr lang="nb-NO" sz="2200" dirty="0" smtClean="0"/>
              <a:t>, </a:t>
            </a:r>
            <a:r>
              <a:rPr lang="nb-NO" sz="2200" b="1" dirty="0" smtClean="0"/>
              <a:t>histogram </a:t>
            </a:r>
            <a:r>
              <a:rPr lang="nb-NO" sz="2200" dirty="0" smtClean="0"/>
              <a:t>eller </a:t>
            </a:r>
            <a:r>
              <a:rPr lang="nb-NO" sz="2200" b="1" dirty="0" smtClean="0"/>
              <a:t>spredningsplott med graf </a:t>
            </a:r>
            <a:r>
              <a:rPr lang="nb-NO" sz="2200" dirty="0" smtClean="0"/>
              <a:t>for å framstille antall elg med ulikt antall tagger?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989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866424" cy="1325563"/>
          </a:xfrm>
        </p:spPr>
        <p:txBody>
          <a:bodyPr/>
          <a:lstStyle/>
          <a:p>
            <a:r>
              <a:rPr lang="nb-NO" dirty="0" smtClean="0"/>
              <a:t>Grafer </a:t>
            </a:r>
            <a:r>
              <a:rPr lang="nb-NO" dirty="0"/>
              <a:t>– diskuter to og to </a:t>
            </a:r>
          </a:p>
        </p:txBody>
      </p:sp>
      <p:grpSp>
        <p:nvGrpSpPr>
          <p:cNvPr id="4" name="Group 2"/>
          <p:cNvGrpSpPr/>
          <p:nvPr/>
        </p:nvGrpSpPr>
        <p:grpSpPr>
          <a:xfrm>
            <a:off x="3646277" y="1978983"/>
            <a:ext cx="5463046" cy="3428993"/>
            <a:chOff x="6464653" y="1456944"/>
            <a:chExt cx="5571121" cy="3428993"/>
          </a:xfrm>
        </p:grpSpPr>
        <p:sp>
          <p:nvSpPr>
            <p:cNvPr id="5" name="Rectangle 18"/>
            <p:cNvSpPr/>
            <p:nvPr/>
          </p:nvSpPr>
          <p:spPr>
            <a:xfrm>
              <a:off x="6464653" y="1456944"/>
              <a:ext cx="511476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2200" b="1" dirty="0" smtClean="0"/>
                <a:t>Spredningsplott med graf</a:t>
              </a:r>
            </a:p>
            <a:p>
              <a:pPr algn="ctr"/>
              <a:r>
                <a:rPr lang="nb-NO" sz="2200" dirty="0" smtClean="0"/>
                <a:t>Vannhøyden i glasset som funksjon av tida</a:t>
              </a:r>
              <a:endParaRPr lang="en-GB" sz="2200" dirty="0"/>
            </a:p>
          </p:txBody>
        </p:sp>
        <p:sp>
          <p:nvSpPr>
            <p:cNvPr id="6" name="Rectangle 19"/>
            <p:cNvSpPr/>
            <p:nvPr/>
          </p:nvSpPr>
          <p:spPr>
            <a:xfrm>
              <a:off x="6670585" y="2279310"/>
              <a:ext cx="1735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2200" dirty="0" smtClean="0"/>
                <a:t>Høyde</a:t>
              </a:r>
              <a:r>
                <a:rPr lang="nb-NO" sz="2400" dirty="0" smtClean="0"/>
                <a:t> (mm)</a:t>
              </a:r>
              <a:endParaRPr lang="en-GB" sz="2400" dirty="0"/>
            </a:p>
          </p:txBody>
        </p:sp>
        <p:sp>
          <p:nvSpPr>
            <p:cNvPr id="7" name="Rectangle 20"/>
            <p:cNvSpPr/>
            <p:nvPr/>
          </p:nvSpPr>
          <p:spPr>
            <a:xfrm>
              <a:off x="10806142" y="4455050"/>
              <a:ext cx="122963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2200" dirty="0" smtClean="0"/>
                <a:t>Tid (min)</a:t>
              </a:r>
              <a:endParaRPr lang="en-GB" sz="2200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409" y="2683183"/>
              <a:ext cx="390525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6" y="3761763"/>
            <a:ext cx="1502164" cy="181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/>
          <p:nvPr/>
        </p:nvSpPr>
        <p:spPr>
          <a:xfrm>
            <a:off x="450626" y="1940525"/>
            <a:ext cx="26305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200" dirty="0"/>
              <a:t>Glasset viser en modell av Sørpolen. Havet stiger når is på land smelter og renner ut i havet.</a:t>
            </a:r>
            <a:endParaRPr lang="en-GB" sz="2200" dirty="0"/>
          </a:p>
        </p:txBody>
      </p:sp>
      <p:sp>
        <p:nvSpPr>
          <p:cNvPr id="12" name="Rectangle 5"/>
          <p:cNvSpPr/>
          <p:nvPr/>
        </p:nvSpPr>
        <p:spPr>
          <a:xfrm>
            <a:off x="3114676" y="5903893"/>
            <a:ext cx="59489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For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informasjon</a:t>
            </a:r>
            <a:r>
              <a:rPr lang="en-GB" dirty="0" smtClean="0"/>
              <a:t> om </a:t>
            </a:r>
            <a:r>
              <a:rPr lang="en-GB" dirty="0" err="1" smtClean="0"/>
              <a:t>fenomenet</a:t>
            </a:r>
            <a:r>
              <a:rPr lang="en-GB" dirty="0" smtClean="0"/>
              <a:t> (se </a:t>
            </a:r>
            <a:r>
              <a:rPr lang="en-GB" dirty="0" err="1" smtClean="0"/>
              <a:t>punkt</a:t>
            </a:r>
            <a:r>
              <a:rPr lang="en-GB" dirty="0" smtClean="0"/>
              <a:t> 4):  </a:t>
            </a:r>
          </a:p>
          <a:p>
            <a:r>
              <a:rPr lang="en-GB" dirty="0" err="1" smtClean="0"/>
              <a:t>bokmål</a:t>
            </a:r>
            <a:r>
              <a:rPr lang="en-GB" dirty="0" smtClean="0"/>
              <a:t>: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://www.viten.no/?</a:t>
            </a:r>
            <a:r>
              <a:rPr lang="en-GB" dirty="0" smtClean="0">
                <a:hlinkClick r:id="rId5"/>
              </a:rPr>
              <a:t>hvorfor_oker_havnivaet</a:t>
            </a:r>
            <a:endParaRPr lang="en-GB" dirty="0"/>
          </a:p>
          <a:p>
            <a:r>
              <a:rPr lang="en-GB" dirty="0" err="1" smtClean="0"/>
              <a:t>nynorsk</a:t>
            </a:r>
            <a:r>
              <a:rPr lang="en-GB" dirty="0" smtClean="0"/>
              <a:t>: </a:t>
            </a:r>
            <a:r>
              <a:rPr lang="en-GB" dirty="0">
                <a:hlinkClick r:id="rId6"/>
              </a:rPr>
              <a:t>https://www.viten.no/?</a:t>
            </a:r>
            <a:r>
              <a:rPr lang="en-GB" dirty="0" smtClean="0">
                <a:hlinkClick r:id="rId6"/>
              </a:rPr>
              <a:t>hvorfor_oker_havnivaet_nn</a:t>
            </a:r>
            <a:endParaRPr lang="en-GB" dirty="0"/>
          </a:p>
          <a:p>
            <a:endParaRPr lang="en-GB" sz="1400" dirty="0" smtClean="0"/>
          </a:p>
        </p:txBody>
      </p:sp>
      <p:sp>
        <p:nvSpPr>
          <p:cNvPr id="13" name="Rectangle 11"/>
          <p:cNvSpPr/>
          <p:nvPr/>
        </p:nvSpPr>
        <p:spPr>
          <a:xfrm>
            <a:off x="3945275" y="1963656"/>
            <a:ext cx="44012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200" dirty="0" smtClean="0"/>
              <a:t>Er vannhøyden i glasset en </a:t>
            </a:r>
            <a:r>
              <a:rPr lang="nb-NO" sz="2200" b="1" dirty="0" smtClean="0"/>
              <a:t>kvalitativ </a:t>
            </a:r>
          </a:p>
          <a:p>
            <a:r>
              <a:rPr lang="nb-NO" sz="2200" dirty="0" smtClean="0"/>
              <a:t>eller en </a:t>
            </a:r>
            <a:r>
              <a:rPr lang="nb-NO" sz="2200" b="1" dirty="0" smtClean="0"/>
              <a:t>kvantitativ</a:t>
            </a:r>
            <a:r>
              <a:rPr lang="nb-NO" sz="2200" dirty="0" smtClean="0"/>
              <a:t> variabel?</a:t>
            </a:r>
          </a:p>
          <a:p>
            <a:endParaRPr lang="nb-NO" sz="2200" dirty="0"/>
          </a:p>
          <a:p>
            <a:r>
              <a:rPr lang="nb-NO" sz="2200" dirty="0" smtClean="0"/>
              <a:t>Bør vi bruke </a:t>
            </a:r>
            <a:r>
              <a:rPr lang="nb-NO" sz="2200" b="1" dirty="0" smtClean="0"/>
              <a:t>stolpediagram</a:t>
            </a:r>
            <a:r>
              <a:rPr lang="nb-NO" sz="2200" dirty="0" smtClean="0"/>
              <a:t>, </a:t>
            </a:r>
            <a:r>
              <a:rPr lang="nb-NO" sz="2200" b="1" dirty="0" smtClean="0"/>
              <a:t>histogram </a:t>
            </a:r>
            <a:r>
              <a:rPr lang="nb-NO" sz="2200" dirty="0" smtClean="0"/>
              <a:t>eller </a:t>
            </a:r>
            <a:r>
              <a:rPr lang="nb-NO" sz="2200" b="1" dirty="0" smtClean="0"/>
              <a:t>spredningsplott med graf </a:t>
            </a:r>
            <a:r>
              <a:rPr lang="nb-NO" sz="2200" dirty="0" smtClean="0"/>
              <a:t>for å framstille vannhøyden som funksjon av tida?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877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til refleksjon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5257800" y="1423555"/>
            <a:ext cx="3803073" cy="5216236"/>
          </a:xfrm>
        </p:spPr>
        <p:txBody>
          <a:bodyPr>
            <a:normAutofit/>
          </a:bodyPr>
          <a:lstStyle/>
          <a:p>
            <a:r>
              <a:rPr lang="nb-NO" sz="2200" dirty="0" smtClean="0"/>
              <a:t>Hvorfor </a:t>
            </a:r>
            <a:r>
              <a:rPr lang="nb-NO" sz="2200" dirty="0"/>
              <a:t>er ikke </a:t>
            </a:r>
            <a:r>
              <a:rPr lang="nb-NO" sz="2200" i="1" dirty="0"/>
              <a:t>skjæringspunktet</a:t>
            </a:r>
            <a:r>
              <a:rPr lang="nb-NO" sz="2200" dirty="0"/>
              <a:t> i y = 0? </a:t>
            </a:r>
          </a:p>
          <a:p>
            <a:r>
              <a:rPr lang="nb-NO" sz="2200" dirty="0" smtClean="0"/>
              <a:t>Svar</a:t>
            </a:r>
            <a:r>
              <a:rPr lang="nb-NO" sz="2200" dirty="0"/>
              <a:t>: </a:t>
            </a:r>
            <a:r>
              <a:rPr lang="nb-NO" sz="2200" dirty="0" smtClean="0"/>
              <a:t>Vannhøyden </a:t>
            </a:r>
            <a:r>
              <a:rPr lang="nb-NO" sz="2200" dirty="0"/>
              <a:t>i glasset er ikke null når tida er null. Vi kan alternativt definere vannhøyden i glasset ved start som nullpunktet for </a:t>
            </a:r>
            <a:r>
              <a:rPr lang="nb-NO" sz="2200" dirty="0" smtClean="0"/>
              <a:t>høyde (y = 0)</a:t>
            </a:r>
          </a:p>
          <a:p>
            <a:r>
              <a:rPr lang="nb-NO" sz="2200" dirty="0" smtClean="0"/>
              <a:t>Blir grafen slakere eller brattere om vi </a:t>
            </a:r>
            <a:r>
              <a:rPr lang="nb-NO" sz="2200" dirty="0"/>
              <a:t>gjentar forsøket i et rom med lavere temperatur? </a:t>
            </a:r>
            <a:endParaRPr lang="nb-NO" sz="2200" dirty="0" smtClean="0"/>
          </a:p>
          <a:p>
            <a:r>
              <a:rPr lang="nb-NO" sz="2200" dirty="0" smtClean="0"/>
              <a:t>Svar</a:t>
            </a:r>
            <a:r>
              <a:rPr lang="nb-NO" sz="2200" dirty="0"/>
              <a:t>: D</a:t>
            </a:r>
            <a:r>
              <a:rPr lang="nb-NO" sz="2200" dirty="0" smtClean="0"/>
              <a:t>en blir slakere, for </a:t>
            </a:r>
            <a:r>
              <a:rPr lang="nb-NO" sz="2200" dirty="0"/>
              <a:t>vannhøyden stiger da saktere per tid.</a:t>
            </a:r>
          </a:p>
          <a:p>
            <a:endParaRPr lang="nb-NO" dirty="0"/>
          </a:p>
        </p:txBody>
      </p:sp>
      <p:grpSp>
        <p:nvGrpSpPr>
          <p:cNvPr id="5" name="Group 2"/>
          <p:cNvGrpSpPr/>
          <p:nvPr/>
        </p:nvGrpSpPr>
        <p:grpSpPr>
          <a:xfrm>
            <a:off x="113018" y="1873714"/>
            <a:ext cx="5185366" cy="2690069"/>
            <a:chOff x="6122372" y="1885569"/>
            <a:chExt cx="5995691" cy="3059551"/>
          </a:xfrm>
        </p:grpSpPr>
        <p:sp>
          <p:nvSpPr>
            <p:cNvPr id="6" name="Rectangle 18"/>
            <p:cNvSpPr/>
            <p:nvPr/>
          </p:nvSpPr>
          <p:spPr>
            <a:xfrm>
              <a:off x="6122372" y="1885569"/>
              <a:ext cx="5799326" cy="490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2200" dirty="0" smtClean="0"/>
                <a:t>Vannhøyden i glasset som funksjon av tida</a:t>
              </a:r>
              <a:endParaRPr lang="en-GB" sz="2200" dirty="0"/>
            </a:p>
          </p:txBody>
        </p:sp>
        <p:sp>
          <p:nvSpPr>
            <p:cNvPr id="7" name="Rectangle 19"/>
            <p:cNvSpPr/>
            <p:nvPr/>
          </p:nvSpPr>
          <p:spPr>
            <a:xfrm>
              <a:off x="6608865" y="2279310"/>
              <a:ext cx="1859364" cy="490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2200" dirty="0" smtClean="0"/>
                <a:t>Høyde (mm)</a:t>
              </a:r>
              <a:endParaRPr lang="en-GB" sz="2200" dirty="0"/>
            </a:p>
          </p:txBody>
        </p:sp>
        <p:sp>
          <p:nvSpPr>
            <p:cNvPr id="8" name="Rectangle 20"/>
            <p:cNvSpPr/>
            <p:nvPr/>
          </p:nvSpPr>
          <p:spPr>
            <a:xfrm>
              <a:off x="10723855" y="4455050"/>
              <a:ext cx="1394208" cy="490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2200" dirty="0" smtClean="0"/>
                <a:t>Tid (min)</a:t>
              </a:r>
              <a:endParaRPr lang="en-GB" sz="2200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409" y="2683183"/>
              <a:ext cx="390525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82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51209" y="2692958"/>
            <a:ext cx="8782259" cy="761776"/>
          </a:xfrm>
        </p:spPr>
        <p:txBody>
          <a:bodyPr>
            <a:normAutofit fontScale="90000"/>
          </a:bodyPr>
          <a:lstStyle/>
          <a:p>
            <a:pPr lvl="0"/>
            <a:r>
              <a:rPr lang="nb-NO" dirty="0" smtClean="0"/>
              <a:t>Knytt sammen teori og </a:t>
            </a:r>
            <a:r>
              <a:rPr lang="nb-NO" dirty="0"/>
              <a:t>praksis </a:t>
            </a:r>
            <a:r>
              <a:rPr lang="en-US" dirty="0"/>
              <a:t/>
            </a:r>
            <a:br>
              <a:rPr lang="en-US" dirty="0"/>
            </a:b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15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19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3925" y="1825625"/>
            <a:ext cx="7010400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Målet med denne modulen </a:t>
            </a:r>
            <a:r>
              <a:rPr lang="nb-NO" sz="2200" dirty="0"/>
              <a:t>er å </a:t>
            </a:r>
            <a:r>
              <a:rPr lang="nb-NO" sz="2000" dirty="0"/>
              <a:t>få </a:t>
            </a:r>
            <a:r>
              <a:rPr lang="nb-NO" sz="2000" dirty="0" smtClean="0"/>
              <a:t>ei </a:t>
            </a:r>
            <a:r>
              <a:rPr lang="nb-NO" sz="2000" dirty="0"/>
              <a:t>innføring i </a:t>
            </a:r>
            <a:r>
              <a:rPr lang="nb-NO" sz="2000" dirty="0" smtClean="0"/>
              <a:t>bruk av </a:t>
            </a:r>
            <a:r>
              <a:rPr lang="nb-NO" sz="2200" dirty="0" smtClean="0"/>
              <a:t>tabeller </a:t>
            </a:r>
            <a:r>
              <a:rPr lang="nb-NO" sz="2200" dirty="0"/>
              <a:t>og </a:t>
            </a:r>
            <a:r>
              <a:rPr lang="nb-NO" sz="2200" dirty="0" smtClean="0"/>
              <a:t>grafer.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Sentrale spørsmål:</a:t>
            </a:r>
            <a:endParaRPr lang="nb-NO" sz="2200" dirty="0"/>
          </a:p>
          <a:p>
            <a:r>
              <a:rPr lang="nb-NO" sz="2200" dirty="0"/>
              <a:t>Når bør vi bruke tabeller og når viser grafer best det vi vil formidle?</a:t>
            </a:r>
          </a:p>
          <a:p>
            <a:r>
              <a:rPr lang="nb-NO" sz="2200" dirty="0" smtClean="0"/>
              <a:t>Hva </a:t>
            </a:r>
            <a:r>
              <a:rPr lang="nb-NO" sz="2200" dirty="0"/>
              <a:t>kjennetegner gode tabeller, og hvordan bruker vi diagrammer og grafer til å formidle naturfaglige data?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9051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 fra egen praksis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Bruk tenk-par-del:</a:t>
            </a:r>
          </a:p>
          <a:p>
            <a:pPr marL="0" indent="0">
              <a:buNone/>
            </a:pPr>
            <a:r>
              <a:rPr lang="nb-NO" sz="2200" dirty="0" smtClean="0"/>
              <a:t>Hvilke </a:t>
            </a:r>
            <a:r>
              <a:rPr lang="nb-NO" sz="2200" b="1" dirty="0"/>
              <a:t>eksempler </a:t>
            </a:r>
            <a:r>
              <a:rPr lang="nb-NO" sz="2200" dirty="0"/>
              <a:t>har du </a:t>
            </a:r>
            <a:r>
              <a:rPr lang="nb-NO" sz="2200" dirty="0" smtClean="0"/>
              <a:t>på </a:t>
            </a:r>
            <a:r>
              <a:rPr lang="nb-NO" sz="2200" b="1" dirty="0"/>
              <a:t>aktiviteter/undersøkelser</a:t>
            </a:r>
            <a:r>
              <a:rPr lang="nb-NO" sz="2200" dirty="0"/>
              <a:t> som </a:t>
            </a:r>
            <a:r>
              <a:rPr lang="nb-NO" sz="2200" dirty="0" smtClean="0"/>
              <a:t>egner </a:t>
            </a:r>
            <a:r>
              <a:rPr lang="nb-NO" sz="2200" dirty="0"/>
              <a:t>seg godt </a:t>
            </a:r>
            <a:r>
              <a:rPr lang="nb-NO" sz="2200" dirty="0" smtClean="0"/>
              <a:t>til å lære hvordan tabeller og </a:t>
            </a:r>
            <a:r>
              <a:rPr lang="nb-NO" sz="2200" dirty="0"/>
              <a:t>grafer </a:t>
            </a:r>
            <a:r>
              <a:rPr lang="nb-NO" sz="2200" dirty="0" smtClean="0"/>
              <a:t>lages?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6868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</a:t>
            </a:r>
            <a:r>
              <a:rPr lang="nb-NO" dirty="0" smtClean="0"/>
              <a:t>0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18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Planlegg </a:t>
            </a:r>
            <a:r>
              <a:rPr lang="nb-NO" dirty="0"/>
              <a:t>egen undervisning 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8676" y="1857375"/>
            <a:ext cx="7705724" cy="3806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 smtClean="0"/>
              <a:t>Ta utgangspunkt i et tema eller et fenomen du skal undervise om. </a:t>
            </a:r>
          </a:p>
          <a:p>
            <a:pPr marL="0" indent="0">
              <a:buNone/>
            </a:pPr>
            <a:endParaRPr lang="nb-NO" sz="2200" b="1" dirty="0" smtClean="0"/>
          </a:p>
          <a:p>
            <a:pPr marL="0" indent="0">
              <a:buNone/>
            </a:pPr>
            <a:r>
              <a:rPr lang="nb-NO" sz="2200" b="1" dirty="0" smtClean="0"/>
              <a:t>Velg ett eller begge oppleggene:</a:t>
            </a:r>
          </a:p>
          <a:p>
            <a:r>
              <a:rPr lang="nb-NO" sz="2200" dirty="0" smtClean="0"/>
              <a:t>Planlegg ei økt der elevene dine må lage en tabell.</a:t>
            </a:r>
          </a:p>
          <a:p>
            <a:r>
              <a:rPr lang="nb-NO" sz="2200" dirty="0" smtClean="0"/>
              <a:t>Planlegg ei økt der elevene dine må framstille data grafisk.</a:t>
            </a:r>
          </a:p>
          <a:p>
            <a:pPr lvl="1"/>
            <a:r>
              <a:rPr lang="nb-NO" sz="2200" dirty="0" smtClean="0"/>
              <a:t>Elevene skal aktivt velge mellom ulike grafer med hensyn på hvilke variabler de har.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5318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Refleksjon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690689"/>
            <a:ext cx="7706001" cy="438050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dirty="0"/>
              <a:t>Under </a:t>
            </a:r>
            <a:r>
              <a:rPr lang="nb-NO" sz="2400" dirty="0" smtClean="0"/>
              <a:t>gjennomføringa </a:t>
            </a:r>
            <a:r>
              <a:rPr lang="nb-NO" sz="2400" dirty="0"/>
              <a:t>bør </a:t>
            </a:r>
            <a:r>
              <a:rPr lang="nb-NO" sz="2400" dirty="0" smtClean="0"/>
              <a:t>dere </a:t>
            </a:r>
            <a:r>
              <a:rPr lang="nb-NO" sz="2400" dirty="0"/>
              <a:t>reflektere over følgende </a:t>
            </a:r>
            <a:r>
              <a:rPr lang="nb-NO" sz="2400" dirty="0" smtClean="0"/>
              <a:t>spørsmål om tabeller</a:t>
            </a:r>
            <a:r>
              <a:rPr lang="nb-NO" sz="2400" i="1" dirty="0" smtClean="0"/>
              <a:t>:</a:t>
            </a:r>
            <a:endParaRPr lang="en-GB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nb-NO" sz="2400" dirty="0"/>
              <a:t>Hvordan kommer elevene fram til hva som skal stå på linjene (det som sammenliknes) og i kolonnene (variablene)?</a:t>
            </a:r>
            <a:endParaRPr lang="en-GB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nb-NO" sz="2400" dirty="0"/>
              <a:t>Hvilke problemer møter elever når de skal avgjøre hva som er den avhengige variabelen?</a:t>
            </a:r>
            <a:endParaRPr lang="en-GB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dirty="0" smtClean="0"/>
              <a:t>… om grafer</a:t>
            </a:r>
            <a:r>
              <a:rPr lang="nb-NO" sz="2400" i="1" dirty="0"/>
              <a:t>:</a:t>
            </a:r>
            <a:endParaRPr lang="en-GB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nb-NO" sz="2400" dirty="0"/>
              <a:t>Hvordan kom elevene fram til hvilken type variabel de hadde, kvalitativ eller kvantitativ (og ev. kontinuerlig eller ikke-kontinuerlig</a:t>
            </a:r>
            <a:r>
              <a:rPr lang="nb-NO" sz="2400" dirty="0" smtClean="0"/>
              <a:t>)?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nb-NO" sz="2400" dirty="0" smtClean="0"/>
              <a:t>Hvilke </a:t>
            </a:r>
            <a:r>
              <a:rPr lang="nb-NO" sz="2400" dirty="0"/>
              <a:t>vurderinger ligger til grunn for elevenes valg av grafisk framstilling (f.eks. stolpediagram, histogram og spredningsplott med graf</a:t>
            </a:r>
            <a:r>
              <a:rPr lang="nb-NO" sz="2400" dirty="0" smtClean="0"/>
              <a:t>)?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807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04038" y="2711302"/>
            <a:ext cx="8068784" cy="1341512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268183"/>
                </a:solidFill>
              </a:rPr>
              <a:t>Tabeller og grafer</a:t>
            </a:r>
            <a:br>
              <a:rPr lang="nb-NO" dirty="0" smtClean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D – </a:t>
            </a:r>
            <a:r>
              <a:rPr lang="nb-NO" sz="3200" dirty="0" smtClean="0">
                <a:solidFill>
                  <a:srgbClr val="268183"/>
                </a:solidFill>
              </a:rPr>
              <a:t>Etterarbeid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</a:t>
            </a:r>
            <a:r>
              <a:rPr lang="nb-NO" dirty="0" smtClean="0"/>
              <a:t>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49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40" y="1825625"/>
            <a:ext cx="6800460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Målet med denne modulen </a:t>
            </a:r>
            <a:r>
              <a:rPr lang="nb-NO" sz="2200" dirty="0"/>
              <a:t>er å </a:t>
            </a:r>
            <a:r>
              <a:rPr lang="nb-NO" sz="2000" dirty="0"/>
              <a:t>få </a:t>
            </a:r>
            <a:r>
              <a:rPr lang="nb-NO" sz="2000" dirty="0" smtClean="0"/>
              <a:t>ei </a:t>
            </a:r>
            <a:r>
              <a:rPr lang="nb-NO" sz="2000" dirty="0"/>
              <a:t>innføring i </a:t>
            </a:r>
            <a:r>
              <a:rPr lang="nb-NO" sz="2000" dirty="0" smtClean="0"/>
              <a:t>bruk av </a:t>
            </a:r>
            <a:r>
              <a:rPr lang="nb-NO" sz="2200" dirty="0" smtClean="0"/>
              <a:t>tabeller </a:t>
            </a:r>
            <a:r>
              <a:rPr lang="nb-NO" sz="2200" dirty="0"/>
              <a:t>og </a:t>
            </a:r>
            <a:r>
              <a:rPr lang="nb-NO" sz="2200" dirty="0" smtClean="0"/>
              <a:t>grafer.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713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268183"/>
                </a:solidFill>
              </a:rPr>
              <a:t>Tidsplan for denne økta</a:t>
            </a:r>
            <a:endParaRPr lang="nb-NO" dirty="0">
              <a:solidFill>
                <a:srgbClr val="26818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127475"/>
              </p:ext>
            </p:extLst>
          </p:nvPr>
        </p:nvGraphicFramePr>
        <p:xfrm>
          <a:off x="946297" y="1825625"/>
          <a:ext cx="71344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726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173721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Aktivitet</a:t>
                      </a:r>
                      <a:endParaRPr lang="nb-NO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Tid</a:t>
                      </a:r>
                      <a:endParaRPr lang="nb-NO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Del erfaringer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10 minutter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 smtClean="0"/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 smtClean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1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Erfaringsdeling i grupper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894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400" dirty="0" smtClean="0"/>
              <a:t>Del erfaringer fra utprøvinga, to </a:t>
            </a:r>
            <a:r>
              <a:rPr lang="nb-NO" sz="2400" dirty="0"/>
              <a:t>og </a:t>
            </a:r>
            <a:r>
              <a:rPr lang="nb-NO" sz="2400" dirty="0" smtClean="0"/>
              <a:t>to sammen </a:t>
            </a:r>
            <a:r>
              <a:rPr lang="nb-NO" sz="2400" dirty="0"/>
              <a:t>(10 minutter) og </a:t>
            </a:r>
            <a:r>
              <a:rPr lang="nb-NO" sz="2400" dirty="0" smtClean="0"/>
              <a:t>del </a:t>
            </a:r>
            <a:r>
              <a:rPr lang="nb-NO" sz="2400" dirty="0"/>
              <a:t>deretter erfaringene </a:t>
            </a:r>
            <a:r>
              <a:rPr lang="nb-NO" sz="2400" dirty="0" smtClean="0"/>
              <a:t>i plenum (20 </a:t>
            </a:r>
            <a:r>
              <a:rPr lang="nb-NO" sz="2400" dirty="0"/>
              <a:t>minutter):</a:t>
            </a:r>
            <a:endParaRPr lang="en-GB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dirty="0"/>
              <a:t>Tabeller:</a:t>
            </a:r>
            <a:endParaRPr lang="en-GB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nb-NO" sz="2400" dirty="0"/>
              <a:t>Hvordan kom elevene fram til hva som skal stå på linjene (det som sammenliknes) og i kolonnene (variablene)?</a:t>
            </a:r>
            <a:endParaRPr lang="en-GB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nb-NO" sz="2400" dirty="0"/>
              <a:t>Hvilke problemer møtte elever når de skulle avgjøre hva som er den avhengige </a:t>
            </a:r>
            <a:r>
              <a:rPr lang="nb-NO" sz="2400" dirty="0" smtClean="0"/>
              <a:t>variabelen?</a:t>
            </a:r>
            <a:endParaRPr lang="en-GB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400" dirty="0" smtClean="0"/>
              <a:t>Grafer:</a:t>
            </a:r>
            <a:endParaRPr lang="en-GB" sz="2400" dirty="0" smtClean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nb-NO" sz="2400" dirty="0"/>
              <a:t>Hvordan kom elevene fram til hvilken type variabel de hadde, kvalitativ eller kvantitativ (og ev. kontinuerlig eller ikke-kontinuerlig</a:t>
            </a:r>
            <a:r>
              <a:rPr lang="nb-NO" sz="2400" dirty="0" smtClean="0"/>
              <a:t>)?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nb-NO" sz="2400" dirty="0" smtClean="0"/>
              <a:t>Hvilke </a:t>
            </a:r>
            <a:r>
              <a:rPr lang="nb-NO" sz="2400" dirty="0"/>
              <a:t>vurderinger lå til grunn for elevenes valg av grafisk framstilling (f.eks. stolpediagram, histogram og spredningsplott med graf)?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9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Kilder</a:t>
            </a:r>
            <a:endParaRPr lang="nb-NO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2999" y="2255045"/>
            <a:ext cx="7153275" cy="3392144"/>
          </a:xfrm>
        </p:spPr>
        <p:txBody>
          <a:bodyPr>
            <a:normAutofit/>
          </a:bodyPr>
          <a:lstStyle/>
          <a:p>
            <a:pPr algn="l"/>
            <a:r>
              <a:rPr lang="en-GB" sz="2200" dirty="0"/>
              <a:t>Stern, R.D., Coe, R., Allan, E.F &amp; Dal, I.C. (eds.) (2008). </a:t>
            </a:r>
            <a:r>
              <a:rPr lang="en-GB" sz="2200" i="1" dirty="0"/>
              <a:t>Good Statistical Practice for Natural Resources Research</a:t>
            </a:r>
            <a:r>
              <a:rPr lang="en-GB" sz="2200" dirty="0"/>
              <a:t>. CABI Publishing. Wallingford, UK</a:t>
            </a:r>
            <a:r>
              <a:rPr lang="en-GB" sz="2200" dirty="0" smtClean="0"/>
              <a:t>.</a:t>
            </a:r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3747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268183"/>
                </a:solidFill>
              </a:rPr>
              <a:t>Tidsplan for denne økta</a:t>
            </a:r>
            <a:r>
              <a:rPr lang="nb-NO" dirty="0">
                <a:solidFill>
                  <a:srgbClr val="FF0000"/>
                </a:solidFill>
              </a:rPr>
              <a:t/>
            </a:r>
            <a:br>
              <a:rPr lang="nb-NO" dirty="0">
                <a:solidFill>
                  <a:srgbClr val="FF0000"/>
                </a:solidFill>
              </a:rPr>
            </a:br>
            <a:endParaRPr lang="nb-NO" dirty="0">
              <a:solidFill>
                <a:srgbClr val="268183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91886"/>
              </p:ext>
            </p:extLst>
          </p:nvPr>
        </p:nvGraphicFramePr>
        <p:xfrm>
          <a:off x="967562" y="1825625"/>
          <a:ext cx="726203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671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75367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Aktivitet</a:t>
                      </a:r>
                      <a:endParaRPr lang="nb-NO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200" b="0" dirty="0" smtClean="0"/>
                        <a:t>Tid</a:t>
                      </a:r>
                      <a:endParaRPr lang="nb-NO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Oppsummer forarbeidet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200" dirty="0" smtClean="0"/>
                        <a:t>15 minutter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200" dirty="0" smtClean="0"/>
                        <a:t>25 minutter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Knytt sammen teori og</a:t>
                      </a:r>
                      <a:r>
                        <a:rPr lang="nb-NO" sz="2200" baseline="0" dirty="0" smtClean="0"/>
                        <a:t> </a:t>
                      </a:r>
                      <a:r>
                        <a:rPr lang="nb-NO" sz="2200" dirty="0" smtClean="0"/>
                        <a:t>praksis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200" dirty="0" smtClean="0"/>
                        <a:t>20 minutter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Planlegg egen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200" dirty="0" smtClean="0"/>
                        <a:t>30 minutter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3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 forarbeid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15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68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 </a:t>
            </a:r>
            <a:r>
              <a:rPr lang="nb-NO" dirty="0"/>
              <a:t>forarbeidet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543050"/>
            <a:ext cx="7895837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 smtClean="0"/>
              <a:t>Ta frem notatene fra forarbeidet.</a:t>
            </a:r>
          </a:p>
          <a:p>
            <a:pPr lvl="0"/>
            <a:r>
              <a:rPr lang="nb-NO" sz="2200" dirty="0" smtClean="0"/>
              <a:t>Hvilke </a:t>
            </a:r>
            <a:r>
              <a:rPr lang="nb-NO" sz="2200" i="1" dirty="0"/>
              <a:t>to</a:t>
            </a:r>
            <a:r>
              <a:rPr lang="nb-NO" sz="2200" dirty="0"/>
              <a:t> </a:t>
            </a:r>
            <a:r>
              <a:rPr lang="nb-NO" sz="2200" dirty="0" smtClean="0"/>
              <a:t>måter </a:t>
            </a:r>
            <a:r>
              <a:rPr lang="nb-NO" sz="2200" dirty="0"/>
              <a:t>å jobbe </a:t>
            </a:r>
            <a:r>
              <a:rPr lang="nb-NO" sz="2200" dirty="0" smtClean="0"/>
              <a:t>med tabeller og grafer på </a:t>
            </a:r>
            <a:r>
              <a:rPr lang="nb-NO" sz="2200" dirty="0"/>
              <a:t>mener </a:t>
            </a:r>
            <a:r>
              <a:rPr lang="nb-NO" sz="2200" dirty="0" smtClean="0"/>
              <a:t>dere </a:t>
            </a:r>
            <a:r>
              <a:rPr lang="nb-NO" sz="2200" dirty="0"/>
              <a:t>er </a:t>
            </a:r>
            <a:r>
              <a:rPr lang="nb-NO" sz="2200" i="1" dirty="0"/>
              <a:t>viktigst å vektlegge</a:t>
            </a:r>
            <a:r>
              <a:rPr lang="nb-NO" sz="2200" dirty="0"/>
              <a:t> for å lære om tabeller og grafer?</a:t>
            </a:r>
            <a:endParaRPr lang="en-GB" sz="2200" dirty="0"/>
          </a:p>
          <a:p>
            <a:pPr lvl="0"/>
            <a:r>
              <a:rPr lang="nb-NO" sz="2200" dirty="0"/>
              <a:t>Er disse måtene å jobbe på sentrale i </a:t>
            </a:r>
            <a:r>
              <a:rPr lang="nb-NO" sz="2200" dirty="0" smtClean="0"/>
              <a:t>deres </a:t>
            </a:r>
            <a:r>
              <a:rPr lang="nb-NO" sz="2200" dirty="0"/>
              <a:t>egen undervisning?</a:t>
            </a:r>
            <a:endParaRPr lang="en-GB" sz="2200" dirty="0"/>
          </a:p>
          <a:p>
            <a:endParaRPr lang="nb-NO" sz="800" dirty="0" smtClean="0"/>
          </a:p>
          <a:p>
            <a:pPr marL="0" indent="0">
              <a:buNone/>
            </a:pPr>
            <a:r>
              <a:rPr lang="nb-NO" sz="2200" dirty="0"/>
              <a:t>Bruk tenk-par-del: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200" b="1" dirty="0" smtClean="0"/>
              <a:t>Tenk:</a:t>
            </a:r>
            <a:r>
              <a:rPr lang="nb-NO" sz="2200" dirty="0"/>
              <a:t> </a:t>
            </a:r>
            <a:r>
              <a:rPr lang="nb-NO" sz="2200" dirty="0" smtClean="0"/>
              <a:t>Tenk/repeter </a:t>
            </a:r>
            <a:r>
              <a:rPr lang="nb-NO" sz="2200" dirty="0"/>
              <a:t>først hver for dere </a:t>
            </a:r>
            <a:r>
              <a:rPr lang="nb-NO" sz="2200" dirty="0" smtClean="0"/>
              <a:t>(ett </a:t>
            </a:r>
            <a:r>
              <a:rPr lang="nb-NO" sz="2200" dirty="0"/>
              <a:t>minutt)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200" b="1" dirty="0"/>
              <a:t>Par:</a:t>
            </a:r>
            <a:r>
              <a:rPr lang="nb-NO" sz="2200" dirty="0"/>
              <a:t>  </a:t>
            </a:r>
            <a:r>
              <a:rPr lang="nb-NO" sz="2200" dirty="0" smtClean="0"/>
              <a:t>Snakk </a:t>
            </a:r>
            <a:r>
              <a:rPr lang="nb-NO" sz="2200" dirty="0"/>
              <a:t>sammen to og to </a:t>
            </a:r>
            <a:r>
              <a:rPr lang="nb-NO" sz="2200" dirty="0" smtClean="0"/>
              <a:t>(tre minutter</a:t>
            </a:r>
            <a:r>
              <a:rPr lang="nb-NO" sz="2200" dirty="0"/>
              <a:t>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200" b="1" dirty="0"/>
              <a:t>Del:  </a:t>
            </a:r>
            <a:r>
              <a:rPr lang="nb-NO" sz="2200" dirty="0" smtClean="0"/>
              <a:t>Oppsummer </a:t>
            </a:r>
            <a:r>
              <a:rPr lang="nb-NO" sz="2200" dirty="0"/>
              <a:t>i plenum </a:t>
            </a:r>
            <a:r>
              <a:rPr lang="nb-NO" sz="2200" dirty="0" smtClean="0"/>
              <a:t>(ti minutter)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2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200" dirty="0" smtClean="0"/>
              <a:t>Måtene å jobbe på med tabeller og grafer er gjengitt på neste side.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7801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Måter å jobbe på med tabeller og grafer</a:t>
            </a: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711325"/>
            <a:ext cx="7583244" cy="4318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Lage tabeller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Tolke informasjonen i en tabell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Vurdere om tabeller i teksten utdyper stoffet på en klar måte</a:t>
            </a:r>
          </a:p>
          <a:p>
            <a:pPr marL="457200" indent="-457200">
              <a:buFont typeface="+mj-lt"/>
              <a:buAutoNum type="arabicPeriod"/>
            </a:pPr>
            <a:endParaRPr lang="nb-NO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Tegne grafer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Tolke informasjonen i en graf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Vurdere om grafer i teksten utdyper stoffet på en klar måte</a:t>
            </a:r>
          </a:p>
          <a:p>
            <a:pPr marL="457200" indent="-457200">
              <a:buFont typeface="+mj-lt"/>
              <a:buAutoNum type="arabicPeriod"/>
            </a:pPr>
            <a:endParaRPr lang="nb-NO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Se ulike representasjonsformer av lærestoffet i sammenheng (ord, figurer, tabeller, diagrammer, grafer, likninger)</a:t>
            </a:r>
          </a:p>
        </p:txBody>
      </p:sp>
    </p:spTree>
    <p:extLst>
      <p:ext uri="{BB962C8B-B14F-4D97-AF65-F5344CB8AC3E}">
        <p14:creationId xmlns:p14="http://schemas.microsoft.com/office/powerpoint/2010/main" val="21283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Faglig påfyll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40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87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Tabeller og grafer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33838" y="1772460"/>
            <a:ext cx="7583243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i="1" dirty="0" smtClean="0"/>
              <a:t>Tabeller</a:t>
            </a:r>
            <a:r>
              <a:rPr lang="nb-NO" sz="2200" dirty="0" smtClean="0"/>
              <a:t> </a:t>
            </a:r>
            <a:r>
              <a:rPr lang="nb-NO" sz="2200" dirty="0"/>
              <a:t>er bedre enn grafer for å </a:t>
            </a:r>
            <a:r>
              <a:rPr lang="nb-NO" sz="2200" dirty="0" smtClean="0"/>
              <a:t>presentere</a:t>
            </a:r>
          </a:p>
          <a:p>
            <a:r>
              <a:rPr lang="nb-NO" sz="2200" dirty="0" smtClean="0"/>
              <a:t>tekst ordnet i rader og kolonner</a:t>
            </a:r>
          </a:p>
          <a:p>
            <a:r>
              <a:rPr lang="nb-NO" sz="2200" dirty="0" smtClean="0"/>
              <a:t>tallverdier med måleenhet</a:t>
            </a:r>
            <a:endParaRPr lang="nb-NO" sz="22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00"/>
          <a:stretch/>
        </p:blipFill>
        <p:spPr bwMode="auto">
          <a:xfrm>
            <a:off x="5595810" y="2424223"/>
            <a:ext cx="2986215" cy="42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90" y="3499017"/>
            <a:ext cx="3629610" cy="156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7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Tabeller og grafer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1075" y="1761827"/>
            <a:ext cx="7440757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i="1" dirty="0" smtClean="0"/>
              <a:t>Grafer</a:t>
            </a:r>
            <a:r>
              <a:rPr lang="nb-NO" sz="2200" dirty="0" smtClean="0"/>
              <a:t> </a:t>
            </a:r>
            <a:r>
              <a:rPr lang="nb-NO" sz="2200" dirty="0"/>
              <a:t>er bedre enn tabeller for å</a:t>
            </a:r>
          </a:p>
          <a:p>
            <a:r>
              <a:rPr lang="nb-NO" sz="2200" dirty="0"/>
              <a:t>avdekke sammenhenger</a:t>
            </a:r>
          </a:p>
          <a:p>
            <a:r>
              <a:rPr lang="nb-NO" sz="2200" dirty="0"/>
              <a:t>indikere trender</a:t>
            </a:r>
          </a:p>
          <a:p>
            <a:r>
              <a:rPr lang="nb-NO" sz="2200" dirty="0"/>
              <a:t>vise mønstre</a:t>
            </a:r>
            <a:endParaRPr lang="en-US" sz="2200" dirty="0"/>
          </a:p>
          <a:p>
            <a:endParaRPr lang="nb-NO" sz="22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89" y="3105150"/>
            <a:ext cx="5557060" cy="334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12058</TotalTime>
  <Words>1308</Words>
  <Application>Microsoft Office PowerPoint</Application>
  <PresentationFormat>On-screen Show (4:3)</PresentationFormat>
  <Paragraphs>207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Campton Book</vt:lpstr>
      <vt:lpstr>Campton Light</vt:lpstr>
      <vt:lpstr>Campton Medium</vt:lpstr>
      <vt:lpstr>Office-tema</vt:lpstr>
      <vt:lpstr>Tabeller og grafer B – Samarbeid</vt:lpstr>
      <vt:lpstr>Mål</vt:lpstr>
      <vt:lpstr>Tidsplan for denne økta </vt:lpstr>
      <vt:lpstr>Oppsummer forarbeid</vt:lpstr>
      <vt:lpstr>Oppsummer forarbeidet</vt:lpstr>
      <vt:lpstr>Måter å jobbe på med tabeller og grafer </vt:lpstr>
      <vt:lpstr>Faglig påfyll</vt:lpstr>
      <vt:lpstr>Tabeller og grafer</vt:lpstr>
      <vt:lpstr>Tabeller og grafer</vt:lpstr>
      <vt:lpstr>Lage tabeller – god praksis</vt:lpstr>
      <vt:lpstr>Lage tabeller – god praksis</vt:lpstr>
      <vt:lpstr>Tabeller: øvingseksempel</vt:lpstr>
      <vt:lpstr>Hvilken tabell er «riktigst»? Begrunn svaret</vt:lpstr>
      <vt:lpstr>Grafer</vt:lpstr>
      <vt:lpstr>Grafer – diskuter to og to</vt:lpstr>
      <vt:lpstr>Grafer – diskuter to og to </vt:lpstr>
      <vt:lpstr>Grafer – diskuter to og to </vt:lpstr>
      <vt:lpstr>Spørsmål til refleksjon</vt:lpstr>
      <vt:lpstr>Knytt sammen teori og praksis  </vt:lpstr>
      <vt:lpstr>Eksempler fra egen praksis</vt:lpstr>
      <vt:lpstr>Planlegg egen undervisning </vt:lpstr>
      <vt:lpstr>Planlegg egen undervisning </vt:lpstr>
      <vt:lpstr>Refleksjon</vt:lpstr>
      <vt:lpstr>Tabeller og grafer D – Etterarbeid</vt:lpstr>
      <vt:lpstr>Mål</vt:lpstr>
      <vt:lpstr>Tidsplan for denne økta</vt:lpstr>
      <vt:lpstr>Erfaringsdeling i grupper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267</cp:revision>
  <cp:lastPrinted>2018-02-02T10:07:19Z</cp:lastPrinted>
  <dcterms:created xsi:type="dcterms:W3CDTF">2017-08-11T05:42:55Z</dcterms:created>
  <dcterms:modified xsi:type="dcterms:W3CDTF">2018-03-23T12:28:42Z</dcterms:modified>
</cp:coreProperties>
</file>