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92" r:id="rId2"/>
    <p:sldId id="393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383" r:id="rId16"/>
    <p:sldId id="377" r:id="rId17"/>
    <p:sldId id="362" r:id="rId18"/>
    <p:sldId id="387" r:id="rId19"/>
    <p:sldId id="363" r:id="rId20"/>
    <p:sldId id="414" r:id="rId21"/>
    <p:sldId id="368" r:id="rId22"/>
    <p:sldId id="371" r:id="rId23"/>
    <p:sldId id="372" r:id="rId24"/>
    <p:sldId id="390" r:id="rId25"/>
    <p:sldId id="391" r:id="rId26"/>
    <p:sldId id="378" r:id="rId27"/>
    <p:sldId id="406" r:id="rId28"/>
    <p:sldId id="407" r:id="rId29"/>
    <p:sldId id="408" r:id="rId30"/>
    <p:sldId id="409" r:id="rId31"/>
    <p:sldId id="410" r:id="rId32"/>
    <p:sldId id="411" r:id="rId33"/>
    <p:sldId id="412" r:id="rId34"/>
    <p:sldId id="415" r:id="rId35"/>
    <p:sldId id="413" r:id="rId36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4A4A4A"/>
    <a:srgbClr val="EAA533"/>
    <a:srgbClr val="FDB90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2" autoAdjust="0"/>
    <p:restoredTop sz="84526" autoAdjust="0"/>
  </p:normalViewPr>
  <p:slideViewPr>
    <p:cSldViewPr snapToGrid="0" snapToObjects="1">
      <p:cViewPr varScale="1">
        <p:scale>
          <a:sx n="102" d="100"/>
          <a:sy n="102" d="100"/>
        </p:scale>
        <p:origin x="-18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10.04.18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10.04.18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Relationship Id="rId3" Type="http://schemas.openxmlformats.org/officeDocument/2006/relationships/hyperlink" Target="https://pixabay.com/en/balls-card-holiday-background-313404/" TargetMode="Externa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9793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dirty="0" smtClean="0"/>
              <a:t>Ballongillustrasjon:</a:t>
            </a:r>
            <a:r>
              <a:rPr lang="nb-NO" baseline="0" dirty="0" smtClean="0"/>
              <a:t> </a:t>
            </a:r>
            <a:r>
              <a:rPr lang="nb-NO" sz="1200" dirty="0" smtClean="0">
                <a:hlinkClick r:id="rId3"/>
              </a:rPr>
              <a:t>pixabay.com</a:t>
            </a:r>
            <a:endParaRPr lang="nb-NO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8980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6573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3731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0355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4445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4448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8613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86131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86131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2867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53950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93164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220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77365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0480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95291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0987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53129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605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5339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4386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1276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5305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9051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3016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992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6" Type="http://schemas.openxmlformats.org/officeDocument/2006/relationships/image" Target="../media/image4.png"/><Relationship Id="rId7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6" Type="http://schemas.openxmlformats.org/officeDocument/2006/relationships/image" Target="../media/image4.png"/><Relationship Id="rId7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Referanser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xmlns="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xmlns="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3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xmlns="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xmlns="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82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5" r:id="rId4"/>
    <p:sldLayoutId id="2147483652" r:id="rId5"/>
    <p:sldLayoutId id="2147483657" r:id="rId6"/>
    <p:sldLayoutId id="2147483662" r:id="rId7"/>
    <p:sldLayoutId id="2147483658" r:id="rId8"/>
    <p:sldLayoutId id="2147483663" r:id="rId9"/>
    <p:sldLayoutId id="2147483654" r:id="rId10"/>
    <p:sldLayoutId id="2147483655" r:id="rId11"/>
    <p:sldLayoutId id="2147483661" r:id="rId12"/>
    <p:sldLayoutId id="2147483664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bioteknologiradet.no/temaer/gentesting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naturfag.no/artikkel/vis.html?tid=216558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dirty="0" smtClean="0">
                <a:solidFill>
                  <a:srgbClr val="268183"/>
                </a:solidFill>
              </a:rPr>
              <a:t>Faser i faglige samtaler</a:t>
            </a:r>
            <a:br>
              <a:rPr lang="nb-NO" dirty="0" smtClean="0">
                <a:solidFill>
                  <a:srgbClr val="268183"/>
                </a:solidFill>
              </a:rPr>
            </a:br>
            <a:r>
              <a:rPr lang="nb-NO" sz="3200" dirty="0" smtClean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xmlns="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2</a:t>
            </a:r>
          </a:p>
        </p:txBody>
      </p:sp>
    </p:spTree>
    <p:extLst>
      <p:ext uri="{BB962C8B-B14F-4D97-AF65-F5344CB8AC3E}">
        <p14:creationId xmlns:p14="http://schemas.microsoft.com/office/powerpoint/2010/main" val="40516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Eksempel 1 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5738" y="1783093"/>
            <a:ext cx="7583244" cy="418032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2400" dirty="0" smtClean="0"/>
              <a:t>Faglig mål: Identifisere kjennetegn på at arter er i slekt.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b-NO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b-NO" sz="2400" dirty="0" smtClean="0"/>
              <a:t>Hvem av disse to er mest i slekt med den røde fuglen? </a:t>
            </a:r>
            <a:r>
              <a:rPr lang="nb-NO" sz="2400" dirty="0"/>
              <a:t>D</a:t>
            </a:r>
            <a:r>
              <a:rPr lang="nb-NO" sz="2400" dirty="0" smtClean="0"/>
              <a:t>en røde blomsten eller den gule fuglen? Hva vil du si, Tomas?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b-NO" sz="2400" i="1" dirty="0" smtClean="0"/>
              <a:t>Den røde blomsten.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b-NO" sz="2400" dirty="0" smtClean="0"/>
              <a:t>Hvorfor mener du det?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b-NO" sz="2400" i="1" dirty="0" smtClean="0"/>
              <a:t>Fordi den også er rød, og … og …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b-NO" sz="2400" dirty="0" smtClean="0"/>
              <a:t>Jaha, Hannah, hva mener du?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b-NO" sz="2400" i="1" dirty="0" smtClean="0"/>
              <a:t>Den gule fuglen.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b-NO" sz="2400" dirty="0" smtClean="0"/>
              <a:t>Hvorfor mener du det?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b-NO" sz="2400" i="1" dirty="0" smtClean="0"/>
              <a:t>Fordi at begge to er fugler.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b-NO" sz="2400" dirty="0" smtClean="0"/>
              <a:t>Er det sannsynlig at når begge er fugler, er de mer i slekt?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b-NO" sz="2400" i="1" dirty="0" smtClean="0"/>
              <a:t>Ja, de er mer like.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b-NO" sz="2400" dirty="0" smtClean="0"/>
              <a:t>Er du enig, Tomas?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b-NO" sz="2400" i="1" dirty="0" smtClean="0"/>
              <a:t>Ja.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nb-NO" sz="2200" dirty="0" smtClean="0"/>
          </a:p>
          <a:p>
            <a:pPr>
              <a:buFontTx/>
              <a:buChar char="-"/>
            </a:pPr>
            <a:endParaRPr lang="nb-NO" sz="2200" dirty="0" smtClean="0"/>
          </a:p>
        </p:txBody>
      </p:sp>
      <p:sp>
        <p:nvSpPr>
          <p:cNvPr id="13" name="Bildeforklaring formet som et avrundet rektangel 5"/>
          <p:cNvSpPr/>
          <p:nvPr/>
        </p:nvSpPr>
        <p:spPr>
          <a:xfrm>
            <a:off x="5672335" y="2813894"/>
            <a:ext cx="3243093" cy="1257417"/>
          </a:xfrm>
          <a:prstGeom prst="wedgeRoundRectCallout">
            <a:avLst>
              <a:gd name="adj1" fmla="val -60414"/>
              <a:gd name="adj2" fmla="val 24667"/>
              <a:gd name="adj3" fmla="val 16667"/>
            </a:avLst>
          </a:prstGeom>
          <a:solidFill>
            <a:srgbClr val="037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 smtClean="0"/>
              <a:t>Åpne opp: La flere synspunkter komme fram uten å evaluere dem.</a:t>
            </a:r>
            <a:endParaRPr lang="nb-NO" sz="2200" dirty="0"/>
          </a:p>
        </p:txBody>
      </p:sp>
      <p:sp>
        <p:nvSpPr>
          <p:cNvPr id="14" name="Bildeforklaring formet som et avrundet rektangel 5"/>
          <p:cNvSpPr/>
          <p:nvPr/>
        </p:nvSpPr>
        <p:spPr>
          <a:xfrm>
            <a:off x="6613449" y="4780896"/>
            <a:ext cx="2541858" cy="1247776"/>
          </a:xfrm>
          <a:prstGeom prst="wedgeRoundRectCallout">
            <a:avLst>
              <a:gd name="adj1" fmla="val -95995"/>
              <a:gd name="adj2" fmla="val -41552"/>
              <a:gd name="adj3" fmla="val 16667"/>
            </a:avLst>
          </a:prstGeom>
          <a:solidFill>
            <a:srgbClr val="037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 smtClean="0"/>
              <a:t>Stramme inn: Komme frem til ei felles oppfatning.</a:t>
            </a:r>
            <a:endParaRPr lang="nb-NO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914395" y="6273201"/>
            <a:ext cx="7996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Eksempelet er hentet fra  boka </a:t>
            </a:r>
            <a:r>
              <a:rPr lang="nb-NO" i="1" dirty="0" smtClean="0"/>
              <a:t>På forskerføtter i naturfag </a:t>
            </a:r>
            <a:r>
              <a:rPr lang="nb-NO" dirty="0" smtClean="0"/>
              <a:t>(</a:t>
            </a:r>
            <a:r>
              <a:rPr lang="nb-NO" dirty="0" err="1"/>
              <a:t>k</a:t>
            </a:r>
            <a:r>
              <a:rPr lang="nb-NO" dirty="0" err="1" smtClean="0"/>
              <a:t>ap</a:t>
            </a:r>
            <a:r>
              <a:rPr lang="nb-NO" dirty="0" smtClean="0"/>
              <a:t>. 5, Sonja M. Mork)</a:t>
            </a: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5793" y="-373"/>
            <a:ext cx="1840690" cy="1208533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95840" y="0"/>
            <a:ext cx="1852116" cy="1214162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6483" y="1748"/>
            <a:ext cx="1944496" cy="121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17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156302" y="695617"/>
            <a:ext cx="574158" cy="125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Eksempel 2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7" y="1513591"/>
            <a:ext cx="8035611" cy="48659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2600" dirty="0" smtClean="0"/>
              <a:t>Faglig mål: Skille mellom observasjon og slutning.</a:t>
            </a:r>
          </a:p>
          <a:p>
            <a:pPr marL="0" indent="0">
              <a:buNone/>
            </a:pPr>
            <a:endParaRPr lang="nb-NO" sz="1600" dirty="0" smtClean="0"/>
          </a:p>
          <a:p>
            <a:pPr>
              <a:buFontTx/>
              <a:buChar char="-"/>
            </a:pPr>
            <a:r>
              <a:rPr lang="nb-NO" sz="2600" dirty="0" smtClean="0"/>
              <a:t>I ballong A er det tre dråper essens A. Hva observerer du?</a:t>
            </a:r>
          </a:p>
          <a:p>
            <a:pPr>
              <a:buFontTx/>
              <a:buChar char="-"/>
            </a:pPr>
            <a:r>
              <a:rPr lang="nb-NO" sz="2600" i="1" dirty="0" smtClean="0"/>
              <a:t>Det lukter kunstig.</a:t>
            </a:r>
          </a:p>
          <a:p>
            <a:pPr>
              <a:buFontTx/>
              <a:buChar char="-"/>
            </a:pPr>
            <a:r>
              <a:rPr lang="nb-NO" sz="2600" dirty="0" smtClean="0"/>
              <a:t>Ok, andre?</a:t>
            </a:r>
          </a:p>
          <a:p>
            <a:pPr>
              <a:buFontTx/>
              <a:buChar char="-"/>
            </a:pPr>
            <a:r>
              <a:rPr lang="nb-NO" sz="2600" i="1" dirty="0" smtClean="0"/>
              <a:t>Det er </a:t>
            </a:r>
            <a:r>
              <a:rPr lang="nb-NO" sz="2600" i="1" dirty="0" err="1" smtClean="0"/>
              <a:t>mandelessens</a:t>
            </a:r>
            <a:r>
              <a:rPr lang="nb-NO" sz="2600" i="1" dirty="0" smtClean="0"/>
              <a:t>.</a:t>
            </a:r>
          </a:p>
          <a:p>
            <a:pPr>
              <a:buFontTx/>
              <a:buChar char="-"/>
            </a:pPr>
            <a:r>
              <a:rPr lang="nb-NO" sz="2600" dirty="0" smtClean="0"/>
              <a:t>Hvordan vet du det?</a:t>
            </a:r>
          </a:p>
          <a:p>
            <a:pPr>
              <a:buFontTx/>
              <a:buChar char="-"/>
            </a:pPr>
            <a:r>
              <a:rPr lang="nb-NO" sz="2600" i="1" dirty="0" smtClean="0"/>
              <a:t>Fordi det lukter som </a:t>
            </a:r>
            <a:r>
              <a:rPr lang="nb-NO" sz="2600" i="1" dirty="0" err="1" smtClean="0"/>
              <a:t>mandelessens</a:t>
            </a:r>
            <a:r>
              <a:rPr lang="nb-NO" sz="2600" i="1" dirty="0" smtClean="0"/>
              <a:t>.</a:t>
            </a:r>
          </a:p>
          <a:p>
            <a:pPr>
              <a:buFontTx/>
              <a:buChar char="-"/>
            </a:pPr>
            <a:r>
              <a:rPr lang="nb-NO" sz="2600" dirty="0" smtClean="0"/>
              <a:t>Så hva er observasjonen din?</a:t>
            </a:r>
          </a:p>
          <a:p>
            <a:pPr>
              <a:buFontTx/>
              <a:buChar char="-"/>
            </a:pPr>
            <a:r>
              <a:rPr lang="nb-NO" sz="2600" i="1" dirty="0" smtClean="0"/>
              <a:t>Observasjonen er at jeg lukter det.</a:t>
            </a:r>
          </a:p>
          <a:p>
            <a:pPr>
              <a:buFontTx/>
              <a:buChar char="-"/>
            </a:pPr>
            <a:r>
              <a:rPr lang="nb-NO" sz="2600" dirty="0" smtClean="0"/>
              <a:t>Ok, så du observerte en lukt og trakk ei slutning om hva du tror det er. Andre?</a:t>
            </a:r>
          </a:p>
          <a:p>
            <a:pPr>
              <a:buFontTx/>
              <a:buChar char="-"/>
            </a:pPr>
            <a:r>
              <a:rPr lang="nb-NO" sz="2600" i="1" dirty="0" smtClean="0"/>
              <a:t>Jeg synes det lukter marsipan. </a:t>
            </a:r>
            <a:endParaRPr lang="nb-NO" sz="2200" dirty="0" smtClean="0"/>
          </a:p>
          <a:p>
            <a:pPr>
              <a:buFontTx/>
              <a:buChar char="-"/>
            </a:pPr>
            <a:endParaRPr lang="nb-NO" sz="2200" dirty="0" smtClean="0"/>
          </a:p>
          <a:p>
            <a:pPr>
              <a:buFontTx/>
              <a:buChar char="-"/>
            </a:pPr>
            <a:endParaRPr lang="nb-NO" sz="2200" dirty="0" smtClean="0"/>
          </a:p>
          <a:p>
            <a:pPr>
              <a:buFontTx/>
              <a:buChar char="-"/>
            </a:pPr>
            <a:endParaRPr lang="nb-NO" sz="2200" dirty="0" smtClean="0"/>
          </a:p>
          <a:p>
            <a:pPr>
              <a:buFontTx/>
              <a:buChar char="-"/>
            </a:pPr>
            <a:endParaRPr lang="nb-NO" sz="2200" dirty="0" smtClean="0"/>
          </a:p>
          <a:p>
            <a:pPr>
              <a:buFontTx/>
              <a:buChar char="-"/>
            </a:pPr>
            <a:endParaRPr lang="nb-NO" sz="2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04348" y="3048"/>
            <a:ext cx="1335492" cy="19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207211" y="1384001"/>
            <a:ext cx="396140" cy="431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dirty="0" smtClean="0">
                <a:solidFill>
                  <a:schemeClr val="tx1"/>
                </a:solidFill>
              </a:rPr>
              <a:t>A</a:t>
            </a:r>
            <a:endParaRPr lang="nb-NO" sz="3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8208610" y="1090943"/>
            <a:ext cx="227455" cy="475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dirty="0" smtClean="0">
                <a:solidFill>
                  <a:schemeClr val="tx1"/>
                </a:solidFill>
              </a:rPr>
              <a:t>A</a:t>
            </a:r>
            <a:endParaRPr lang="nb-NO" sz="3600" dirty="0">
              <a:solidFill>
                <a:schemeClr val="tx1"/>
              </a:solidFill>
            </a:endParaRPr>
          </a:p>
        </p:txBody>
      </p:sp>
      <p:sp>
        <p:nvSpPr>
          <p:cNvPr id="15" name="Bildeforklaring formet som et avrundet rektangel 5"/>
          <p:cNvSpPr/>
          <p:nvPr/>
        </p:nvSpPr>
        <p:spPr>
          <a:xfrm>
            <a:off x="5304576" y="2466753"/>
            <a:ext cx="2904033" cy="1499191"/>
          </a:xfrm>
          <a:prstGeom prst="wedgeRoundRectCallout">
            <a:avLst>
              <a:gd name="adj1" fmla="val -102448"/>
              <a:gd name="adj2" fmla="val -14367"/>
              <a:gd name="adj3" fmla="val 16667"/>
            </a:avLst>
          </a:prstGeom>
          <a:solidFill>
            <a:srgbClr val="037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 smtClean="0"/>
              <a:t>Åpne </a:t>
            </a:r>
            <a:r>
              <a:rPr lang="nb-NO" sz="2200" dirty="0"/>
              <a:t>opp</a:t>
            </a:r>
            <a:r>
              <a:rPr lang="nb-NO" sz="2200" dirty="0" smtClean="0"/>
              <a:t>: La </a:t>
            </a:r>
            <a:r>
              <a:rPr lang="nb-NO" sz="2200" dirty="0"/>
              <a:t>flere synspunkter komme fram uten å evaluere dem</a:t>
            </a:r>
            <a:r>
              <a:rPr lang="nb-NO" sz="2200" dirty="0" smtClean="0"/>
              <a:t>.</a:t>
            </a:r>
            <a:endParaRPr lang="nb-NO" sz="2200" dirty="0"/>
          </a:p>
        </p:txBody>
      </p:sp>
      <p:sp>
        <p:nvSpPr>
          <p:cNvPr id="16" name="Bildeforklaring formet som et avrundet rektangel 5"/>
          <p:cNvSpPr/>
          <p:nvPr/>
        </p:nvSpPr>
        <p:spPr>
          <a:xfrm>
            <a:off x="6581550" y="5184950"/>
            <a:ext cx="2541858" cy="1247776"/>
          </a:xfrm>
          <a:prstGeom prst="wedgeRoundRectCallout">
            <a:avLst>
              <a:gd name="adj1" fmla="val -95995"/>
              <a:gd name="adj2" fmla="val -41552"/>
              <a:gd name="adj3" fmla="val 16667"/>
            </a:avLst>
          </a:prstGeom>
          <a:solidFill>
            <a:srgbClr val="037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 smtClean="0"/>
              <a:t>Stramme inn: Framheve det faglige målet.</a:t>
            </a:r>
            <a:endParaRPr lang="nb-NO" sz="2200" dirty="0"/>
          </a:p>
        </p:txBody>
      </p:sp>
      <p:sp>
        <p:nvSpPr>
          <p:cNvPr id="17" name="Bildeforklaring formet som et avrundet rektangel 5"/>
          <p:cNvSpPr/>
          <p:nvPr/>
        </p:nvSpPr>
        <p:spPr>
          <a:xfrm>
            <a:off x="2828260" y="5677469"/>
            <a:ext cx="3638443" cy="1083251"/>
          </a:xfrm>
          <a:prstGeom prst="wedgeRoundRectCallout">
            <a:avLst>
              <a:gd name="adj1" fmla="val -48471"/>
              <a:gd name="adj2" fmla="val -69870"/>
              <a:gd name="adj3" fmla="val 16667"/>
            </a:avLst>
          </a:prstGeom>
          <a:solidFill>
            <a:srgbClr val="037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 smtClean="0"/>
              <a:t>Åpne opp igjen og fortsette diskusjonen selv om A er </a:t>
            </a:r>
            <a:r>
              <a:rPr lang="nb-NO" sz="2200" dirty="0" err="1" smtClean="0"/>
              <a:t>mandelessens</a:t>
            </a:r>
            <a:r>
              <a:rPr lang="nb-NO" sz="2200" dirty="0" smtClean="0"/>
              <a:t>.</a:t>
            </a:r>
            <a:endParaRPr lang="nb-NO" sz="2200" dirty="0"/>
          </a:p>
        </p:txBody>
      </p:sp>
      <p:sp>
        <p:nvSpPr>
          <p:cNvPr id="11" name="Bildeforklaring formet som et avrundet rektangel 5"/>
          <p:cNvSpPr/>
          <p:nvPr/>
        </p:nvSpPr>
        <p:spPr>
          <a:xfrm>
            <a:off x="6151334" y="3821373"/>
            <a:ext cx="2904033" cy="894166"/>
          </a:xfrm>
          <a:prstGeom prst="wedgeRoundRectCallout">
            <a:avLst>
              <a:gd name="adj1" fmla="val -132525"/>
              <a:gd name="adj2" fmla="val -50998"/>
              <a:gd name="adj3" fmla="val 16667"/>
            </a:avLst>
          </a:prstGeom>
          <a:solidFill>
            <a:srgbClr val="037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 smtClean="0"/>
              <a:t>Utfordre eleven ved å be om begrunnelse.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53748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 hovedfaser i en faglig samtale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F</a:t>
            </a:r>
            <a:r>
              <a:rPr lang="nb-NO" sz="2200" dirty="0" smtClean="0"/>
              <a:t>å i gang samtalen</a:t>
            </a:r>
          </a:p>
          <a:p>
            <a:endParaRPr lang="nb-NO" sz="2200" dirty="0" smtClean="0"/>
          </a:p>
          <a:p>
            <a:endParaRPr lang="nb-NO" sz="2200" dirty="0" smtClean="0"/>
          </a:p>
          <a:p>
            <a:r>
              <a:rPr lang="nb-NO" sz="2200" dirty="0" smtClean="0"/>
              <a:t>Opprettholde samtalen</a:t>
            </a:r>
          </a:p>
          <a:p>
            <a:endParaRPr lang="nb-NO" sz="2200" dirty="0" smtClean="0"/>
          </a:p>
          <a:p>
            <a:endParaRPr lang="nb-NO" sz="2200" dirty="0" smtClean="0"/>
          </a:p>
          <a:p>
            <a:r>
              <a:rPr lang="nb-NO" sz="2200" dirty="0" smtClean="0"/>
              <a:t>Oppsummere samtalen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Bildeforklaring formet som et avrundet rektangel 5"/>
          <p:cNvSpPr/>
          <p:nvPr/>
        </p:nvSpPr>
        <p:spPr>
          <a:xfrm>
            <a:off x="5457368" y="4180146"/>
            <a:ext cx="3243093" cy="2040941"/>
          </a:xfrm>
          <a:prstGeom prst="wedgeRoundRectCallout">
            <a:avLst>
              <a:gd name="adj1" fmla="val -93337"/>
              <a:gd name="adj2" fmla="val -26289"/>
              <a:gd name="adj3" fmla="val 16667"/>
            </a:avLst>
          </a:prstGeom>
          <a:solidFill>
            <a:srgbClr val="037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 smtClean="0"/>
              <a:t>Stramme inn: Gjennom samtalen kommer vi fram til ei </a:t>
            </a:r>
            <a:r>
              <a:rPr lang="nb-NO" sz="2200" dirty="0"/>
              <a:t>felles </a:t>
            </a:r>
            <a:r>
              <a:rPr lang="nb-NO" sz="2200" dirty="0" smtClean="0"/>
              <a:t>oppfatning, slik at vi kan </a:t>
            </a:r>
            <a:r>
              <a:rPr lang="nb-NO" sz="2200" dirty="0"/>
              <a:t>jobbe </a:t>
            </a:r>
            <a:r>
              <a:rPr lang="nb-NO" sz="2200" dirty="0" smtClean="0"/>
              <a:t>videre ut </a:t>
            </a:r>
            <a:r>
              <a:rPr lang="nb-NO" sz="2200" dirty="0"/>
              <a:t>fra samme </a:t>
            </a:r>
            <a:r>
              <a:rPr lang="nb-NO" sz="2200" dirty="0" smtClean="0"/>
              <a:t>utgangspunkt.</a:t>
            </a:r>
            <a:endParaRPr lang="nb-NO" sz="2200" dirty="0"/>
          </a:p>
        </p:txBody>
      </p:sp>
      <p:sp>
        <p:nvSpPr>
          <p:cNvPr id="5" name="Bildeforklaring formet som et avrundet rektangel 5"/>
          <p:cNvSpPr/>
          <p:nvPr/>
        </p:nvSpPr>
        <p:spPr>
          <a:xfrm>
            <a:off x="5457368" y="1352128"/>
            <a:ext cx="3243093" cy="1257417"/>
          </a:xfrm>
          <a:prstGeom prst="wedgeRoundRectCallout">
            <a:avLst>
              <a:gd name="adj1" fmla="val -110057"/>
              <a:gd name="adj2" fmla="val 7061"/>
              <a:gd name="adj3" fmla="val 16667"/>
            </a:avLst>
          </a:prstGeom>
          <a:solidFill>
            <a:srgbClr val="037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 smtClean="0"/>
              <a:t>Åpne opp: La flere synspunkter komme fram uten å evaluere dem.</a:t>
            </a:r>
            <a:endParaRPr lang="nb-NO" sz="2200" dirty="0"/>
          </a:p>
        </p:txBody>
      </p:sp>
      <p:sp>
        <p:nvSpPr>
          <p:cNvPr id="6" name="Bildeforklaring formet som et avrundet rektangel 5"/>
          <p:cNvSpPr/>
          <p:nvPr/>
        </p:nvSpPr>
        <p:spPr>
          <a:xfrm>
            <a:off x="5457367" y="2748297"/>
            <a:ext cx="3243093" cy="1257417"/>
          </a:xfrm>
          <a:prstGeom prst="wedgeRoundRectCallout">
            <a:avLst>
              <a:gd name="adj1" fmla="val -93679"/>
              <a:gd name="adj2" fmla="val 2166"/>
              <a:gd name="adj3" fmla="val 16667"/>
            </a:avLst>
          </a:prstGeom>
          <a:solidFill>
            <a:srgbClr val="037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dirty="0" smtClean="0"/>
              <a:t>Veksle mellom å åpne opp og stramme inn.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67550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Knytt sammen teori og praksis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xmlns="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604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8097593" cy="132556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Hvordan jobbe med de ulike fasene?</a:t>
            </a:r>
            <a:br>
              <a:rPr lang="nb-NO" dirty="0" smtClean="0"/>
            </a:br>
            <a:r>
              <a:rPr lang="nb-NO" dirty="0" smtClean="0"/>
              <a:t>Diskuter fasene punkt for </a:t>
            </a:r>
            <a:r>
              <a:rPr lang="nb-NO" dirty="0"/>
              <a:t>punkt </a:t>
            </a:r>
            <a:r>
              <a:rPr lang="nb-NO" dirty="0" smtClean="0"/>
              <a:t>(15 </a:t>
            </a:r>
            <a:r>
              <a:rPr lang="nb-NO" dirty="0"/>
              <a:t>minutter)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1838325"/>
            <a:ext cx="7583244" cy="4167620"/>
          </a:xfrm>
        </p:spPr>
        <p:txBody>
          <a:bodyPr>
            <a:normAutofit fontScale="40000" lnSpcReduction="20000"/>
          </a:bodyPr>
          <a:lstStyle/>
          <a:p>
            <a:r>
              <a:rPr lang="nb-NO" sz="5500" dirty="0" smtClean="0"/>
              <a:t>Hvordan få i </a:t>
            </a:r>
            <a:r>
              <a:rPr lang="nb-NO" sz="5500" dirty="0"/>
              <a:t>gang </a:t>
            </a:r>
            <a:r>
              <a:rPr lang="nb-NO" sz="5500" dirty="0" smtClean="0"/>
              <a:t>samtalen? </a:t>
            </a:r>
          </a:p>
          <a:p>
            <a:pPr lvl="1"/>
            <a:r>
              <a:rPr lang="nb-NO" sz="5500" dirty="0" smtClean="0"/>
              <a:t>Motivere/engasjere elevene</a:t>
            </a:r>
          </a:p>
          <a:p>
            <a:pPr lvl="1"/>
            <a:r>
              <a:rPr lang="nb-NO" sz="5500" dirty="0" smtClean="0"/>
              <a:t>Få elevene til å tenke</a:t>
            </a:r>
          </a:p>
          <a:p>
            <a:pPr lvl="1"/>
            <a:r>
              <a:rPr lang="nb-NO" sz="5500" dirty="0" smtClean="0"/>
              <a:t>…</a:t>
            </a:r>
          </a:p>
          <a:p>
            <a:r>
              <a:rPr lang="nb-NO" sz="5500" dirty="0" smtClean="0"/>
              <a:t>Hvordan </a:t>
            </a:r>
            <a:r>
              <a:rPr lang="nb-NO" sz="5500" dirty="0"/>
              <a:t>o</a:t>
            </a:r>
            <a:r>
              <a:rPr lang="nb-NO" sz="5500" dirty="0" smtClean="0"/>
              <a:t>pprettholde samtalen</a:t>
            </a:r>
            <a:r>
              <a:rPr lang="nb-NO" sz="5500" dirty="0"/>
              <a:t>?</a:t>
            </a:r>
            <a:endParaRPr lang="nb-NO" sz="5500" dirty="0" smtClean="0"/>
          </a:p>
          <a:p>
            <a:pPr lvl="1"/>
            <a:r>
              <a:rPr lang="nb-NO" sz="5500" dirty="0" smtClean="0"/>
              <a:t>Involvere flest mulig elever</a:t>
            </a:r>
          </a:p>
          <a:p>
            <a:pPr lvl="1"/>
            <a:r>
              <a:rPr lang="nb-NO" sz="5500" dirty="0" smtClean="0"/>
              <a:t>Få elevene til å snakke fag</a:t>
            </a:r>
          </a:p>
          <a:p>
            <a:pPr lvl="1"/>
            <a:r>
              <a:rPr lang="nb-NO" sz="5500" dirty="0"/>
              <a:t>Få elevene til å begrunne påstander</a:t>
            </a:r>
          </a:p>
          <a:p>
            <a:pPr lvl="1"/>
            <a:r>
              <a:rPr lang="nb-NO" sz="5500" dirty="0" smtClean="0"/>
              <a:t>…</a:t>
            </a:r>
          </a:p>
          <a:p>
            <a:r>
              <a:rPr lang="nb-NO" sz="5500" dirty="0" smtClean="0"/>
              <a:t>Hvordan oppsummere samtalen</a:t>
            </a:r>
            <a:r>
              <a:rPr lang="nb-NO" sz="5500" dirty="0"/>
              <a:t>?</a:t>
            </a:r>
            <a:endParaRPr lang="nb-NO" sz="5500" dirty="0" smtClean="0"/>
          </a:p>
          <a:p>
            <a:pPr lvl="1"/>
            <a:r>
              <a:rPr lang="nb-NO" sz="5500" dirty="0" smtClean="0"/>
              <a:t>Vurder de ulike løsningene med begrunnelser</a:t>
            </a:r>
          </a:p>
          <a:p>
            <a:pPr lvl="1"/>
            <a:r>
              <a:rPr lang="nb-NO" sz="5500" dirty="0" smtClean="0"/>
              <a:t>Bli </a:t>
            </a:r>
            <a:r>
              <a:rPr lang="nb-NO" sz="5500" dirty="0"/>
              <a:t>enige om </a:t>
            </a:r>
            <a:r>
              <a:rPr lang="nb-NO" sz="5500" dirty="0" smtClean="0"/>
              <a:t>en konklusjon</a:t>
            </a:r>
            <a:endParaRPr lang="nb-NO" sz="5500" dirty="0"/>
          </a:p>
          <a:p>
            <a:pPr lvl="1"/>
            <a:r>
              <a:rPr lang="nb-NO" sz="5500" dirty="0" smtClean="0"/>
              <a:t>…</a:t>
            </a:r>
          </a:p>
          <a:p>
            <a:pPr marL="0" indent="0">
              <a:buNone/>
            </a:pPr>
            <a:endParaRPr lang="nb-NO" sz="4600" dirty="0"/>
          </a:p>
        </p:txBody>
      </p:sp>
      <p:sp>
        <p:nvSpPr>
          <p:cNvPr id="7" name="Bildeforklaring formet som et avrundet rektangel 5"/>
          <p:cNvSpPr/>
          <p:nvPr/>
        </p:nvSpPr>
        <p:spPr>
          <a:xfrm>
            <a:off x="4263656" y="127259"/>
            <a:ext cx="4729676" cy="2124076"/>
          </a:xfrm>
          <a:prstGeom prst="wedgeRoundRectCallout">
            <a:avLst>
              <a:gd name="adj1" fmla="val -65109"/>
              <a:gd name="adj2" fmla="val 29919"/>
              <a:gd name="adj3" fmla="val 16667"/>
            </a:avLst>
          </a:prstGeom>
          <a:solidFill>
            <a:srgbClr val="037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Vis bilde/film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Gjør forsøk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Presenter </a:t>
            </a:r>
            <a:r>
              <a:rPr lang="nb-NO" sz="2200" dirty="0"/>
              <a:t>en </a:t>
            </a:r>
            <a:r>
              <a:rPr lang="nb-NO" sz="2200" dirty="0" smtClean="0"/>
              <a:t>påstand eller</a:t>
            </a:r>
            <a:r>
              <a:rPr lang="nb-NO" sz="2400" dirty="0" smtClean="0"/>
              <a:t> ei </a:t>
            </a:r>
            <a:r>
              <a:rPr lang="nb-NO" sz="2200" dirty="0" smtClean="0"/>
              <a:t>problemstilling</a:t>
            </a:r>
            <a:endParaRPr lang="nb-NO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Tenk-par-del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…</a:t>
            </a:r>
            <a:endParaRPr lang="nb-NO" sz="2400" dirty="0"/>
          </a:p>
        </p:txBody>
      </p:sp>
      <p:sp>
        <p:nvSpPr>
          <p:cNvPr id="8" name="Bildeforklaring formet som et avrundet rektangel 5"/>
          <p:cNvSpPr/>
          <p:nvPr/>
        </p:nvSpPr>
        <p:spPr>
          <a:xfrm>
            <a:off x="4263656" y="2314576"/>
            <a:ext cx="4729676" cy="2124076"/>
          </a:xfrm>
          <a:prstGeom prst="wedgeRoundRectCallout">
            <a:avLst>
              <a:gd name="adj1" fmla="val -61693"/>
              <a:gd name="adj2" fmla="val -11941"/>
              <a:gd name="adj3" fmla="val 16667"/>
            </a:avLst>
          </a:prstGeom>
          <a:solidFill>
            <a:srgbClr val="037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/>
              <a:t>Still </a:t>
            </a:r>
            <a:r>
              <a:rPr lang="nb-NO" sz="2200" dirty="0" smtClean="0"/>
              <a:t>oppfølgingsspørsmål. </a:t>
            </a:r>
            <a:endParaRPr lang="nb-NO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/>
              <a:t>Gi ny informasjon eller utdypende </a:t>
            </a:r>
            <a:r>
              <a:rPr lang="nb-NO" sz="2200" dirty="0" smtClean="0"/>
              <a:t>oppgaver.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Ha deloppsummeringer </a:t>
            </a:r>
            <a:r>
              <a:rPr lang="nb-NO" sz="2200" dirty="0"/>
              <a:t>ved lengre </a:t>
            </a:r>
            <a:r>
              <a:rPr lang="nb-NO" sz="2200" dirty="0" smtClean="0"/>
              <a:t>samtaler.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…</a:t>
            </a:r>
            <a:endParaRPr lang="nb-NO" sz="2200" dirty="0"/>
          </a:p>
        </p:txBody>
      </p:sp>
      <p:sp>
        <p:nvSpPr>
          <p:cNvPr id="9" name="Bildeforklaring formet som et avrundet rektangel 5"/>
          <p:cNvSpPr/>
          <p:nvPr/>
        </p:nvSpPr>
        <p:spPr>
          <a:xfrm>
            <a:off x="4263657" y="4562478"/>
            <a:ext cx="4729676" cy="2124076"/>
          </a:xfrm>
          <a:prstGeom prst="wedgeRoundRectCallout">
            <a:avLst>
              <a:gd name="adj1" fmla="val -65832"/>
              <a:gd name="adj2" fmla="val -40599"/>
              <a:gd name="adj3" fmla="val 16667"/>
            </a:avLst>
          </a:prstGeom>
          <a:solidFill>
            <a:srgbClr val="037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/>
              <a:t>Samle </a:t>
            </a:r>
            <a:r>
              <a:rPr lang="nb-NO" sz="2200" dirty="0" smtClean="0"/>
              <a:t>argumentene.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Gjenta viktige </a:t>
            </a:r>
            <a:r>
              <a:rPr lang="nb-NO" sz="2200" dirty="0"/>
              <a:t>punkter fra </a:t>
            </a:r>
            <a:r>
              <a:rPr lang="nb-NO" sz="2200" dirty="0" smtClean="0"/>
              <a:t>samtalen.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Spør </a:t>
            </a:r>
            <a:r>
              <a:rPr lang="nb-NO" sz="2200" dirty="0"/>
              <a:t>om elevene er enige i punktene</a:t>
            </a:r>
            <a:r>
              <a:rPr lang="nb-NO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…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728224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b-NO" dirty="0" smtClean="0"/>
              <a:t>Hva er gentesting?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xmlns="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30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893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b-NO" dirty="0" smtClean="0"/>
              <a:t>Et konkret eksempel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Gjennom de neste arkene skal dere jobbe med et konkret eksempel på en faglig samtale.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Den som leder samlinga </a:t>
            </a:r>
            <a:r>
              <a:rPr lang="nb-NO" sz="2200" dirty="0"/>
              <a:t>er i </a:t>
            </a:r>
            <a:r>
              <a:rPr lang="nb-NO" sz="2200" dirty="0" smtClean="0"/>
              <a:t>lærerrollen, mens resten er i elevrollen.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87287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få i gang en faglig samtale?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Problemstillinga er: Hva er gentesting?</a:t>
            </a:r>
          </a:p>
          <a:p>
            <a:pPr marL="0" indent="0">
              <a:buNone/>
            </a:pPr>
            <a:r>
              <a:rPr lang="nb-NO" sz="2200" dirty="0" smtClean="0"/>
              <a:t>Dere skal ta stilling til om dere er enige eller uenige i ulike påstander.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29949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 </a:t>
            </a:r>
            <a:r>
              <a:rPr lang="nb-NO" dirty="0" smtClean="0"/>
              <a:t>stilling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 smtClean="0"/>
              <a:t>Tenk-par-del: Er du enig </a:t>
            </a:r>
            <a:r>
              <a:rPr lang="nb-NO" sz="2200" dirty="0"/>
              <a:t>eller </a:t>
            </a:r>
            <a:r>
              <a:rPr lang="nb-NO" sz="2200" dirty="0" smtClean="0"/>
              <a:t>uenig i </a:t>
            </a:r>
            <a:r>
              <a:rPr lang="nb-NO" sz="2200" dirty="0"/>
              <a:t>påstandene?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err="1" smtClean="0"/>
              <a:t>Genomet</a:t>
            </a:r>
            <a:r>
              <a:rPr lang="nb-NO" sz="2200" dirty="0" smtClean="0"/>
              <a:t> </a:t>
            </a:r>
            <a:r>
              <a:rPr lang="nb-NO" sz="2200" dirty="0"/>
              <a:t>er den totale genetiske informasjonen til en person.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Det </a:t>
            </a:r>
            <a:r>
              <a:rPr lang="nb-NO" sz="2200" dirty="0"/>
              <a:t>er mulig å sjekke hele </a:t>
            </a:r>
            <a:r>
              <a:rPr lang="nb-NO" sz="2200" dirty="0" err="1"/>
              <a:t>genomet</a:t>
            </a:r>
            <a:r>
              <a:rPr lang="nb-NO" sz="2200" dirty="0"/>
              <a:t> til en person og forutsi personens risiko for å utvikle visse sykdommer.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Genetiske </a:t>
            </a:r>
            <a:r>
              <a:rPr lang="nb-NO" sz="2200" dirty="0"/>
              <a:t>tester kan </a:t>
            </a:r>
            <a:r>
              <a:rPr lang="nb-NO" sz="2200" dirty="0" smtClean="0"/>
              <a:t>100 prosent nøyaktig vise om </a:t>
            </a:r>
            <a:r>
              <a:rPr lang="nb-NO" sz="2200" dirty="0"/>
              <a:t>en person vil utvikle tilstander som fedme og hjertesykdommer</a:t>
            </a:r>
            <a:r>
              <a:rPr lang="nb-NO" sz="2200" dirty="0" smtClean="0"/>
              <a:t>.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8783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opprettholde en faglig samtale?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 smtClean="0"/>
              <a:t>Oppfølgingsspørsmål:</a:t>
            </a:r>
          </a:p>
          <a:p>
            <a:pPr marL="342900" lvl="1" indent="-342900"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Hvorfor sorterte dere som dere gjorde?</a:t>
            </a:r>
          </a:p>
          <a:p>
            <a:pPr marL="342900" lvl="1" indent="-342900"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Var det noen påstander dere måtte diskutere før dere bestemte dere?</a:t>
            </a:r>
          </a:p>
          <a:p>
            <a:pPr marL="342900" lvl="1" indent="-342900">
              <a:spcBef>
                <a:spcPts val="0"/>
              </a:spcBef>
              <a:spcAft>
                <a:spcPts val="1800"/>
              </a:spcAft>
            </a:pPr>
            <a:endParaRPr lang="nb-NO" sz="2200" dirty="0"/>
          </a:p>
          <a:p>
            <a:pPr marL="0" lvl="1" indent="0">
              <a:spcBef>
                <a:spcPts val="0"/>
              </a:spcBef>
              <a:spcAft>
                <a:spcPts val="1800"/>
              </a:spcAft>
              <a:buNone/>
            </a:pPr>
            <a:endParaRPr lang="nb-NO" sz="2200" dirty="0"/>
          </a:p>
          <a:p>
            <a:pPr marL="0" lvl="1" indent="0">
              <a:spcBef>
                <a:spcPts val="0"/>
              </a:spcBef>
              <a:spcAft>
                <a:spcPts val="1800"/>
              </a:spcAft>
              <a:buNone/>
            </a:pPr>
            <a:endParaRPr lang="nb-NO" sz="2200" dirty="0"/>
          </a:p>
          <a:p>
            <a:pPr marL="0" lvl="1" indent="0">
              <a:spcBef>
                <a:spcPts val="0"/>
              </a:spcBef>
              <a:spcAft>
                <a:spcPts val="1800"/>
              </a:spcAft>
              <a:buNone/>
            </a:pPr>
            <a:endParaRPr lang="nb-NO" sz="22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8650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Målet med denne modulen er </a:t>
            </a:r>
            <a:r>
              <a:rPr lang="nb-NO" sz="2200" dirty="0" smtClean="0"/>
              <a:t>å bli bevisst på hvordan få i gang, opprettholde og oppsummere en faglig samtale med elevene.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53747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 stilling til </a:t>
            </a:r>
            <a:r>
              <a:rPr lang="nb-NO" dirty="0" smtClean="0"/>
              <a:t>påstandene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0512" y="1825625"/>
            <a:ext cx="7681468" cy="418032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 err="1" smtClean="0"/>
              <a:t>Genomet</a:t>
            </a:r>
            <a:r>
              <a:rPr lang="nb-NO" sz="2200" dirty="0" smtClean="0"/>
              <a:t> </a:t>
            </a:r>
            <a:r>
              <a:rPr lang="nb-NO" sz="2200" dirty="0"/>
              <a:t>er den totale genetiske informasjonen til en person</a:t>
            </a:r>
            <a:r>
              <a:rPr lang="nb-NO" sz="2200" dirty="0" smtClean="0"/>
              <a:t>.</a:t>
            </a:r>
            <a:endParaRPr lang="nb-NO" sz="22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 smtClean="0"/>
              <a:t>Det </a:t>
            </a:r>
            <a:r>
              <a:rPr lang="nb-NO" sz="2200" dirty="0"/>
              <a:t>er mulig å </a:t>
            </a:r>
            <a:r>
              <a:rPr lang="nb-NO" sz="2200" dirty="0" smtClean="0"/>
              <a:t>kartlegge </a:t>
            </a:r>
            <a:r>
              <a:rPr lang="nb-NO" sz="2200" dirty="0"/>
              <a:t>hele </a:t>
            </a:r>
            <a:r>
              <a:rPr lang="nb-NO" sz="2200" dirty="0" err="1"/>
              <a:t>genomet</a:t>
            </a:r>
            <a:r>
              <a:rPr lang="nb-NO" sz="2200" dirty="0"/>
              <a:t> til en person og forutsi personens risiko for å utvikle visse sykdommer.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 smtClean="0"/>
              <a:t>Genetiske </a:t>
            </a:r>
            <a:r>
              <a:rPr lang="nb-NO" sz="2200" dirty="0"/>
              <a:t>tester kan </a:t>
            </a:r>
            <a:r>
              <a:rPr lang="nb-NO" sz="2200" dirty="0" smtClean="0"/>
              <a:t>100 prosent nøyaktig vise om </a:t>
            </a:r>
            <a:r>
              <a:rPr lang="nb-NO" sz="2200" dirty="0"/>
              <a:t>en person vil utvikle tilstander som fedme og hjertesykdommer</a:t>
            </a:r>
            <a:r>
              <a:rPr lang="nb-NO" sz="2200" dirty="0" smtClean="0"/>
              <a:t>.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345" y="3274830"/>
            <a:ext cx="584419" cy="4859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600" y="2420932"/>
            <a:ext cx="694974" cy="6111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11" y="1793726"/>
            <a:ext cx="694974" cy="6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2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nb-NO" sz="3600" kern="1200" dirty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rPr>
              <a:t>Hvordan</a:t>
            </a:r>
            <a:r>
              <a:rPr lang="nb-NO" sz="3600" kern="1200" dirty="0" smtClean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rPr>
              <a:t> opprettholde </a:t>
            </a:r>
            <a:r>
              <a:rPr lang="nb-NO" sz="3600" kern="1200" dirty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rPr>
              <a:t>en faglig samtale?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895738" y="1894637"/>
            <a:ext cx="7583244" cy="4111308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 smtClean="0"/>
              <a:t>Deloppsummering:</a:t>
            </a:r>
          </a:p>
          <a:p>
            <a:pPr marL="342900" lvl="1" indent="-342900"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Vi kan i dag finne ut mye om genene våre og hva vi er disponert for, men det er ikke slik at gentester forteller oss hva som kommer til å skje. Informasjon om risiko for at noe vil skje er usikker og diskuterbar.</a:t>
            </a:r>
          </a:p>
          <a:p>
            <a:pPr marL="342900" lvl="1" indent="-342900"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Dette skaper nye problemstillinger, for eksempel hvor mye vi ønsker å vite, hvem skal få denne informasjonen og på hvilken måte usikker informasjon vil påvirke livene våre.</a:t>
            </a:r>
          </a:p>
          <a:p>
            <a:pPr marL="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/>
              <a:t/>
            </a:r>
            <a:br>
              <a:rPr lang="nb-NO" sz="2200" dirty="0"/>
            </a:br>
            <a:endParaRPr lang="nb-NO" sz="22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36292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opprettholde en faglig samtale?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nb-NO" sz="2200" dirty="0" smtClean="0"/>
              <a:t>Ny tenk-par-del. Ta stilling til disse påstandene: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sz="2200" dirty="0"/>
              <a:t>Jeg ønsker å </a:t>
            </a:r>
            <a:r>
              <a:rPr lang="nb-NO" sz="2200" dirty="0" smtClean="0"/>
              <a:t>få kartlagt arvestoffet </a:t>
            </a:r>
            <a:r>
              <a:rPr lang="nb-NO" sz="2200" dirty="0"/>
              <a:t>mitt for å vite om de genetiske helserisikoene mine.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sz="2200" dirty="0"/>
              <a:t>Gentesting bør bare </a:t>
            </a:r>
            <a:r>
              <a:rPr lang="nb-NO" sz="2200" dirty="0" smtClean="0"/>
              <a:t>være lov for å finne sykdommer som det finnes behandling for.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sz="2200" dirty="0" smtClean="0"/>
              <a:t>Jeg ønsker å få kartlagt </a:t>
            </a:r>
            <a:r>
              <a:rPr lang="nb-NO" sz="2200" dirty="0"/>
              <a:t>arvestoffet</a:t>
            </a:r>
            <a:r>
              <a:rPr lang="nb-NO" sz="2200" dirty="0" smtClean="0"/>
              <a:t> mitt for å finne riktig partner.</a:t>
            </a:r>
            <a:endParaRPr lang="nb-NO" sz="2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sz="2200" dirty="0"/>
              <a:t>Hvem som helst </a:t>
            </a:r>
            <a:r>
              <a:rPr lang="nb-NO" sz="2200" dirty="0" smtClean="0"/>
              <a:t>bør kunne kjøpe </a:t>
            </a:r>
            <a:r>
              <a:rPr lang="nb-NO" sz="2200" dirty="0"/>
              <a:t>tester for å kunne sjekke sitt eget DNA.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sz="2200" dirty="0"/>
              <a:t>Resultatet av gentester </a:t>
            </a:r>
            <a:r>
              <a:rPr lang="nb-NO" sz="2200" dirty="0" smtClean="0"/>
              <a:t>bør lagres og være </a:t>
            </a:r>
            <a:r>
              <a:rPr lang="nb-NO" sz="2200" dirty="0"/>
              <a:t>tilgjengelig for </a:t>
            </a:r>
            <a:r>
              <a:rPr lang="nb-NO" sz="2200" dirty="0" smtClean="0"/>
              <a:t>forskere.</a:t>
            </a:r>
            <a:endParaRPr lang="nb-NO" sz="2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sz="2200" dirty="0" smtClean="0"/>
              <a:t>Resultatet </a:t>
            </a:r>
            <a:r>
              <a:rPr lang="nb-NO" sz="2200" dirty="0"/>
              <a:t>av gentester bør </a:t>
            </a:r>
            <a:r>
              <a:rPr lang="nb-NO" sz="2200" dirty="0" smtClean="0"/>
              <a:t>være </a:t>
            </a:r>
            <a:r>
              <a:rPr lang="nb-NO" sz="2200" dirty="0"/>
              <a:t>tilgjengelig for forsikringsselskaper og </a:t>
            </a:r>
            <a:r>
              <a:rPr lang="nb-NO" sz="2200" dirty="0" smtClean="0"/>
              <a:t>arbeidsgivere.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90277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opprettholde en faglig samtale?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1977651"/>
            <a:ext cx="7583244" cy="3815638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 smtClean="0"/>
              <a:t>Deloppsummering:</a:t>
            </a:r>
          </a:p>
          <a:p>
            <a:pPr marL="342900" lvl="1" indent="-342900"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Hvilke påstander var vanskelige </a:t>
            </a:r>
            <a:r>
              <a:rPr lang="nb-NO" sz="2200" dirty="0"/>
              <a:t>å bli </a:t>
            </a:r>
            <a:r>
              <a:rPr lang="nb-NO" sz="2200" dirty="0" smtClean="0"/>
              <a:t>enige om</a:t>
            </a:r>
            <a:r>
              <a:rPr lang="nb-NO" sz="2200" dirty="0"/>
              <a:t> </a:t>
            </a:r>
            <a:r>
              <a:rPr lang="nb-NO" sz="2200" dirty="0" smtClean="0"/>
              <a:t>og hvorfor?</a:t>
            </a:r>
          </a:p>
          <a:p>
            <a:pPr marL="342900" lvl="1" indent="-342900"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Trenger vi flere kategorier enn enig og uenig?</a:t>
            </a:r>
            <a:endParaRPr lang="nb-NO" sz="2200" dirty="0"/>
          </a:p>
          <a:p>
            <a:pPr marL="342900" lvl="1" indent="-342900">
              <a:spcBef>
                <a:spcPts val="0"/>
              </a:spcBef>
              <a:spcAft>
                <a:spcPts val="1800"/>
              </a:spcAft>
            </a:pPr>
            <a:endParaRPr lang="nb-NO" sz="22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1070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/>
          <p:cNvCxnSpPr/>
          <p:nvPr/>
        </p:nvCxnSpPr>
        <p:spPr>
          <a:xfrm>
            <a:off x="4283968" y="394892"/>
            <a:ext cx="0" cy="6274468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4"/>
          <p:cNvSpPr/>
          <p:nvPr/>
        </p:nvSpPr>
        <p:spPr>
          <a:xfrm>
            <a:off x="251520" y="476672"/>
            <a:ext cx="1728192" cy="36933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b="1" dirty="0" smtClean="0">
                <a:solidFill>
                  <a:schemeClr val="tx1"/>
                </a:solidFill>
                <a:ea typeface="Campton Light" charset="0"/>
                <a:cs typeface="Campton Light" charset="0"/>
              </a:rPr>
              <a:t>Enig</a:t>
            </a:r>
            <a:endParaRPr lang="nb-NO" sz="2200" b="1" dirty="0">
              <a:solidFill>
                <a:schemeClr val="tx1"/>
              </a:solidFill>
              <a:ea typeface="Campton Light" charset="0"/>
              <a:cs typeface="Campton Light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4355975" y="478388"/>
            <a:ext cx="1395141" cy="36933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200" b="1" dirty="0" smtClean="0">
                <a:solidFill>
                  <a:schemeClr val="tx1"/>
                </a:solidFill>
                <a:ea typeface="Campton Light" charset="0"/>
                <a:cs typeface="Campton Light" charset="0"/>
              </a:rPr>
              <a:t>Uenig</a:t>
            </a:r>
            <a:endParaRPr lang="nb-NO" sz="2200" b="1" dirty="0">
              <a:solidFill>
                <a:schemeClr val="tx1"/>
              </a:solidFill>
              <a:ea typeface="Campton Light" charset="0"/>
              <a:cs typeface="Campton Light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43364" y="394892"/>
            <a:ext cx="8847940" cy="627446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solidFill>
                  <a:schemeClr val="tx2">
                    <a:lumMod val="75000"/>
                  </a:schemeClr>
                </a:solidFill>
              </a:ln>
            </a:endParaRPr>
          </a:p>
        </p:txBody>
      </p:sp>
      <p:grpSp>
        <p:nvGrpSpPr>
          <p:cNvPr id="8" name="Gruppe 7"/>
          <p:cNvGrpSpPr/>
          <p:nvPr/>
        </p:nvGrpSpPr>
        <p:grpSpPr>
          <a:xfrm>
            <a:off x="143364" y="3717032"/>
            <a:ext cx="4140606" cy="406045"/>
            <a:chOff x="4355976" y="3717032"/>
            <a:chExt cx="4635328" cy="406045"/>
          </a:xfrm>
        </p:grpSpPr>
        <p:cxnSp>
          <p:nvCxnSpPr>
            <p:cNvPr id="9" name="Rett linje 8"/>
            <p:cNvCxnSpPr/>
            <p:nvPr/>
          </p:nvCxnSpPr>
          <p:spPr>
            <a:xfrm>
              <a:off x="4355976" y="3717032"/>
              <a:ext cx="4635328" cy="0"/>
            </a:xfrm>
            <a:prstGeom prst="line">
              <a:avLst/>
            </a:prstGeom>
            <a:ln w="28575">
              <a:solidFill>
                <a:schemeClr val="accent1"/>
              </a:solidFill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ktangel 10"/>
            <p:cNvSpPr/>
            <p:nvPr/>
          </p:nvSpPr>
          <p:spPr>
            <a:xfrm>
              <a:off x="4355976" y="3753745"/>
              <a:ext cx="4635326" cy="369332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200" dirty="0" smtClean="0">
                  <a:solidFill>
                    <a:schemeClr val="tx1"/>
                  </a:solidFill>
                  <a:ea typeface="Campton Light" charset="0"/>
                  <a:cs typeface="Campton Light" charset="0"/>
                </a:rPr>
                <a:t>Enig på visse betingelser</a:t>
              </a:r>
              <a:endParaRPr lang="nb-NO" sz="2200" dirty="0">
                <a:solidFill>
                  <a:schemeClr val="tx1"/>
                </a:solidFill>
                <a:ea typeface="Campton Light" charset="0"/>
                <a:cs typeface="Campton Light" charset="0"/>
              </a:endParaRPr>
            </a:p>
          </p:txBody>
        </p:sp>
      </p:grpSp>
      <p:sp>
        <p:nvSpPr>
          <p:cNvPr id="20" name="Rektangel 19"/>
          <p:cNvSpPr/>
          <p:nvPr/>
        </p:nvSpPr>
        <p:spPr>
          <a:xfrm>
            <a:off x="295764" y="3347460"/>
            <a:ext cx="3988206" cy="36933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200" dirty="0" smtClean="0">
                <a:solidFill>
                  <a:schemeClr val="tx1"/>
                </a:solidFill>
                <a:ea typeface="Campton Light" charset="0"/>
                <a:cs typeface="Campton Light" charset="0"/>
              </a:rPr>
              <a:t>Helt enig</a:t>
            </a:r>
            <a:endParaRPr lang="nb-NO" sz="2200" dirty="0">
              <a:solidFill>
                <a:schemeClr val="tx1"/>
              </a:solidFill>
              <a:ea typeface="Campton Light" charset="0"/>
              <a:cs typeface="Campton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2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oppsummere en faglig samtale?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Gentester forteller om arvelige egenskaper og sykdomsrisikoer. 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Mange egenskaper bestemmes av flere gener.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Det er et komplisert samspill mellom gener, miljø og livsstil.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nb-NO" sz="22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 smtClean="0"/>
              <a:t>Tips: Les mer på </a:t>
            </a:r>
            <a:r>
              <a:rPr lang="nb-NO" sz="2200" dirty="0" smtClean="0">
                <a:hlinkClick r:id="rId2"/>
              </a:rPr>
              <a:t>bioteknologiradet.no/temaer/gentesting</a:t>
            </a:r>
            <a:endParaRPr lang="nb-NO" sz="22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nb-NO" sz="22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79628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Tenk først, diskuter så i plenum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Hvordan la denne aktiviteten til rette for de tre fasene i en faglig samtale?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Få i gang samtalen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Opprettholde samtalen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Oppsummere </a:t>
            </a:r>
            <a:r>
              <a:rPr lang="nb-NO" sz="2200" dirty="0" smtClean="0"/>
              <a:t>samtalen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nb-NO" sz="2200" dirty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nb-NO" sz="2200" dirty="0" smtClean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nb-NO" sz="22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nb-NO" sz="26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nb-NO" dirty="0" smtClean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40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xmlns="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587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Planlegg egen undervisning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b-NO" sz="2200" dirty="0" smtClean="0"/>
              <a:t>Planlegg en faglig samtale med elevene om et bestemt tema.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nb-NO" sz="2200" dirty="0" smtClean="0"/>
              <a:t>Tenk </a:t>
            </a:r>
            <a:r>
              <a:rPr lang="nb-NO" sz="2200" dirty="0"/>
              <a:t>gjennom hva du vil oppnå med samtalen.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nb-NO" sz="2200" dirty="0" smtClean="0"/>
              <a:t>Forbered de tre fasene: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Få i gang samtalen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Opprettholde samtalen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nb-NO" sz="2200" dirty="0"/>
              <a:t>Oppsummere </a:t>
            </a:r>
            <a:r>
              <a:rPr lang="nb-NO" sz="2200" dirty="0" smtClean="0"/>
              <a:t>samtalen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nb-NO" sz="2200" dirty="0" smtClean="0"/>
              <a:t>Se refleksjonsspørsmål på neste side.</a:t>
            </a:r>
            <a:endParaRPr lang="nb-NO" sz="22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nb-NO" sz="22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nb-NO" sz="22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nb-NO" sz="22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188044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Refleksjon under og etter utprøving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Hva var det faglige målet med samtalen?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Hvordan fikk du i gang samtalen?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Hvordan involverte du elevene og opprettholdt samtalen? 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Hvordan oppsummerte du samtalen?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9939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95350" y="1825625"/>
          <a:ext cx="7583488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xmlns="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xmlns="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Aktivitet</a:t>
                      </a:r>
                      <a:endParaRPr lang="nb-NO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Tid</a:t>
                      </a:r>
                      <a:endParaRPr lang="nb-NO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Oppsummer forarbeidet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10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Faglig</a:t>
                      </a:r>
                      <a:r>
                        <a:rPr lang="nb-NO" sz="2200" baseline="0" dirty="0" smtClean="0"/>
                        <a:t> påfyll</a:t>
                      </a:r>
                      <a:endParaRPr lang="nb-NO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15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Knytt</a:t>
                      </a:r>
                      <a:r>
                        <a:rPr lang="nb-NO" sz="2200" baseline="0" dirty="0" smtClean="0"/>
                        <a:t> sammen</a:t>
                      </a:r>
                      <a:r>
                        <a:rPr lang="nb-NO" sz="2200" dirty="0" smtClean="0"/>
                        <a:t> teori og</a:t>
                      </a:r>
                      <a:r>
                        <a:rPr lang="nb-NO" sz="2200" baseline="0" dirty="0" smtClean="0"/>
                        <a:t> </a:t>
                      </a:r>
                      <a:r>
                        <a:rPr lang="nb-NO" sz="2200" dirty="0" smtClean="0"/>
                        <a:t>praksis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15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Hva betyr det at noe er levende?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200" dirty="0" smtClean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Planlegg</a:t>
                      </a:r>
                      <a:r>
                        <a:rPr lang="nb-NO" sz="2200" baseline="0" dirty="0" smtClean="0"/>
                        <a:t> egen undervisning</a:t>
                      </a:r>
                      <a:endParaRPr lang="nb-NO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20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9641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 smtClean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dirty="0" smtClean="0"/>
                        <a:t>90 minutter</a:t>
                      </a:r>
                      <a:endParaRPr lang="nb-NO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048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2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dirty="0" smtClean="0">
                <a:solidFill>
                  <a:srgbClr val="268183"/>
                </a:solidFill>
              </a:rPr>
              <a:t>Faser i faglige samtaler</a:t>
            </a:r>
            <a:br>
              <a:rPr lang="nb-NO" dirty="0" smtClean="0">
                <a:solidFill>
                  <a:srgbClr val="268183"/>
                </a:solidFill>
              </a:rPr>
            </a:br>
            <a:r>
              <a:rPr lang="nb-NO" sz="3200" dirty="0" smtClean="0">
                <a:solidFill>
                  <a:srgbClr val="268183"/>
                </a:solidFill>
              </a:rPr>
              <a:t>D </a:t>
            </a:r>
            <a:r>
              <a:rPr lang="nb-NO" sz="3200" dirty="0">
                <a:solidFill>
                  <a:srgbClr val="268183"/>
                </a:solidFill>
              </a:rPr>
              <a:t>– </a:t>
            </a:r>
            <a:r>
              <a:rPr lang="nb-NO" sz="3200" dirty="0" smtClean="0">
                <a:solidFill>
                  <a:srgbClr val="268183"/>
                </a:solidFill>
              </a:rPr>
              <a:t>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xmlns="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2</a:t>
            </a:r>
          </a:p>
        </p:txBody>
      </p:sp>
    </p:spTree>
    <p:extLst>
      <p:ext uri="{BB962C8B-B14F-4D97-AF65-F5344CB8AC3E}">
        <p14:creationId xmlns:p14="http://schemas.microsoft.com/office/powerpoint/2010/main" val="143206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Målet </a:t>
            </a:r>
            <a:r>
              <a:rPr lang="nb-NO" sz="2200" dirty="0"/>
              <a:t>med denne modulen er å bli bevisst på hvordan </a:t>
            </a:r>
            <a:r>
              <a:rPr lang="nb-NO" sz="2200" dirty="0" smtClean="0"/>
              <a:t>få </a:t>
            </a:r>
            <a:r>
              <a:rPr lang="nb-NO" sz="2200" dirty="0"/>
              <a:t>i gang, </a:t>
            </a:r>
            <a:r>
              <a:rPr lang="nb-NO" sz="2200" dirty="0" smtClean="0"/>
              <a:t>opprettholde </a:t>
            </a:r>
            <a:r>
              <a:rPr lang="nb-NO" sz="2200" dirty="0"/>
              <a:t>og </a:t>
            </a:r>
            <a:r>
              <a:rPr lang="nb-NO" sz="2200" dirty="0" smtClean="0"/>
              <a:t>oppsummere </a:t>
            </a:r>
            <a:r>
              <a:rPr lang="nb-NO" sz="2200" dirty="0"/>
              <a:t>en faglig samtale med elevene.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401604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95350" y="1825625"/>
          <a:ext cx="7238557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xmlns="" val="3943618325"/>
                    </a:ext>
                  </a:extLst>
                </a:gridCol>
                <a:gridCol w="2226883">
                  <a:extLst>
                    <a:ext uri="{9D8B030D-6E8A-4147-A177-3AD203B41FA5}">
                      <a16:colId xmlns:a16="http://schemas.microsoft.com/office/drawing/2014/main" xmlns="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Aktivitet</a:t>
                      </a:r>
                      <a:endParaRPr lang="nb-NO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Tid</a:t>
                      </a:r>
                      <a:endParaRPr lang="nb-NO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Del erfaringer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20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Oppsummer i plenum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/>
                        <a:t>20 minutter</a:t>
                      </a:r>
                      <a:endParaRPr lang="nb-NO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 smtClean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dirty="0" smtClean="0"/>
                        <a:t>40 minutter</a:t>
                      </a:r>
                      <a:endParaRPr lang="nb-NO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964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2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</a:t>
            </a:r>
            <a:r>
              <a:rPr lang="nb-NO" dirty="0" smtClean="0"/>
              <a:t>erfaringer i grupper (20 minutter)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687396"/>
            <a:ext cx="7583244" cy="434126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dirty="0" smtClean="0"/>
              <a:t>Ta </a:t>
            </a:r>
            <a:r>
              <a:rPr lang="en-US" sz="2200" dirty="0" err="1" smtClean="0"/>
              <a:t>utgangspunkt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refleksjonsspørsmålene</a:t>
            </a:r>
            <a:r>
              <a:rPr lang="en-US" sz="2200" dirty="0" smtClean="0"/>
              <a:t>:</a:t>
            </a:r>
          </a:p>
          <a:p>
            <a:pPr lvl="1">
              <a:lnSpc>
                <a:spcPct val="100000"/>
              </a:lnSpc>
            </a:pPr>
            <a:r>
              <a:rPr lang="nb-NO" sz="2200" dirty="0"/>
              <a:t>Hva var det faglige målet med samtalen?</a:t>
            </a:r>
          </a:p>
          <a:p>
            <a:pPr lvl="1">
              <a:lnSpc>
                <a:spcPct val="100000"/>
              </a:lnSpc>
            </a:pPr>
            <a:r>
              <a:rPr lang="nb-NO" sz="2200" dirty="0"/>
              <a:t>Hvordan fikk du i gang samtalen?</a:t>
            </a:r>
          </a:p>
          <a:p>
            <a:pPr lvl="1">
              <a:lnSpc>
                <a:spcPct val="100000"/>
              </a:lnSpc>
            </a:pPr>
            <a:r>
              <a:rPr lang="nb-NO" sz="2200" dirty="0"/>
              <a:t>Hvordan involverte du elevene og opprettholdt samtalen?  </a:t>
            </a:r>
          </a:p>
          <a:p>
            <a:pPr lvl="1">
              <a:lnSpc>
                <a:spcPct val="100000"/>
              </a:lnSpc>
            </a:pPr>
            <a:r>
              <a:rPr lang="nb-NO" sz="2200" dirty="0"/>
              <a:t>Hvordan oppsummerte du samtalen?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 err="1" smtClean="0"/>
              <a:t>Hver</a:t>
            </a:r>
            <a:r>
              <a:rPr lang="en-US" sz="2200" dirty="0" smtClean="0"/>
              <a:t> </a:t>
            </a:r>
            <a:r>
              <a:rPr lang="en-US" sz="2200" dirty="0" err="1"/>
              <a:t>gruppe</a:t>
            </a:r>
            <a:r>
              <a:rPr lang="en-US" sz="2200" dirty="0"/>
              <a:t> </a:t>
            </a:r>
            <a:r>
              <a:rPr lang="en-US" sz="2200" dirty="0" err="1"/>
              <a:t>skal</a:t>
            </a:r>
            <a:r>
              <a:rPr lang="en-US" sz="2200" dirty="0"/>
              <a:t> </a:t>
            </a:r>
            <a:r>
              <a:rPr lang="en-US" sz="2200" dirty="0" err="1"/>
              <a:t>notere</a:t>
            </a:r>
            <a:r>
              <a:rPr lang="en-US" sz="2200" dirty="0"/>
              <a:t> </a:t>
            </a:r>
            <a:r>
              <a:rPr lang="en-US" sz="2200" dirty="0" err="1"/>
              <a:t>tre</a:t>
            </a:r>
            <a:r>
              <a:rPr lang="en-US" sz="2200" dirty="0"/>
              <a:t> </a:t>
            </a:r>
            <a:r>
              <a:rPr lang="en-US" sz="2200" dirty="0" smtClean="0"/>
              <a:t>tips</a:t>
            </a:r>
            <a:r>
              <a:rPr lang="en-US" sz="2200" dirty="0" smtClean="0"/>
              <a:t>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345256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 i plenum (20 minutter)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Del de tre tipsene med de andre.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52939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Kilder</a:t>
            </a:r>
            <a:endParaRPr lang="nb-NO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 smtClean="0"/>
              <a:t>Eli </a:t>
            </a:r>
            <a:r>
              <a:rPr lang="nb-NO" sz="1800" dirty="0" err="1" smtClean="0"/>
              <a:t>Munkebye</a:t>
            </a:r>
            <a:r>
              <a:rPr lang="nb-NO" sz="1800" dirty="0" smtClean="0"/>
              <a:t>: </a:t>
            </a:r>
            <a:r>
              <a:rPr lang="nb-NO" sz="1800" i="1" dirty="0" smtClean="0">
                <a:hlinkClick r:id="rId3"/>
              </a:rPr>
              <a:t>Den utforskende samtalen</a:t>
            </a:r>
            <a:r>
              <a:rPr lang="nb-NO" sz="1800" dirty="0" smtClean="0"/>
              <a:t>, Naturfag 2/2016</a:t>
            </a:r>
            <a:endParaRPr lang="nb-NO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63613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forarbeidet i grupper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xmlns="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0303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forarbeidet i grupper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Spørsmålene fra forarbeidet:</a:t>
            </a:r>
          </a:p>
          <a:p>
            <a:r>
              <a:rPr lang="nb-NO" sz="2200" dirty="0" smtClean="0"/>
              <a:t>Hva </a:t>
            </a:r>
            <a:r>
              <a:rPr lang="nb-NO" sz="2200" dirty="0"/>
              <a:t>forbinder du med en utforskende samtale? </a:t>
            </a:r>
          </a:p>
          <a:p>
            <a:r>
              <a:rPr lang="nb-NO" sz="2200" dirty="0" smtClean="0"/>
              <a:t>Hva er hensikten med utforskende samtaler i følge artikkelen?</a:t>
            </a:r>
          </a:p>
          <a:p>
            <a:endParaRPr lang="nb-NO" sz="2200" dirty="0"/>
          </a:p>
          <a:p>
            <a:pPr marL="0" indent="0">
              <a:buNone/>
            </a:pPr>
            <a:r>
              <a:rPr lang="nb-NO" sz="2200" dirty="0"/>
              <a:t>Utveksle </a:t>
            </a:r>
            <a:r>
              <a:rPr lang="nb-NO" sz="2200" dirty="0" smtClean="0"/>
              <a:t>svarene deres to </a:t>
            </a:r>
            <a:r>
              <a:rPr lang="nb-NO" sz="2200" dirty="0"/>
              <a:t>og to (5 minutter</a:t>
            </a:r>
            <a:r>
              <a:rPr lang="nb-NO" sz="2200" dirty="0" smtClean="0"/>
              <a:t>).</a:t>
            </a:r>
            <a:endParaRPr lang="nb-NO" sz="2200" dirty="0"/>
          </a:p>
          <a:p>
            <a:pPr marL="0" indent="0">
              <a:buNone/>
            </a:pPr>
            <a:r>
              <a:rPr lang="nb-NO" sz="2200" dirty="0"/>
              <a:t>Oppsummer i plenum (5 minutter</a:t>
            </a:r>
            <a:r>
              <a:rPr lang="nb-NO" sz="2200" dirty="0" smtClean="0"/>
              <a:t>).</a:t>
            </a:r>
            <a:endParaRPr lang="nb-NO" sz="2200" dirty="0"/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74077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Faglig påfyll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xmlns="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51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IRE: initiativ, respons, evaluering </a:t>
            </a:r>
            <a:br>
              <a:rPr lang="nb-NO" dirty="0" smtClean="0"/>
            </a:br>
            <a:r>
              <a:rPr lang="nb-NO" dirty="0" smtClean="0"/>
              <a:t>(5 minutter)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En samtale kan bestå av lærerens spørsmål (initiativ), som følges av elevens svar (respons) og avsluttes med lærerens evaluering av elevens respons (evaluering).</a:t>
            </a:r>
            <a:endParaRPr lang="nb-NO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Følger du ofte dette mønsteret i undervisninga? Finnes det også andre måter å gjøre det på? Diskuter to og to.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36613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Utforskende </a:t>
            </a:r>
            <a:r>
              <a:rPr lang="nb-NO" dirty="0"/>
              <a:t>samtale (5 minutter)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b-NO" sz="2200" dirty="0" smtClean="0"/>
              <a:t>Ved å stille et spørsmål som kan ha flere svar, inviteres elevene med på å styre retninga på samtalen.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b-NO" sz="2200" dirty="0" smtClean="0"/>
              <a:t>Spørsmål som åpner opp for elevinnspill og legger til rette for utforskende samtale: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nb-NO" sz="2200" dirty="0" smtClean="0"/>
              <a:t>Kan du si litt mer om …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nb-NO" sz="2200" dirty="0" smtClean="0"/>
              <a:t>Kan du foreslå andre måter å gjøre det på?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nb-NO" sz="2200" dirty="0" smtClean="0"/>
              <a:t>Hva tror du skjer hvis …?</a:t>
            </a:r>
          </a:p>
          <a:p>
            <a:pPr marL="0" indent="0" algn="r">
              <a:spcBef>
                <a:spcPts val="0"/>
              </a:spcBef>
              <a:spcAft>
                <a:spcPts val="1200"/>
              </a:spcAft>
              <a:buNone/>
            </a:pPr>
            <a:r>
              <a:rPr lang="nb-NO" sz="1800" dirty="0" err="1" smtClean="0"/>
              <a:t>Munkebye</a:t>
            </a:r>
            <a:r>
              <a:rPr lang="nb-NO" sz="1800" dirty="0" smtClean="0"/>
              <a:t>, 2016</a:t>
            </a:r>
            <a:endParaRPr lang="nb-NO" sz="1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I hvilke sammenhenger tenker du at det kan være nyttig å bruke utforskende samtaler</a:t>
            </a:r>
            <a:r>
              <a:rPr lang="nb-NO" sz="2200" dirty="0" smtClean="0"/>
              <a:t>? Diskuter i plenum.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920985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Åpne opp og stramme inn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Start med å tenke gjennom hva som er det faglige målet for samtalen.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Ofte er det lurt å veksle bevisst mellom å </a:t>
            </a:r>
            <a:r>
              <a:rPr lang="nb-NO" sz="2200" i="1" dirty="0" smtClean="0"/>
              <a:t>åpne opp</a:t>
            </a:r>
            <a:r>
              <a:rPr lang="nb-NO" sz="2200" dirty="0" smtClean="0"/>
              <a:t> samtalen for elevenes mange ideer og å </a:t>
            </a:r>
            <a:r>
              <a:rPr lang="nb-NO" sz="2200" i="1" dirty="0" smtClean="0"/>
              <a:t>stramme inn </a:t>
            </a:r>
            <a:r>
              <a:rPr lang="nb-NO" sz="2200" dirty="0" smtClean="0"/>
              <a:t>mot det faglige målet.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nb-NO" sz="2200" dirty="0" smtClean="0"/>
              <a:t>På de neste arkene kommer det noen eksempler på dette.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65082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13212</TotalTime>
  <Words>1529</Words>
  <Application>Microsoft Macintosh PowerPoint</Application>
  <PresentationFormat>Skjermfremvisning (4:3)</PresentationFormat>
  <Paragraphs>247</Paragraphs>
  <Slides>35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35</vt:i4>
      </vt:variant>
    </vt:vector>
  </HeadingPairs>
  <TitlesOfParts>
    <vt:vector size="36" baseType="lpstr">
      <vt:lpstr>Office-tema</vt:lpstr>
      <vt:lpstr>Faser i faglige samtaler B – Samarbeid</vt:lpstr>
      <vt:lpstr>Mål</vt:lpstr>
      <vt:lpstr>Tidsplan for denne økta</vt:lpstr>
      <vt:lpstr>Oppsummer forarbeidet i grupper</vt:lpstr>
      <vt:lpstr>Oppsummer forarbeidet i grupper</vt:lpstr>
      <vt:lpstr>Faglig påfyll</vt:lpstr>
      <vt:lpstr>IRE: initiativ, respons, evaluering  (5 minutter)</vt:lpstr>
      <vt:lpstr>Utforskende samtale (5 minutter)</vt:lpstr>
      <vt:lpstr>Åpne opp og stramme inn</vt:lpstr>
      <vt:lpstr>Eksempel 1 </vt:lpstr>
      <vt:lpstr>Eksempel 2 </vt:lpstr>
      <vt:lpstr>Tre hovedfaser i en faglig samtale</vt:lpstr>
      <vt:lpstr>Knytt sammen teori og praksis</vt:lpstr>
      <vt:lpstr>Hvordan jobbe med de ulike fasene? Diskuter fasene punkt for punkt (15 minutter)</vt:lpstr>
      <vt:lpstr>Hva er gentesting?</vt:lpstr>
      <vt:lpstr>Et konkret eksempel</vt:lpstr>
      <vt:lpstr>Hvordan få i gang en faglig samtale?</vt:lpstr>
      <vt:lpstr>Ta stilling</vt:lpstr>
      <vt:lpstr>Hvordan opprettholde en faglig samtale?</vt:lpstr>
      <vt:lpstr>Ta stilling til påstandene</vt:lpstr>
      <vt:lpstr>Hvordan opprettholde en faglig samtale?</vt:lpstr>
      <vt:lpstr>Hvordan opprettholde en faglig samtale?</vt:lpstr>
      <vt:lpstr>Hvordan opprettholde en faglig samtale?</vt:lpstr>
      <vt:lpstr>PowerPoint-presentasjon</vt:lpstr>
      <vt:lpstr>Hvordan oppsummere en faglig samtale?</vt:lpstr>
      <vt:lpstr>Tenk først, diskuter så i plenum</vt:lpstr>
      <vt:lpstr>Planlegg egen undervisning </vt:lpstr>
      <vt:lpstr>Planlegg egen undervisning</vt:lpstr>
      <vt:lpstr>Refleksjon under og etter utprøving</vt:lpstr>
      <vt:lpstr>Faser i faglige samtaler D – Etterarbeid</vt:lpstr>
      <vt:lpstr>Mål</vt:lpstr>
      <vt:lpstr>Tidsplan for denne økta</vt:lpstr>
      <vt:lpstr>Del erfaringer i grupper (20 minutter)</vt:lpstr>
      <vt:lpstr>Oppsummer i plenum (20 minutter)</vt:lpstr>
      <vt:lpstr>Kilder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Rim</cp:lastModifiedBy>
  <cp:revision>240</cp:revision>
  <cp:lastPrinted>2017-08-18T08:10:09Z</cp:lastPrinted>
  <dcterms:created xsi:type="dcterms:W3CDTF">2017-08-11T05:42:55Z</dcterms:created>
  <dcterms:modified xsi:type="dcterms:W3CDTF">2018-04-10T08:49:04Z</dcterms:modified>
</cp:coreProperties>
</file>