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14" r:id="rId2"/>
    <p:sldId id="315" r:id="rId3"/>
    <p:sldId id="345" r:id="rId4"/>
    <p:sldId id="331" r:id="rId5"/>
    <p:sldId id="330" r:id="rId6"/>
    <p:sldId id="332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33" r:id="rId17"/>
    <p:sldId id="357" r:id="rId18"/>
    <p:sldId id="358" r:id="rId19"/>
    <p:sldId id="359" r:id="rId20"/>
    <p:sldId id="360" r:id="rId21"/>
    <p:sldId id="361" r:id="rId22"/>
    <p:sldId id="363" r:id="rId23"/>
    <p:sldId id="364" r:id="rId24"/>
    <p:sldId id="334" r:id="rId25"/>
    <p:sldId id="337" r:id="rId26"/>
    <p:sldId id="365" r:id="rId27"/>
    <p:sldId id="371" r:id="rId28"/>
    <p:sldId id="367" r:id="rId29"/>
    <p:sldId id="368" r:id="rId30"/>
    <p:sldId id="369" r:id="rId31"/>
    <p:sldId id="370" r:id="rId32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183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ys stil 1 - aks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2" autoAdjust="0"/>
    <p:restoredTop sz="84578" autoAdjust="0"/>
  </p:normalViewPr>
  <p:slideViewPr>
    <p:cSldViewPr snapToGrid="0" snapToObjects="1">
      <p:cViewPr varScale="1">
        <p:scale>
          <a:sx n="102" d="100"/>
          <a:sy n="102" d="100"/>
        </p:scale>
        <p:origin x="-18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3" d="100"/>
          <a:sy n="113" d="100"/>
        </p:scale>
        <p:origin x="52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Relationship Id="rId4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CFC80595-CB9A-4B2B-9F62-515657FF243E}" type="datetimeFigureOut">
              <a:rPr lang="nb-NO" smtClean="0"/>
              <a:t>10.04.18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347094F0-FA6A-48DA-95DC-9F0078FF98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65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634AC687-64E8-6F43-AA98-B5EBDB685D9F}" type="datetimeFigureOut">
              <a:rPr lang="nb-NO" smtClean="0"/>
              <a:t>10.04.18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498C61E4-D67C-2040-A9B3-42B060A8C9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4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1495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rtl="0">
              <a:buNone/>
            </a:pP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 rtl="0">
              <a:buNone/>
            </a:pP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5612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 rtl="0">
              <a:buNone/>
            </a:pP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32002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 rtl="0">
              <a:buNone/>
            </a:pP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7382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b="0" dirty="0" smtClean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44452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altLang="zh-C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nb-NO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49760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41215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39336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57430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52921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3614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0967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90752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0967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00949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3818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11626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981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420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="0" dirty="0" smtClean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7416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1791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395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nb-NO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853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67180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rtl="0">
              <a:buNone/>
            </a:pP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 rtl="0">
              <a:buNone/>
            </a:pP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9052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6" Type="http://schemas.openxmlformats.org/officeDocument/2006/relationships/image" Target="../media/image4.png"/><Relationship Id="rId7" Type="http://schemas.microsoft.com/office/2007/relationships/hdphoto" Target="../media/hdphoto2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6" Type="http://schemas.openxmlformats.org/officeDocument/2006/relationships/image" Target="../media/image4.png"/><Relationship Id="rId7" Type="http://schemas.microsoft.com/office/2007/relationships/hdphoto" Target="../media/hdphoto2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71180" y="2409914"/>
            <a:ext cx="7801641" cy="1674976"/>
          </a:xfrm>
        </p:spPr>
        <p:txBody>
          <a:bodyPr anchor="t">
            <a:normAutofit/>
          </a:bodyPr>
          <a:lstStyle>
            <a:lvl1pPr algn="ctr">
              <a:defRPr sz="5400" b="0" i="0">
                <a:solidFill>
                  <a:schemeClr val="tx2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Modultittel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60749" y="1912281"/>
            <a:ext cx="5280434" cy="44298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Modul </a:t>
            </a:r>
            <a:r>
              <a:rPr lang="nb-NO" dirty="0" err="1"/>
              <a:t>X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3529411"/>
            <a:ext cx="38100" cy="1447800"/>
          </a:xfrm>
          <a:prstGeom prst="rect">
            <a:avLst/>
          </a:prstGeom>
        </p:spPr>
      </p:pic>
      <p:grpSp>
        <p:nvGrpSpPr>
          <p:cNvPr id="4" name="Gruppe 3"/>
          <p:cNvGrpSpPr/>
          <p:nvPr userDrawn="1"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1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7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95586" y="3447481"/>
            <a:ext cx="50800" cy="1085850"/>
          </a:xfrm>
          <a:prstGeom prst="rect">
            <a:avLst/>
          </a:prstGeom>
        </p:spPr>
      </p:pic>
      <p:grpSp>
        <p:nvGrpSpPr>
          <p:cNvPr id="11" name="Gruppe 10"/>
          <p:cNvGrpSpPr/>
          <p:nvPr userDrawn="1"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816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23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fors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</p:spPr>
        <p:txBody>
          <a:bodyPr/>
          <a:lstStyle>
            <a:lvl1pPr algn="ctr">
              <a:defRPr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1375372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xmlns="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5851776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xmlns="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289702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96399" y="1825626"/>
            <a:ext cx="3726000" cy="411797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8003" y="1826014"/>
            <a:ext cx="3660979" cy="4117586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8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</p:spPr>
        <p:txBody>
          <a:bodyPr anchor="ctr"/>
          <a:lstStyle>
            <a:lvl1pPr>
              <a:defRPr sz="32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967842" y="681136"/>
            <a:ext cx="4511140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</a:t>
            </a:r>
            <a:r>
              <a:rPr lang="nb-NO" dirty="0" smtClean="0"/>
              <a:t>plassholderen eller </a:t>
            </a:r>
            <a:r>
              <a:rPr lang="nb-NO" dirty="0"/>
              <a:t>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96400" y="2239348"/>
            <a:ext cx="2949178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 </a:t>
            </a:r>
            <a:r>
              <a:rPr lang="nb-NO" dirty="0" err="1"/>
              <a:t>eesfnhef</a:t>
            </a:r>
            <a:r>
              <a:rPr lang="nb-NO" dirty="0"/>
              <a:t> </a:t>
            </a:r>
            <a:r>
              <a:rPr lang="nb-NO" dirty="0" err="1"/>
              <a:t>efe</a:t>
            </a:r>
            <a:r>
              <a:rPr lang="nb-NO" dirty="0"/>
              <a:t> </a:t>
            </a:r>
            <a:r>
              <a:rPr lang="nb-NO" dirty="0" err="1"/>
              <a:t>ege</a:t>
            </a:r>
            <a:r>
              <a:rPr lang="nb-NO" dirty="0"/>
              <a:t> </a:t>
            </a:r>
            <a:r>
              <a:rPr lang="nb-NO" dirty="0" err="1"/>
              <a:t>eg</a:t>
            </a:r>
            <a:r>
              <a:rPr lang="nb-NO" dirty="0"/>
              <a:t> </a:t>
            </a:r>
            <a:r>
              <a:rPr lang="nb-NO" dirty="0" err="1"/>
              <a:t>rwrøl</a:t>
            </a:r>
            <a:r>
              <a:rPr lang="nb-NO" dirty="0"/>
              <a:t>, </a:t>
            </a:r>
            <a:r>
              <a:rPr lang="nb-NO" dirty="0" err="1"/>
              <a:t>etoeg</a:t>
            </a:r>
            <a:r>
              <a:rPr lang="nb-NO" dirty="0"/>
              <a:t>, </a:t>
            </a:r>
            <a:r>
              <a:rPr lang="nb-NO" dirty="0" err="1"/>
              <a:t>e,eg</a:t>
            </a:r>
            <a:r>
              <a:rPr lang="nb-NO" dirty="0"/>
              <a:t> </a:t>
            </a:r>
            <a:r>
              <a:rPr lang="nb-NO" dirty="0" err="1"/>
              <a:t>rgorgo</a:t>
            </a:r>
            <a:r>
              <a:rPr lang="nb-NO" dirty="0"/>
              <a:t> </a:t>
            </a:r>
            <a:r>
              <a:rPr lang="nb-NO" dirty="0" err="1"/>
              <a:t>rog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88476" y="680989"/>
            <a:ext cx="4418681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</a:t>
            </a:r>
            <a:r>
              <a:rPr lang="nb-NO" dirty="0" smtClean="0"/>
              <a:t>plassholderen eller </a:t>
            </a:r>
            <a:r>
              <a:rPr lang="nb-NO" dirty="0"/>
              <a:t>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455227" y="2239201"/>
            <a:ext cx="3023756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896400" y="1854200"/>
            <a:ext cx="7582582" cy="3767138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nb-NO" dirty="0"/>
              <a:t>Klikk ikonet for å legge til </a:t>
            </a:r>
            <a:r>
              <a:rPr lang="nb-NO" dirty="0" smtClean="0"/>
              <a:t>en tabell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/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sp>
        <p:nvSpPr>
          <p:cNvPr id="8" name="Plassholder for diagram 7"/>
          <p:cNvSpPr>
            <a:spLocks noGrp="1"/>
          </p:cNvSpPr>
          <p:nvPr>
            <p:ph type="chart" sz="quarter" idx="13"/>
          </p:nvPr>
        </p:nvSpPr>
        <p:spPr>
          <a:xfrm>
            <a:off x="5020469" y="2000250"/>
            <a:ext cx="3458513" cy="3867149"/>
          </a:xfrm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4"/>
          </p:nvPr>
        </p:nvSpPr>
        <p:spPr>
          <a:xfrm>
            <a:off x="896400" y="1994960"/>
            <a:ext cx="3904200" cy="3872441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5885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7" r:id="rId5"/>
    <p:sldLayoutId id="2147483662" r:id="rId6"/>
    <p:sldLayoutId id="2147483658" r:id="rId7"/>
    <p:sldLayoutId id="2147483663" r:id="rId8"/>
    <p:sldLayoutId id="2147483654" r:id="rId9"/>
    <p:sldLayoutId id="2147483655" r:id="rId10"/>
    <p:sldLayoutId id="2147483661" r:id="rId11"/>
    <p:sldLayoutId id="2147483678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68183"/>
          </a:solidFill>
          <a:latin typeface="+mn-lt"/>
          <a:ea typeface="Campton Book" charset="0"/>
          <a:cs typeface="Campton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naturfag.no/artikkel/vis.html?tid=2006518&amp;within_tid=2006513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29184" y="2556218"/>
            <a:ext cx="8540495" cy="167497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nb-NO" sz="4400" dirty="0" smtClean="0">
                <a:solidFill>
                  <a:srgbClr val="268183"/>
                </a:solidFill>
              </a:rPr>
              <a:t>Aktivere </a:t>
            </a:r>
            <a:r>
              <a:rPr lang="nb-NO" sz="4400" dirty="0">
                <a:solidFill>
                  <a:srgbClr val="268183"/>
                </a:solidFill>
              </a:rPr>
              <a:t>og kartlegge </a:t>
            </a:r>
            <a:r>
              <a:rPr lang="nb-NO" sz="4400" dirty="0" smtClean="0">
                <a:solidFill>
                  <a:srgbClr val="268183"/>
                </a:solidFill>
              </a:rPr>
              <a:t>forkunnskaper</a:t>
            </a:r>
            <a:br>
              <a:rPr lang="nb-NO" sz="4400" dirty="0" smtClean="0">
                <a:solidFill>
                  <a:srgbClr val="268183"/>
                </a:solidFill>
              </a:rPr>
            </a:br>
            <a:r>
              <a:rPr lang="nb-NO" sz="2800" dirty="0" smtClean="0">
                <a:solidFill>
                  <a:srgbClr val="268183"/>
                </a:solidFill>
              </a:rPr>
              <a:t>B – Samarbeid</a:t>
            </a:r>
            <a:endParaRPr lang="nb-NO" sz="4800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xmlns="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</a:t>
            </a:r>
            <a:r>
              <a:rPr lang="nb-NO" dirty="0" smtClean="0"/>
              <a:t>2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3951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/>
              <a:t>Oppsummer leseoppdrag i plenum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altLang="zh-CN" sz="2200" dirty="0" smtClean="0"/>
              <a:t>Leseoppdrag 1</a:t>
            </a:r>
            <a:r>
              <a:rPr lang="nb-NO" altLang="zh-CN" sz="2200" dirty="0"/>
              <a:t>: </a:t>
            </a:r>
            <a:endParaRPr lang="nb-NO" altLang="zh-CN" sz="2200" dirty="0" smtClean="0"/>
          </a:p>
          <a:p>
            <a:pPr marL="0" indent="0">
              <a:buNone/>
            </a:pPr>
            <a:r>
              <a:rPr lang="nb-NO" sz="2200" dirty="0" smtClean="0"/>
              <a:t>Hva </a:t>
            </a:r>
            <a:r>
              <a:rPr lang="nb-NO" sz="2200" dirty="0"/>
              <a:t>sier </a:t>
            </a:r>
            <a:r>
              <a:rPr lang="nb-NO" sz="2200" dirty="0" smtClean="0"/>
              <a:t>artikkelen om hensikten med </a:t>
            </a:r>
            <a:r>
              <a:rPr lang="nb-NO" sz="2200" dirty="0"/>
              <a:t>å </a:t>
            </a:r>
            <a:r>
              <a:rPr lang="nb-NO" sz="2200" i="1" dirty="0"/>
              <a:t>aktivere</a:t>
            </a:r>
            <a:r>
              <a:rPr lang="nb-NO" sz="2200" dirty="0"/>
              <a:t> elevenes forkunnskaper</a:t>
            </a:r>
            <a:r>
              <a:rPr lang="nb-NO" sz="2200" dirty="0" smtClean="0"/>
              <a:t>?</a:t>
            </a:r>
          </a:p>
          <a:p>
            <a:pPr marL="0" indent="0">
              <a:buNone/>
            </a:pPr>
            <a:endParaRPr lang="nb-NO" sz="2200" dirty="0" smtClean="0"/>
          </a:p>
          <a:p>
            <a:r>
              <a:rPr lang="nb-NO" sz="2200" dirty="0" smtClean="0"/>
              <a:t>Hver gruppe deler sine svar. </a:t>
            </a:r>
          </a:p>
          <a:p>
            <a:r>
              <a:rPr lang="nb-NO" sz="2200" dirty="0" smtClean="0"/>
              <a:t>Sammenlign svarene med det dere diskuterte da dere delte erfaringer knyttet til forarbeidet. </a:t>
            </a:r>
          </a:p>
          <a:p>
            <a:r>
              <a:rPr lang="nb-NO" sz="2200" dirty="0" smtClean="0"/>
              <a:t>Er det noen likheter?</a:t>
            </a:r>
          </a:p>
          <a:p>
            <a:r>
              <a:rPr lang="nb-NO" sz="2200" dirty="0" smtClean="0"/>
              <a:t>Kom det fram ny informasjon gjennom artikkelen? </a:t>
            </a:r>
            <a:endParaRPr lang="nb-NO" altLang="zh-CN" sz="2200" dirty="0"/>
          </a:p>
          <a:p>
            <a:pPr marL="0" indent="0">
              <a:buNone/>
            </a:pPr>
            <a:endParaRPr lang="zh-CN" altLang="nb-NO" sz="2200" dirty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97610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nb-NO" dirty="0"/>
              <a:t>Oppsummer leseoppdrag i plenum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738" y="1825625"/>
            <a:ext cx="7772774" cy="41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altLang="zh-CN" sz="2200" dirty="0" smtClean="0"/>
              <a:t>Leseoppdrag 1</a:t>
            </a:r>
            <a:r>
              <a:rPr lang="nb-NO" altLang="zh-CN" sz="2200" dirty="0"/>
              <a:t>: </a:t>
            </a:r>
            <a:endParaRPr lang="nb-NO" altLang="zh-CN" sz="2200" dirty="0" smtClean="0"/>
          </a:p>
          <a:p>
            <a:pPr marL="0" indent="0">
              <a:buNone/>
            </a:pPr>
            <a:r>
              <a:rPr lang="nb-NO" sz="2200" dirty="0" smtClean="0"/>
              <a:t>Hva </a:t>
            </a:r>
            <a:r>
              <a:rPr lang="nb-NO" sz="2200" dirty="0"/>
              <a:t>sier </a:t>
            </a:r>
            <a:r>
              <a:rPr lang="nb-NO" sz="2200" dirty="0" smtClean="0"/>
              <a:t>artikkelen om hensikten med </a:t>
            </a:r>
            <a:r>
              <a:rPr lang="nb-NO" sz="2200" dirty="0"/>
              <a:t>å </a:t>
            </a:r>
            <a:r>
              <a:rPr lang="nb-NO" sz="2200" i="1" dirty="0"/>
              <a:t>aktivere</a:t>
            </a:r>
            <a:r>
              <a:rPr lang="nb-NO" sz="2200" dirty="0"/>
              <a:t> elevenes forkunnskaper</a:t>
            </a:r>
            <a:r>
              <a:rPr lang="nb-NO" sz="2200" dirty="0" smtClean="0"/>
              <a:t>?</a:t>
            </a:r>
          </a:p>
          <a:p>
            <a:pPr marL="0" indent="0">
              <a:buNone/>
            </a:pPr>
            <a:r>
              <a:rPr lang="nb-NO" sz="2200" dirty="0" smtClean="0"/>
              <a:t>Veiledende svar:</a:t>
            </a:r>
            <a:endParaRPr lang="nb-NO" sz="2200" dirty="0"/>
          </a:p>
          <a:p>
            <a:r>
              <a:rPr lang="nb-NO" sz="2200" dirty="0" smtClean="0"/>
              <a:t>Motivere </a:t>
            </a:r>
            <a:r>
              <a:rPr lang="nb-NO" sz="2200" dirty="0"/>
              <a:t>og engasjere elevene for </a:t>
            </a:r>
            <a:r>
              <a:rPr lang="nb-NO" sz="2200" dirty="0" smtClean="0"/>
              <a:t>læring</a:t>
            </a:r>
            <a:endParaRPr lang="nb-NO" sz="2200" dirty="0"/>
          </a:p>
          <a:p>
            <a:r>
              <a:rPr lang="nb-NO" sz="2200" dirty="0"/>
              <a:t>Øke </a:t>
            </a:r>
            <a:r>
              <a:rPr lang="nb-NO" sz="2200" dirty="0" smtClean="0"/>
              <a:t>elevenes </a:t>
            </a:r>
            <a:r>
              <a:rPr lang="nb-NO" sz="2200" dirty="0"/>
              <a:t>interesse ved å bygge på deres egne erfaringer og oppfatninger om et </a:t>
            </a:r>
            <a:r>
              <a:rPr lang="nb-NO" sz="2200" dirty="0" smtClean="0"/>
              <a:t>tema</a:t>
            </a:r>
            <a:endParaRPr lang="nb-NO" sz="2200" dirty="0"/>
          </a:p>
          <a:p>
            <a:r>
              <a:rPr lang="nb-NO" sz="2200" dirty="0"/>
              <a:t>Legge til rette for at elevene kan knytte ny kunnskap </a:t>
            </a:r>
            <a:r>
              <a:rPr lang="nb-NO" sz="2200" dirty="0" smtClean="0"/>
              <a:t>til det </a:t>
            </a:r>
            <a:r>
              <a:rPr lang="nb-NO" sz="2200" dirty="0"/>
              <a:t>de allerede vet og </a:t>
            </a:r>
            <a:r>
              <a:rPr lang="nb-NO" sz="2200" dirty="0" smtClean="0"/>
              <a:t>kan (viktig for dybdelæring)</a:t>
            </a:r>
            <a:endParaRPr lang="nb-NO" sz="2200" dirty="0"/>
          </a:p>
          <a:p>
            <a:r>
              <a:rPr lang="nb-NO" sz="2200" dirty="0" smtClean="0"/>
              <a:t>Øke elevenes leseforståelse</a:t>
            </a:r>
            <a:endParaRPr lang="nb-NO" sz="2200" dirty="0"/>
          </a:p>
          <a:p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96280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 smtClean="0"/>
              <a:t>Oppsummer leseoppdrag i plenum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altLang="zh-CN" sz="2200" dirty="0" smtClean="0"/>
              <a:t>Leseoppdrag 2: </a:t>
            </a:r>
          </a:p>
          <a:p>
            <a:pPr marL="0" indent="0">
              <a:buNone/>
            </a:pPr>
            <a:r>
              <a:rPr lang="nb-NO" sz="2200" dirty="0" smtClean="0"/>
              <a:t>Hva </a:t>
            </a:r>
            <a:r>
              <a:rPr lang="nb-NO" sz="2200" dirty="0"/>
              <a:t>sier </a:t>
            </a:r>
            <a:r>
              <a:rPr lang="nb-NO" sz="2200" dirty="0" smtClean="0"/>
              <a:t>artikkelen om hensikten med </a:t>
            </a:r>
            <a:r>
              <a:rPr lang="nb-NO" sz="2200" dirty="0"/>
              <a:t>å </a:t>
            </a:r>
            <a:r>
              <a:rPr lang="nb-NO" sz="2200" i="1" dirty="0"/>
              <a:t>kartlegge</a:t>
            </a:r>
            <a:r>
              <a:rPr lang="nb-NO" sz="2200" dirty="0"/>
              <a:t> </a:t>
            </a:r>
            <a:r>
              <a:rPr lang="nb-NO" sz="2200" dirty="0" smtClean="0"/>
              <a:t>elevenes </a:t>
            </a:r>
            <a:r>
              <a:rPr lang="nb-NO" sz="2200" dirty="0"/>
              <a:t>forkunnskaper? </a:t>
            </a:r>
            <a:endParaRPr lang="nb-NO" altLang="zh-CN" sz="2200" dirty="0" smtClean="0"/>
          </a:p>
          <a:p>
            <a:pPr marL="0" indent="0">
              <a:buNone/>
            </a:pPr>
            <a:endParaRPr lang="nb-NO" sz="2200" dirty="0" smtClean="0"/>
          </a:p>
          <a:p>
            <a:r>
              <a:rPr lang="nb-NO" sz="2200" dirty="0"/>
              <a:t>Hver gruppe deler sine svar. </a:t>
            </a:r>
          </a:p>
          <a:p>
            <a:r>
              <a:rPr lang="nb-NO" sz="2200" dirty="0"/>
              <a:t>Sammenlign svarene med det dere diskuterte da dere delte erfaringer knyttet til forarbeidet. </a:t>
            </a:r>
          </a:p>
          <a:p>
            <a:r>
              <a:rPr lang="nb-NO" sz="2200" dirty="0"/>
              <a:t>Er det </a:t>
            </a:r>
            <a:r>
              <a:rPr lang="nb-NO" sz="2200" dirty="0" smtClean="0"/>
              <a:t>noen likheter</a:t>
            </a:r>
            <a:r>
              <a:rPr lang="nb-NO" sz="2200" dirty="0"/>
              <a:t>? </a:t>
            </a:r>
            <a:endParaRPr lang="nb-NO" sz="2200" dirty="0" smtClean="0"/>
          </a:p>
          <a:p>
            <a:r>
              <a:rPr lang="nb-NO" sz="2200" dirty="0" smtClean="0"/>
              <a:t>Kom det fram </a:t>
            </a:r>
            <a:r>
              <a:rPr lang="nb-NO" sz="2200" dirty="0"/>
              <a:t>ny informasjon gjennom artikkelen? </a:t>
            </a:r>
            <a:endParaRPr lang="zh-CN" altLang="nb-NO" sz="2200" dirty="0"/>
          </a:p>
        </p:txBody>
      </p:sp>
    </p:spTree>
    <p:extLst>
      <p:ext uri="{BB962C8B-B14F-4D97-AF65-F5344CB8AC3E}">
        <p14:creationId xmlns:p14="http://schemas.microsoft.com/office/powerpoint/2010/main" val="4275845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/>
              <a:t>Oppsummer leseoppdrag i plenum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altLang="zh-CN" sz="2200" dirty="0" smtClean="0"/>
              <a:t>Leseoppdrag 2: </a:t>
            </a:r>
          </a:p>
          <a:p>
            <a:pPr marL="0" indent="0">
              <a:buNone/>
            </a:pPr>
            <a:r>
              <a:rPr lang="nb-NO" sz="2200" dirty="0" smtClean="0"/>
              <a:t>Hva </a:t>
            </a:r>
            <a:r>
              <a:rPr lang="nb-NO" sz="2200" dirty="0"/>
              <a:t>sier </a:t>
            </a:r>
            <a:r>
              <a:rPr lang="nb-NO" sz="2200" dirty="0" smtClean="0"/>
              <a:t>artikkelen om hensikten med </a:t>
            </a:r>
            <a:r>
              <a:rPr lang="nb-NO" sz="2200" dirty="0"/>
              <a:t>å </a:t>
            </a:r>
            <a:r>
              <a:rPr lang="nb-NO" sz="2200" i="1" dirty="0"/>
              <a:t>kartlegge</a:t>
            </a:r>
            <a:r>
              <a:rPr lang="nb-NO" sz="2200" dirty="0"/>
              <a:t> </a:t>
            </a:r>
            <a:r>
              <a:rPr lang="nb-NO" sz="2200" dirty="0" smtClean="0"/>
              <a:t>elevenes </a:t>
            </a:r>
            <a:r>
              <a:rPr lang="nb-NO" sz="2200" dirty="0"/>
              <a:t>forkunnskaper? </a:t>
            </a:r>
            <a:endParaRPr lang="nb-NO" altLang="zh-CN" sz="2200" dirty="0" smtClean="0"/>
          </a:p>
          <a:p>
            <a:pPr marL="0" indent="0">
              <a:buNone/>
            </a:pPr>
            <a:r>
              <a:rPr lang="nb-NO" sz="2200" dirty="0" smtClean="0"/>
              <a:t>Veiledende svar:</a:t>
            </a:r>
          </a:p>
          <a:p>
            <a:r>
              <a:rPr lang="nb-NO" sz="2200" dirty="0" smtClean="0"/>
              <a:t>Få oversikt over hva elevene forstår</a:t>
            </a:r>
          </a:p>
          <a:p>
            <a:r>
              <a:rPr lang="nb-NO" sz="2200" dirty="0" smtClean="0"/>
              <a:t>Utgangspunkt for videre undervisning</a:t>
            </a:r>
          </a:p>
          <a:p>
            <a:r>
              <a:rPr lang="nb-NO" sz="2200" dirty="0" smtClean="0"/>
              <a:t>Gir læreren informasjon som kan brukes for å planlegge og tilpasse undervisninga</a:t>
            </a:r>
          </a:p>
          <a:p>
            <a:r>
              <a:rPr lang="nb-NO" sz="2200" dirty="0" smtClean="0"/>
              <a:t>Brukes ved </a:t>
            </a:r>
            <a:r>
              <a:rPr lang="nb-NO" sz="2200" dirty="0"/>
              <a:t>oppstart av et tema, </a:t>
            </a:r>
            <a:r>
              <a:rPr lang="nb-NO" sz="2200" dirty="0" smtClean="0"/>
              <a:t>men også </a:t>
            </a:r>
            <a:r>
              <a:rPr lang="nb-NO" sz="2200" dirty="0"/>
              <a:t>underveis etter hvert som elevenes kunnskapsbase </a:t>
            </a:r>
            <a:r>
              <a:rPr lang="nb-NO" sz="2200" dirty="0" smtClean="0"/>
              <a:t>øker</a:t>
            </a:r>
          </a:p>
          <a:p>
            <a:pPr marL="0" indent="0">
              <a:buNone/>
            </a:pPr>
            <a:endParaRPr lang="nb-NO" sz="2200" dirty="0" smtClean="0"/>
          </a:p>
          <a:p>
            <a:pPr marL="0" indent="0">
              <a:buNone/>
            </a:pPr>
            <a:endParaRPr lang="nb-NO" sz="2200" dirty="0"/>
          </a:p>
          <a:p>
            <a:pPr marL="0" indent="0">
              <a:buNone/>
            </a:pPr>
            <a:endParaRPr lang="zh-CN" altLang="nb-NO" sz="2200" dirty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08292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/>
              <a:t>Oppsummer leseoppdrag i plenum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altLang="zh-CN" sz="2200" dirty="0" smtClean="0"/>
              <a:t>Leseoppdrag 3:</a:t>
            </a:r>
          </a:p>
          <a:p>
            <a:pPr marL="0" indent="0">
              <a:buNone/>
            </a:pPr>
            <a:r>
              <a:rPr lang="nb-NO" altLang="zh-CN" sz="2200" dirty="0" smtClean="0"/>
              <a:t>Hvorfor </a:t>
            </a:r>
            <a:r>
              <a:rPr lang="nb-NO" altLang="zh-CN" sz="2200" dirty="0"/>
              <a:t>er det lurt at </a:t>
            </a:r>
            <a:r>
              <a:rPr lang="nb-NO" altLang="zh-CN" sz="2200" dirty="0" smtClean="0"/>
              <a:t>læreren går </a:t>
            </a:r>
            <a:r>
              <a:rPr lang="nb-NO" altLang="zh-CN" sz="2200" dirty="0"/>
              <a:t>rundt i </a:t>
            </a:r>
            <a:r>
              <a:rPr lang="nb-NO" altLang="zh-CN" sz="2200" dirty="0" smtClean="0"/>
              <a:t>klassen </a:t>
            </a:r>
            <a:r>
              <a:rPr lang="nb-NO" altLang="zh-CN" sz="2200" dirty="0"/>
              <a:t>når </a:t>
            </a:r>
            <a:r>
              <a:rPr lang="nb-NO" altLang="zh-CN" sz="2200" dirty="0" smtClean="0"/>
              <a:t>elevene jobber </a:t>
            </a:r>
            <a:r>
              <a:rPr lang="nb-NO" altLang="zh-CN" sz="2200" dirty="0"/>
              <a:t>med grubletegninger</a:t>
            </a:r>
            <a:r>
              <a:rPr lang="nb-NO" altLang="zh-CN" sz="2200" dirty="0" smtClean="0"/>
              <a:t>?</a:t>
            </a:r>
          </a:p>
          <a:p>
            <a:pPr marL="0" indent="0">
              <a:buNone/>
            </a:pPr>
            <a:endParaRPr lang="nb-NO" altLang="zh-CN" sz="2200" b="1" dirty="0" smtClean="0"/>
          </a:p>
          <a:p>
            <a:r>
              <a:rPr lang="nb-NO" sz="2200" dirty="0"/>
              <a:t>Hver gruppe deler sine svar. </a:t>
            </a:r>
          </a:p>
        </p:txBody>
      </p:sp>
    </p:spTree>
    <p:extLst>
      <p:ext uri="{BB962C8B-B14F-4D97-AF65-F5344CB8AC3E}">
        <p14:creationId xmlns:p14="http://schemas.microsoft.com/office/powerpoint/2010/main" val="1556505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/>
              <a:t>Oppsummer leseoppdrag i plenum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altLang="zh-CN" sz="2200" dirty="0" smtClean="0"/>
              <a:t>Leseoppdrag 3:</a:t>
            </a:r>
          </a:p>
          <a:p>
            <a:pPr marL="0" indent="0">
              <a:buNone/>
            </a:pPr>
            <a:r>
              <a:rPr lang="nb-NO" altLang="zh-CN" sz="2200" dirty="0" smtClean="0"/>
              <a:t>Hvorfor </a:t>
            </a:r>
            <a:r>
              <a:rPr lang="nb-NO" altLang="zh-CN" sz="2200" dirty="0"/>
              <a:t>er det lurt at </a:t>
            </a:r>
            <a:r>
              <a:rPr lang="nb-NO" altLang="zh-CN" sz="2200" dirty="0" smtClean="0"/>
              <a:t>læreren går </a:t>
            </a:r>
            <a:r>
              <a:rPr lang="nb-NO" altLang="zh-CN" sz="2200" dirty="0"/>
              <a:t>rundt i </a:t>
            </a:r>
            <a:r>
              <a:rPr lang="nb-NO" altLang="zh-CN" sz="2200" dirty="0" smtClean="0"/>
              <a:t>klassen </a:t>
            </a:r>
            <a:r>
              <a:rPr lang="nb-NO" altLang="zh-CN" sz="2200" dirty="0"/>
              <a:t>når </a:t>
            </a:r>
            <a:r>
              <a:rPr lang="nb-NO" altLang="zh-CN" sz="2200" dirty="0" smtClean="0"/>
              <a:t>elevene jobber </a:t>
            </a:r>
            <a:r>
              <a:rPr lang="nb-NO" altLang="zh-CN" sz="2200" dirty="0"/>
              <a:t>med grubletegninger</a:t>
            </a:r>
            <a:r>
              <a:rPr lang="nb-NO" altLang="zh-CN" sz="2200" dirty="0" smtClean="0"/>
              <a:t>?</a:t>
            </a:r>
          </a:p>
          <a:p>
            <a:pPr marL="0" indent="0">
              <a:buNone/>
            </a:pPr>
            <a:endParaRPr lang="nb-NO" altLang="zh-CN" sz="2200" b="1" dirty="0" smtClean="0"/>
          </a:p>
          <a:p>
            <a:pPr marL="0" indent="0">
              <a:buNone/>
            </a:pPr>
            <a:r>
              <a:rPr lang="nb-NO" altLang="zh-CN" sz="2200" dirty="0" smtClean="0"/>
              <a:t>Veiledende svar:</a:t>
            </a:r>
            <a:endParaRPr lang="nb-NO" altLang="zh-CN" sz="2200" dirty="0"/>
          </a:p>
          <a:p>
            <a:r>
              <a:rPr lang="nb-NO" sz="2200" dirty="0"/>
              <a:t>L</a:t>
            </a:r>
            <a:r>
              <a:rPr lang="nb-NO" sz="2200" dirty="0" smtClean="0"/>
              <a:t>ytte til elevenes diskusjon for å få innblikk i hva de tror og mener om et gitt tema</a:t>
            </a:r>
          </a:p>
          <a:p>
            <a:r>
              <a:rPr lang="nb-NO" sz="2200" dirty="0" smtClean="0"/>
              <a:t>Informasjon om elevenes forståelse kan brukes for å tilpasse undervisninga til elevenes nivå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98721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292608" y="2552978"/>
            <a:ext cx="8522208" cy="901756"/>
          </a:xfrm>
        </p:spPr>
        <p:txBody>
          <a:bodyPr>
            <a:noAutofit/>
          </a:bodyPr>
          <a:lstStyle/>
          <a:p>
            <a:r>
              <a:rPr lang="nb-NO" sz="4000" dirty="0"/>
              <a:t>Knytt teori og </a:t>
            </a:r>
            <a:r>
              <a:rPr lang="nb-NO" sz="4000" dirty="0" smtClean="0"/>
              <a:t>erfaringer</a:t>
            </a:r>
            <a:r>
              <a:rPr lang="nb-NO" sz="4000" dirty="0"/>
              <a:t> </a:t>
            </a:r>
            <a:r>
              <a:rPr lang="nb-NO" sz="4000" dirty="0" smtClean="0"/>
              <a:t>til egen praksis</a:t>
            </a:r>
            <a:endParaRPr lang="nb-NO" sz="4000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xmlns="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15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6339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nb-NO" dirty="0" smtClean="0"/>
              <a:t>Diskuter i grupper (10 minutter)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Ta utgangspunkt i artikkelen dere har jobbet med, og diskuter i grupper på tre–fire personer:</a:t>
            </a:r>
          </a:p>
          <a:p>
            <a:pPr marL="0" indent="0">
              <a:buNone/>
            </a:pPr>
            <a:endParaRPr lang="nb-NO" sz="2200" dirty="0" smtClean="0"/>
          </a:p>
          <a:p>
            <a:r>
              <a:rPr lang="nb-NO" sz="2200" dirty="0" smtClean="0"/>
              <a:t>Hvordan ville grubletegningene dere har prøvd ut i egen klasse fungert som metode for å aktivere og kartlegge elevenes forkunnskaper?</a:t>
            </a:r>
          </a:p>
          <a:p>
            <a:pPr marL="0" indent="0">
              <a:buNone/>
            </a:pPr>
            <a:endParaRPr lang="nb-NO" sz="2200" dirty="0" smtClean="0"/>
          </a:p>
          <a:p>
            <a:r>
              <a:rPr lang="nb-NO" sz="2200" dirty="0" smtClean="0"/>
              <a:t>Noter noen stikkord om hvorfor eller hvorfor ikke grubletegningene er egnet til dette formålet. </a:t>
            </a:r>
          </a:p>
          <a:p>
            <a:pPr marL="0" indent="0">
              <a:buNone/>
            </a:pPr>
            <a:endParaRPr lang="nb-NO" sz="2200" dirty="0" smtClean="0"/>
          </a:p>
        </p:txBody>
      </p:sp>
    </p:spTree>
    <p:extLst>
      <p:ext uri="{BB962C8B-B14F-4D97-AF65-F5344CB8AC3E}">
        <p14:creationId xmlns:p14="http://schemas.microsoft.com/office/powerpoint/2010/main" val="723885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 i plenum (5 minutter)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Oppsummer kort innholdet </a:t>
            </a:r>
            <a:r>
              <a:rPr lang="nb-NO" sz="2200" dirty="0"/>
              <a:t>av gruppediskusjonene i plenum. </a:t>
            </a:r>
            <a:endParaRPr lang="nb-NO" sz="2200" dirty="0" smtClean="0"/>
          </a:p>
          <a:p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079271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304800" y="2552978"/>
            <a:ext cx="8558784" cy="901756"/>
          </a:xfrm>
        </p:spPr>
        <p:txBody>
          <a:bodyPr>
            <a:noAutofit/>
          </a:bodyPr>
          <a:lstStyle/>
          <a:p>
            <a:r>
              <a:rPr lang="nb-NO" sz="3600" dirty="0"/>
              <a:t>Metoder for å aktivere og </a:t>
            </a:r>
            <a:r>
              <a:rPr lang="nb-NO" sz="3600" dirty="0" smtClean="0"/>
              <a:t/>
            </a:r>
            <a:br>
              <a:rPr lang="nb-NO" sz="3600" dirty="0" smtClean="0"/>
            </a:br>
            <a:r>
              <a:rPr lang="nb-NO" sz="3600" dirty="0" smtClean="0"/>
              <a:t>kartlegge forkunnskaper</a:t>
            </a:r>
            <a:endParaRPr lang="nb-NO" sz="3600" dirty="0"/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25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73544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022966" cy="41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Målet med denne modulen er å bli bevisst på det å aktivere og kartlegge elevenes forkunnskaper som utgangspunkt for læring. </a:t>
            </a:r>
          </a:p>
          <a:p>
            <a:endParaRPr lang="nb-NO" sz="2200" dirty="0"/>
          </a:p>
          <a:p>
            <a:pPr marL="0" indent="0">
              <a:buNone/>
            </a:pPr>
            <a:r>
              <a:rPr lang="nb-NO" sz="2200" dirty="0"/>
              <a:t>Basert på teori og erfaringsdeling skal dere planlegge undervisning hvor dere aktiverer og kartlegger elevenes forkunnskaper tilknyttet et faglig tema dere jobber med. </a:t>
            </a:r>
          </a:p>
        </p:txBody>
      </p:sp>
    </p:spTree>
    <p:extLst>
      <p:ext uri="{BB962C8B-B14F-4D97-AF65-F5344CB8AC3E}">
        <p14:creationId xmlns:p14="http://schemas.microsoft.com/office/powerpoint/2010/main" val="1492102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Hvilken metode skal vi bruke?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b-NO" sz="2200" dirty="0"/>
              <a:t>Det </a:t>
            </a:r>
            <a:r>
              <a:rPr lang="nb-NO" sz="2200" dirty="0" smtClean="0"/>
              <a:t>er ikke én metode som er bedre enn alle andre metoder for å aktivere og kartlegge forkunnskaper.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b-NO" sz="2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b-NO" sz="2200" dirty="0" smtClean="0"/>
              <a:t>Lærere </a:t>
            </a:r>
            <a:r>
              <a:rPr lang="nb-NO" sz="2200" dirty="0"/>
              <a:t>må selv velge </a:t>
            </a:r>
            <a:r>
              <a:rPr lang="nb-NO" sz="2200" dirty="0" smtClean="0"/>
              <a:t>metode(r) </a:t>
            </a:r>
            <a:r>
              <a:rPr lang="nb-NO" sz="2200" dirty="0"/>
              <a:t>ut ifra kjennskap til </a:t>
            </a:r>
            <a:r>
              <a:rPr lang="nb-NO" sz="2200" dirty="0" smtClean="0"/>
              <a:t>den aktuelle elevgruppa og </a:t>
            </a:r>
            <a:r>
              <a:rPr lang="nb-NO" sz="2200" dirty="0"/>
              <a:t>tema som undervises. </a:t>
            </a:r>
            <a:endParaRPr lang="nb-NO" sz="22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581304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Oversikt over metoder (10 minutter)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713865"/>
            <a:ext cx="7583244" cy="418032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2200" dirty="0" smtClean="0"/>
              <a:t>Les hver for dere gjennom </a:t>
            </a:r>
            <a:r>
              <a:rPr lang="nb-NO" sz="2200" dirty="0"/>
              <a:t>de ulike metodene i </a:t>
            </a:r>
            <a:r>
              <a:rPr lang="nb-NO" sz="2200" dirty="0" smtClean="0"/>
              <a:t>artikkelen dere </a:t>
            </a:r>
            <a:r>
              <a:rPr lang="nb-NO" sz="2200" dirty="0"/>
              <a:t>jobbet med tidligere</a:t>
            </a:r>
            <a:r>
              <a:rPr lang="nb-NO" sz="2200" dirty="0" smtClean="0"/>
              <a:t> </a:t>
            </a:r>
            <a:r>
              <a:rPr lang="nb-NO" sz="2200" dirty="0"/>
              <a:t>og på </a:t>
            </a:r>
            <a:r>
              <a:rPr lang="nb-NO" sz="2200" dirty="0" smtClean="0"/>
              <a:t>nettsida </a:t>
            </a:r>
            <a:r>
              <a:rPr lang="nb-NO" sz="2200" dirty="0">
                <a:hlinkClick r:id="rId3"/>
              </a:rPr>
              <a:t>Metoder for å aktivere forkunnskaper</a:t>
            </a:r>
            <a:r>
              <a:rPr lang="nb-NO" sz="2200" dirty="0"/>
              <a:t>.</a:t>
            </a:r>
            <a:endParaRPr lang="nb-NO" sz="2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b-NO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nb-NO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nb-NO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nb-NO" sz="22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nb-NO" sz="2200" i="1" dirty="0"/>
          </a:p>
        </p:txBody>
      </p:sp>
      <p:sp>
        <p:nvSpPr>
          <p:cNvPr id="4" name="Plassholder for innhold 2"/>
          <p:cNvSpPr txBox="1">
            <a:spLocks/>
          </p:cNvSpPr>
          <p:nvPr/>
        </p:nvSpPr>
        <p:spPr>
          <a:xfrm>
            <a:off x="910336" y="3081401"/>
            <a:ext cx="7869382" cy="367499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err="1" smtClean="0"/>
              <a:t>Delt</a:t>
            </a:r>
            <a:r>
              <a:rPr lang="en-US" sz="2200" dirty="0" smtClean="0"/>
              <a:t> </a:t>
            </a:r>
            <a:r>
              <a:rPr lang="en-US" sz="2200" dirty="0" err="1" smtClean="0"/>
              <a:t>lytting</a:t>
            </a:r>
            <a:endParaRPr lang="en-US" sz="2200" dirty="0" smtClean="0"/>
          </a:p>
          <a:p>
            <a:r>
              <a:rPr lang="en-US" sz="2200" dirty="0" err="1" smtClean="0"/>
              <a:t>Tenk</a:t>
            </a:r>
            <a:r>
              <a:rPr lang="en-US" sz="2200" dirty="0" smtClean="0"/>
              <a:t>-par-del</a:t>
            </a:r>
          </a:p>
          <a:p>
            <a:r>
              <a:rPr lang="en-US" sz="2200" dirty="0" err="1" smtClean="0"/>
              <a:t>Forventningsskjema</a:t>
            </a:r>
            <a:endParaRPr lang="en-US" sz="2200" dirty="0" smtClean="0"/>
          </a:p>
          <a:p>
            <a:r>
              <a:rPr lang="en-US" sz="2200" dirty="0" err="1" smtClean="0"/>
              <a:t>Idémyldring</a:t>
            </a:r>
            <a:endParaRPr lang="en-US" sz="2200" dirty="0" smtClean="0"/>
          </a:p>
          <a:p>
            <a:r>
              <a:rPr lang="en-US" sz="2200" dirty="0" err="1" smtClean="0"/>
              <a:t>Tenkeskriving</a:t>
            </a:r>
            <a:endParaRPr lang="en-US" sz="2200" dirty="0" smtClean="0"/>
          </a:p>
          <a:p>
            <a:r>
              <a:rPr lang="en-US" sz="2200" dirty="0" err="1" smtClean="0"/>
              <a:t>Påstandsark</a:t>
            </a:r>
            <a:endParaRPr lang="en-US" sz="2200" dirty="0" smtClean="0"/>
          </a:p>
          <a:p>
            <a:r>
              <a:rPr lang="en-US" sz="2200" dirty="0" err="1" smtClean="0"/>
              <a:t>Grubletegninger</a:t>
            </a:r>
            <a:endParaRPr lang="nb-NO" sz="2200" b="1" dirty="0" smtClean="0"/>
          </a:p>
          <a:p>
            <a:r>
              <a:rPr lang="en-US" sz="2200" dirty="0" err="1" smtClean="0"/>
              <a:t>Tankekart</a:t>
            </a:r>
            <a:endParaRPr lang="en-US" sz="2200" dirty="0" smtClean="0"/>
          </a:p>
          <a:p>
            <a:pPr marL="0" indent="0">
              <a:buFont typeface="Arial"/>
              <a:buNone/>
            </a:pPr>
            <a:endParaRPr lang="en-US" sz="2200" dirty="0"/>
          </a:p>
        </p:txBody>
      </p:sp>
      <p:sp>
        <p:nvSpPr>
          <p:cNvPr id="6" name="Right Brace 5"/>
          <p:cNvSpPr/>
          <p:nvPr/>
        </p:nvSpPr>
        <p:spPr>
          <a:xfrm>
            <a:off x="3630606" y="4773478"/>
            <a:ext cx="623455" cy="1793063"/>
          </a:xfrm>
          <a:prstGeom prst="rightBrace">
            <a:avLst>
              <a:gd name="adj1" fmla="val 22001"/>
              <a:gd name="adj2" fmla="val 4930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7" name="Right Brace 6"/>
          <p:cNvSpPr/>
          <p:nvPr/>
        </p:nvSpPr>
        <p:spPr>
          <a:xfrm>
            <a:off x="3630605" y="3133344"/>
            <a:ext cx="623455" cy="1647785"/>
          </a:xfrm>
          <a:prstGeom prst="rightBrace">
            <a:avLst>
              <a:gd name="adj1" fmla="val 22001"/>
              <a:gd name="adj2" fmla="val 4930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8" name="TextBox 7"/>
          <p:cNvSpPr txBox="1"/>
          <p:nvPr/>
        </p:nvSpPr>
        <p:spPr>
          <a:xfrm>
            <a:off x="4669675" y="3591412"/>
            <a:ext cx="39482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 dirty="0"/>
              <a:t>Beskrevet på </a:t>
            </a:r>
            <a:r>
              <a:rPr lang="nb-NO" sz="2200" dirty="0" smtClean="0"/>
              <a:t>nettsida </a:t>
            </a:r>
            <a:r>
              <a:rPr lang="nb-NO" sz="2200" i="1" dirty="0"/>
              <a:t>Metoder for å aktivere </a:t>
            </a:r>
            <a:r>
              <a:rPr lang="nb-NO" sz="2200" i="1" dirty="0" smtClean="0"/>
              <a:t>forkunnskaper</a:t>
            </a:r>
            <a:endParaRPr lang="nb-NO" sz="2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647649" y="5346329"/>
            <a:ext cx="39482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 dirty="0"/>
              <a:t>Beskrevet i </a:t>
            </a:r>
            <a:r>
              <a:rPr lang="nb-NO" sz="2200" dirty="0" smtClean="0"/>
              <a:t>artikkelen </a:t>
            </a:r>
            <a:r>
              <a:rPr lang="nb-NO" sz="2200" i="1" dirty="0" smtClean="0"/>
              <a:t>Aktivere </a:t>
            </a:r>
            <a:r>
              <a:rPr lang="nb-NO" sz="2200" i="1" dirty="0"/>
              <a:t>og kartlegge </a:t>
            </a:r>
            <a:r>
              <a:rPr lang="nb-NO" sz="2200" i="1" dirty="0" smtClean="0"/>
              <a:t>forkunnskaper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462354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nb-NO" dirty="0"/>
              <a:t>Diskuter i plenum (10 minutter</a:t>
            </a:r>
            <a:r>
              <a:rPr lang="nb-NO" dirty="0" smtClean="0"/>
              <a:t>)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2200" dirty="0" smtClean="0"/>
              <a:t>Overskriften på nettsida er </a:t>
            </a:r>
            <a:r>
              <a:rPr lang="nb-NO" sz="2200" i="1" dirty="0" smtClean="0"/>
              <a:t>Metoder for å aktivere forkunnskaper</a:t>
            </a:r>
            <a:r>
              <a:rPr lang="nb-NO" sz="2200" dirty="0" smtClean="0"/>
              <a:t>, hvilke av metodene kan også benyttes for å kartlegge elevenes forkunnskaper?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nb-NO" sz="22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nb-NO" sz="2200" i="1" dirty="0"/>
          </a:p>
        </p:txBody>
      </p:sp>
    </p:spTree>
    <p:extLst>
      <p:ext uri="{BB962C8B-B14F-4D97-AF65-F5344CB8AC3E}">
        <p14:creationId xmlns:p14="http://schemas.microsoft.com/office/powerpoint/2010/main" val="3655481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 </a:t>
            </a:r>
            <a:r>
              <a:rPr lang="nb-NO" dirty="0" smtClean="0"/>
              <a:t>(5 minutter</a:t>
            </a:r>
            <a:r>
              <a:rPr lang="nb-NO" dirty="0"/>
              <a:t>) 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738" y="1825625"/>
            <a:ext cx="7242422" cy="418032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nb-NO" sz="2200" dirty="0" smtClean="0"/>
              <a:t>Det </a:t>
            </a:r>
            <a:r>
              <a:rPr lang="nb-NO" sz="2200" dirty="0"/>
              <a:t>å fokusere på </a:t>
            </a:r>
            <a:r>
              <a:rPr lang="nb-NO" sz="2200" dirty="0" smtClean="0"/>
              <a:t>elevenes </a:t>
            </a:r>
            <a:r>
              <a:rPr lang="nb-NO" sz="2200" dirty="0"/>
              <a:t>forkunnskaper tjener to </a:t>
            </a:r>
            <a:r>
              <a:rPr lang="nb-NO" sz="2200" dirty="0" smtClean="0"/>
              <a:t>formål: </a:t>
            </a:r>
            <a:r>
              <a:rPr lang="nb-NO" sz="2200" dirty="0"/>
              <a:t>å </a:t>
            </a:r>
            <a:r>
              <a:rPr lang="nb-NO" sz="2200" i="1" dirty="0"/>
              <a:t>aktivere</a:t>
            </a:r>
            <a:r>
              <a:rPr lang="nb-NO" sz="2200" dirty="0"/>
              <a:t> og </a:t>
            </a:r>
            <a:r>
              <a:rPr lang="nb-NO" sz="2200" i="1" dirty="0"/>
              <a:t>kartlegge</a:t>
            </a:r>
            <a:r>
              <a:rPr lang="nb-NO" sz="2200" dirty="0"/>
              <a:t> </a:t>
            </a:r>
            <a:r>
              <a:rPr lang="nb-NO" sz="2200" dirty="0" smtClean="0"/>
              <a:t>elevenes forkunnskaper. Begge </a:t>
            </a:r>
            <a:r>
              <a:rPr lang="nb-NO" sz="2200" dirty="0"/>
              <a:t>deler er viktig for </a:t>
            </a:r>
            <a:r>
              <a:rPr lang="nb-NO" sz="2200" dirty="0" smtClean="0"/>
              <a:t>elevenes </a:t>
            </a:r>
            <a:r>
              <a:rPr lang="nb-NO" sz="2200" dirty="0"/>
              <a:t>læring. </a:t>
            </a:r>
          </a:p>
          <a:p>
            <a:pPr>
              <a:spcAft>
                <a:spcPts val="1200"/>
              </a:spcAft>
            </a:pPr>
            <a:r>
              <a:rPr lang="nb-NO" sz="2200" dirty="0" smtClean="0"/>
              <a:t>Aktivering av elevenes forkunnskaper benyttes for å engasjere elevene og legge til rette for å knytte ny kunnskap til det de vet fra før.</a:t>
            </a:r>
          </a:p>
          <a:p>
            <a:pPr>
              <a:spcAft>
                <a:spcPts val="1200"/>
              </a:spcAft>
            </a:pPr>
            <a:r>
              <a:rPr lang="nb-NO" sz="2200" dirty="0" smtClean="0"/>
              <a:t>Kartlegging av elevenes forkunnskaper gir læreren informasjon om elevenes forståelse slik at undervisninga kan tilpasses. </a:t>
            </a:r>
          </a:p>
        </p:txBody>
      </p:sp>
    </p:spTree>
    <p:extLst>
      <p:ext uri="{BB962C8B-B14F-4D97-AF65-F5344CB8AC3E}">
        <p14:creationId xmlns:p14="http://schemas.microsoft.com/office/powerpoint/2010/main" val="672808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Planlegg </a:t>
            </a:r>
            <a:r>
              <a:rPr lang="nb-NO" dirty="0" smtClean="0"/>
              <a:t>egen undervisning </a:t>
            </a:r>
            <a:endParaRPr lang="nb-NO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xmlns="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15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1833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Planlegg egen undervisning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nb-NO" sz="2200" dirty="0" smtClean="0"/>
              <a:t>Jobb individuelt eller parvis med planlegging.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nb-NO" sz="2200" dirty="0" smtClean="0"/>
              <a:t>Velg ut minst to av metodene for å aktivere og kartlegge elevenes forkunnskaper og bruk disse i egen undervisning.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nb-NO" sz="2200" dirty="0" smtClean="0"/>
              <a:t>Målet er todelt:</a:t>
            </a:r>
          </a:p>
          <a:p>
            <a:pPr marL="385763" indent="-385763">
              <a:spcAft>
                <a:spcPts val="1200"/>
              </a:spcAft>
              <a:buFont typeface="+mj-lt"/>
              <a:buAutoNum type="arabicPeriod"/>
            </a:pPr>
            <a:r>
              <a:rPr lang="nb-NO" sz="2200" dirty="0" smtClean="0"/>
              <a:t>Vekke elevenes engasjement gjennom aktivering av eksisterende kunnskap</a:t>
            </a:r>
          </a:p>
          <a:p>
            <a:pPr marL="385763" indent="-385763">
              <a:spcAft>
                <a:spcPts val="1200"/>
              </a:spcAft>
              <a:buFont typeface="+mj-lt"/>
              <a:buAutoNum type="arabicPeriod"/>
            </a:pPr>
            <a:r>
              <a:rPr lang="nb-NO" sz="2200" dirty="0" smtClean="0"/>
              <a:t>Gi læreren informasjon om elevenes forståelse av et tema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nb-NO" sz="2200" dirty="0" smtClean="0"/>
              <a:t>Aktiviteten skal gjennomføres med elever før neste samling (D). </a:t>
            </a:r>
          </a:p>
          <a:p>
            <a:pPr>
              <a:spcAft>
                <a:spcPts val="1200"/>
              </a:spcAft>
            </a:pPr>
            <a:endParaRPr lang="nb-NO" sz="2200" dirty="0" smtClean="0"/>
          </a:p>
          <a:p>
            <a:pPr>
              <a:spcAft>
                <a:spcPts val="1200"/>
              </a:spcAft>
            </a:pPr>
            <a:endParaRPr lang="nb-NO" sz="2200" dirty="0" smtClean="0"/>
          </a:p>
          <a:p>
            <a:pPr>
              <a:spcAft>
                <a:spcPts val="1200"/>
              </a:spcAft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531889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80" y="2409914"/>
            <a:ext cx="7801641" cy="1674976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b-NO" dirty="0" smtClean="0">
                <a:solidFill>
                  <a:srgbClr val="268183"/>
                </a:solidFill>
              </a:rPr>
              <a:t>Aktivere og kartlegge forkunnskaper</a:t>
            </a:r>
            <a:r>
              <a:rPr lang="nb-NO" dirty="0">
                <a:solidFill>
                  <a:srgbClr val="268183"/>
                </a:solidFill>
              </a:rPr>
              <a:t/>
            </a:r>
            <a:br>
              <a:rPr lang="nb-NO" dirty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D – Etterarbeid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xmlns="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1</a:t>
            </a:r>
          </a:p>
        </p:txBody>
      </p:sp>
    </p:spTree>
    <p:extLst>
      <p:ext uri="{BB962C8B-B14F-4D97-AF65-F5344CB8AC3E}">
        <p14:creationId xmlns:p14="http://schemas.microsoft.com/office/powerpoint/2010/main" val="7242604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022966" cy="41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Målet med denne modulen er å bli bevisst på det å aktivere og kartlegge elevenes forkunnskaper som utgangspunkt for læring. </a:t>
            </a:r>
          </a:p>
          <a:p>
            <a:endParaRPr lang="nb-NO" sz="2200" dirty="0"/>
          </a:p>
          <a:p>
            <a:pPr marL="0" indent="0">
              <a:buNone/>
            </a:pPr>
            <a:r>
              <a:rPr lang="nb-NO" sz="2200" dirty="0"/>
              <a:t>Basert på teori og erfaringsdeling skal dere planlegge undervisning hvor dere aktiverer og kartlegger elevenes forkunnskaper tilknyttet et faglig tema dere jobber med. </a:t>
            </a:r>
          </a:p>
        </p:txBody>
      </p:sp>
    </p:spTree>
    <p:extLst>
      <p:ext uri="{BB962C8B-B14F-4D97-AF65-F5344CB8AC3E}">
        <p14:creationId xmlns:p14="http://schemas.microsoft.com/office/powerpoint/2010/main" val="2295539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100109"/>
              </p:ext>
            </p:extLst>
          </p:nvPr>
        </p:nvGraphicFramePr>
        <p:xfrm>
          <a:off x="895350" y="1825625"/>
          <a:ext cx="733425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xmlns="" val="3943618325"/>
                    </a:ext>
                  </a:extLst>
                </a:gridCol>
                <a:gridCol w="2322576">
                  <a:extLst>
                    <a:ext uri="{9D8B030D-6E8A-4147-A177-3AD203B41FA5}">
                      <a16:colId xmlns:a16="http://schemas.microsoft.com/office/drawing/2014/main" xmlns="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200" b="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Del erfaringer i grupper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30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Oppsummer i plenum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20 </a:t>
                      </a:r>
                      <a:r>
                        <a:rPr lang="nb-NO" sz="2200" dirty="0"/>
                        <a:t>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Veien videre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10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388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200" b="1" dirty="0"/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1" dirty="0" smtClean="0"/>
                        <a:t>60 </a:t>
                      </a:r>
                      <a:r>
                        <a:rPr lang="nb-NO" sz="2200" b="1" dirty="0"/>
                        <a:t>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6048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9754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8033108" cy="1325563"/>
          </a:xfrm>
        </p:spPr>
        <p:txBody>
          <a:bodyPr>
            <a:normAutofit/>
          </a:bodyPr>
          <a:lstStyle/>
          <a:p>
            <a:r>
              <a:rPr lang="nb-NO" dirty="0"/>
              <a:t>Del erfaringer i grupper (30 minutter)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b-NO" sz="2200" dirty="0"/>
              <a:t>Del erfaringer fra utprøvingene med elever, i grupper på tre–fire personer. </a:t>
            </a:r>
            <a:endParaRPr lang="nb-NO" sz="2200" dirty="0" smtClean="0"/>
          </a:p>
          <a:p>
            <a:pPr marL="0" indent="0">
              <a:buNone/>
            </a:pPr>
            <a:r>
              <a:rPr lang="nb-NO" sz="2200" dirty="0" smtClean="0"/>
              <a:t>Hver </a:t>
            </a:r>
            <a:r>
              <a:rPr lang="nb-NO" sz="2200" dirty="0"/>
              <a:t>gruppe skal notere et par eksempler på hvordan de fikk elevene til å lage koblinger mellom nytt fagstoff og tidligere kunnskaper og erfaringer. </a:t>
            </a:r>
            <a:endParaRPr lang="nb-NO" sz="2200" dirty="0" smtClean="0"/>
          </a:p>
          <a:p>
            <a:pPr marL="0" indent="0">
              <a:buNone/>
            </a:pPr>
            <a:r>
              <a:rPr lang="nb-NO" sz="2200" dirty="0" smtClean="0"/>
              <a:t>I </a:t>
            </a:r>
            <a:r>
              <a:rPr lang="nb-NO" sz="2200" dirty="0"/>
              <a:t>tillegg skal hver gruppe notere et par eksempler for hvordan de fikk informasjon om elevenes forståelse.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4070072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>
                <a:solidFill>
                  <a:srgbClr val="268183"/>
                </a:solidFill>
              </a:rPr>
              <a:t>Tidsplan for denne økta</a:t>
            </a:r>
            <a:endParaRPr lang="nb-NO" dirty="0">
              <a:solidFill>
                <a:srgbClr val="268183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652261"/>
              </p:ext>
            </p:extLst>
          </p:nvPr>
        </p:nvGraphicFramePr>
        <p:xfrm>
          <a:off x="530352" y="1825625"/>
          <a:ext cx="7948630" cy="2699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7024">
                  <a:extLst>
                    <a:ext uri="{9D8B030D-6E8A-4147-A177-3AD203B41FA5}">
                      <a16:colId xmlns:a16="http://schemas.microsoft.com/office/drawing/2014/main" xmlns="" val="3943618325"/>
                    </a:ext>
                  </a:extLst>
                </a:gridCol>
                <a:gridCol w="2041606">
                  <a:extLst>
                    <a:ext uri="{9D8B030D-6E8A-4147-A177-3AD203B41FA5}">
                      <a16:colId xmlns:a16="http://schemas.microsoft.com/office/drawing/2014/main" xmlns="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200" dirty="0">
                          <a:effectLst/>
                        </a:rPr>
                        <a:t>Aktivitet</a:t>
                      </a:r>
                      <a:endParaRPr lang="nb-NO" sz="22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200" dirty="0" smtClean="0">
                          <a:effectLst/>
                        </a:rPr>
                        <a:t>Tid</a:t>
                      </a:r>
                      <a:endParaRPr lang="nb-NO" sz="22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200" dirty="0">
                          <a:effectLst/>
                        </a:rPr>
                        <a:t>Oppsummer forarbeidet i grupper</a:t>
                      </a:r>
                      <a:endParaRPr lang="nb-NO" sz="22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200" dirty="0" smtClean="0">
                          <a:effectLst/>
                        </a:rPr>
                        <a:t>20 minutter</a:t>
                      </a:r>
                      <a:endParaRPr lang="nb-NO" sz="22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200" dirty="0">
                          <a:effectLst/>
                        </a:rPr>
                        <a:t>Faglig påfyll </a:t>
                      </a:r>
                      <a:endParaRPr lang="nb-NO" sz="22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200" dirty="0" smtClean="0">
                          <a:effectLst/>
                        </a:rPr>
                        <a:t>20 minutter</a:t>
                      </a:r>
                      <a:endParaRPr lang="nb-NO" sz="22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200" dirty="0">
                          <a:effectLst/>
                        </a:rPr>
                        <a:t>Knytt teori og erfaringer til </a:t>
                      </a:r>
                      <a:r>
                        <a:rPr lang="nb-NO" sz="2200" dirty="0" smtClean="0">
                          <a:effectLst/>
                        </a:rPr>
                        <a:t>egen praksis </a:t>
                      </a:r>
                      <a:endParaRPr lang="nb-NO" sz="22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200" dirty="0" smtClean="0">
                          <a:effectLst/>
                        </a:rPr>
                        <a:t>15 minutter</a:t>
                      </a:r>
                      <a:endParaRPr lang="nb-NO" sz="22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8388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200" dirty="0">
                          <a:effectLst/>
                        </a:rPr>
                        <a:t>Metoder for </a:t>
                      </a:r>
                      <a:r>
                        <a:rPr lang="nb-NO" sz="2200" dirty="0" smtClean="0">
                          <a:effectLst/>
                        </a:rPr>
                        <a:t>å aktivere </a:t>
                      </a:r>
                      <a:r>
                        <a:rPr lang="nb-NO" sz="2200" dirty="0">
                          <a:effectLst/>
                        </a:rPr>
                        <a:t>og </a:t>
                      </a:r>
                      <a:r>
                        <a:rPr lang="nb-NO" sz="2200" dirty="0" smtClean="0">
                          <a:effectLst/>
                        </a:rPr>
                        <a:t>kartlegge forkunnskaper</a:t>
                      </a:r>
                      <a:endParaRPr lang="nb-NO" sz="22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200" dirty="0" smtClean="0">
                          <a:effectLst/>
                        </a:rPr>
                        <a:t>25 minutter</a:t>
                      </a:r>
                      <a:endParaRPr lang="nb-NO" sz="22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79641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200" dirty="0" smtClean="0">
                          <a:effectLst/>
                        </a:rPr>
                        <a:t>Planlegg egen undervisning </a:t>
                      </a:r>
                      <a:endParaRPr lang="nb-NO" sz="22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200" dirty="0" smtClean="0">
                          <a:effectLst/>
                        </a:rPr>
                        <a:t>15 minutter</a:t>
                      </a:r>
                      <a:endParaRPr lang="nb-NO" sz="22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90139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200" b="1" dirty="0" smtClean="0">
                          <a:effectLst/>
                        </a:rPr>
                        <a:t>Totalt</a:t>
                      </a:r>
                      <a:endParaRPr lang="nb-NO" sz="2200" b="1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200" b="1" dirty="0" smtClean="0">
                          <a:effectLst/>
                        </a:rPr>
                        <a:t>95 minutter</a:t>
                      </a:r>
                      <a:endParaRPr lang="nb-NO" sz="2200" b="1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721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3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8033108" cy="1325563"/>
          </a:xfrm>
        </p:spPr>
        <p:txBody>
          <a:bodyPr>
            <a:normAutofit/>
          </a:bodyPr>
          <a:lstStyle/>
          <a:p>
            <a:r>
              <a:rPr lang="nb-NO" dirty="0"/>
              <a:t>Oppsummer i plenum </a:t>
            </a:r>
            <a:r>
              <a:rPr lang="nb-NO" dirty="0" smtClean="0"/>
              <a:t>(20 </a:t>
            </a:r>
            <a:r>
              <a:rPr lang="nb-NO" dirty="0"/>
              <a:t>minutter)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b-NO" sz="2200" dirty="0"/>
              <a:t>Oppsummer i plenum der hver gruppe deler de tre tipsene sine.</a:t>
            </a:r>
          </a:p>
        </p:txBody>
      </p:sp>
    </p:spTree>
    <p:extLst>
      <p:ext uri="{BB962C8B-B14F-4D97-AF65-F5344CB8AC3E}">
        <p14:creationId xmlns:p14="http://schemas.microsoft.com/office/powerpoint/2010/main" val="40127491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8033108" cy="1325563"/>
          </a:xfrm>
        </p:spPr>
        <p:txBody>
          <a:bodyPr>
            <a:normAutofit/>
          </a:bodyPr>
          <a:lstStyle/>
          <a:p>
            <a:r>
              <a:rPr lang="nb-NO" dirty="0"/>
              <a:t>Veien videre (10 minutter)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b-NO" sz="2200" dirty="0"/>
              <a:t>Neste modul handler om hvordan ta vare på elevenes engasjement og bruke eksisterende forkunnskaper aktivt i elevenes læring. Se gjennom </a:t>
            </a:r>
            <a:r>
              <a:rPr lang="nb-NO" sz="2200" i="1" dirty="0"/>
              <a:t>Introduksjon </a:t>
            </a:r>
            <a:r>
              <a:rPr lang="nb-NO" sz="2200" dirty="0"/>
              <a:t>og </a:t>
            </a:r>
            <a:r>
              <a:rPr lang="nb-NO" sz="2200" i="1" dirty="0"/>
              <a:t>A – Forarbeid</a:t>
            </a:r>
            <a:r>
              <a:rPr lang="nb-NO" sz="2200" dirty="0"/>
              <a:t> i neste modul.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513888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Oppsummer forarbeidet i grupper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xmlns="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20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852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Diskuter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6986390" cy="41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Bruk notatene </a:t>
            </a:r>
            <a:r>
              <a:rPr lang="nb-NO" sz="2200" dirty="0"/>
              <a:t>fra forarbeidet </a:t>
            </a:r>
            <a:r>
              <a:rPr lang="nb-NO" sz="2200" dirty="0" smtClean="0"/>
              <a:t>og diskuter i grupper på tre–fire personer:</a:t>
            </a:r>
            <a:endParaRPr lang="nb-NO" sz="2200" dirty="0"/>
          </a:p>
          <a:p>
            <a:pPr marL="914400" lvl="1" indent="-457200">
              <a:buFont typeface="+mj-lt"/>
              <a:buAutoNum type="arabicPeriod"/>
            </a:pPr>
            <a:r>
              <a:rPr lang="nb-NO" sz="2200" dirty="0" smtClean="0"/>
              <a:t>Hvorfor </a:t>
            </a:r>
            <a:r>
              <a:rPr lang="nb-NO" sz="2200" dirty="0"/>
              <a:t>er det viktig å aktivere elevenes forkunnskaper? 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sz="2200" dirty="0" smtClean="0"/>
              <a:t>Hvorfor </a:t>
            </a:r>
            <a:r>
              <a:rPr lang="nb-NO" sz="2200" dirty="0"/>
              <a:t>er det viktig å kartlegge elevenes forkunnskaper? </a:t>
            </a:r>
            <a:endParaRPr lang="nb-NO" sz="22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nb-NO" sz="2200" dirty="0"/>
              <a:t>Hva gjør dere for å få til dette</a:t>
            </a:r>
            <a:r>
              <a:rPr lang="nb-NO" sz="2200" dirty="0" smtClean="0"/>
              <a:t>?</a:t>
            </a:r>
            <a:endParaRPr lang="nb-NO" sz="2200" dirty="0"/>
          </a:p>
          <a:p>
            <a:pPr marL="0" indent="0">
              <a:buNone/>
            </a:pPr>
            <a:endParaRPr lang="nb-NO" sz="2200" dirty="0"/>
          </a:p>
          <a:p>
            <a:pPr marL="0" indent="0">
              <a:buNone/>
            </a:pPr>
            <a:r>
              <a:rPr lang="nb-NO" sz="2200" dirty="0"/>
              <a:t>Hver gruppe deler i plenum kort </a:t>
            </a:r>
            <a:r>
              <a:rPr lang="nb-NO" sz="2200" dirty="0" smtClean="0"/>
              <a:t>det </a:t>
            </a:r>
            <a:r>
              <a:rPr lang="nb-NO" sz="2200" dirty="0"/>
              <a:t>dere har diskutert (ett–to minutter</a:t>
            </a:r>
            <a:r>
              <a:rPr lang="nb-NO" sz="2200" dirty="0" smtClean="0"/>
              <a:t>). 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611361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Faglig påfyll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xmlns="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20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08721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nb-NO" dirty="0" smtClean="0"/>
              <a:t>Leseoppdrag – artikkel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nb-NO" altLang="zh-CN" sz="2200" dirty="0"/>
              <a:t>Dere skal jobbe med artikkelen </a:t>
            </a:r>
            <a:r>
              <a:rPr lang="nb-NO" altLang="zh-CN" sz="2200" i="1" dirty="0"/>
              <a:t>Aktivere og kartlegge </a:t>
            </a:r>
            <a:r>
              <a:rPr lang="nb-NO" altLang="zh-CN" sz="2200" i="1" dirty="0" smtClean="0"/>
              <a:t>forkunnskaper</a:t>
            </a:r>
            <a:r>
              <a:rPr lang="nb-NO" altLang="zh-CN" sz="2200" dirty="0"/>
              <a:t> </a:t>
            </a:r>
            <a:r>
              <a:rPr lang="nb-NO" altLang="zh-CN" sz="2200" dirty="0" smtClean="0"/>
              <a:t>gjennom </a:t>
            </a:r>
            <a:r>
              <a:rPr lang="nb-NO" altLang="zh-CN" sz="2200" dirty="0"/>
              <a:t>tre </a:t>
            </a:r>
            <a:r>
              <a:rPr lang="nb-NO" altLang="zh-CN" sz="2200" dirty="0" smtClean="0"/>
              <a:t>leseoppdrag.</a:t>
            </a:r>
          </a:p>
          <a:p>
            <a:pPr>
              <a:spcAft>
                <a:spcPts val="1200"/>
              </a:spcAft>
            </a:pPr>
            <a:r>
              <a:rPr lang="nb-NO" altLang="zh-CN" sz="2200" dirty="0" smtClean="0"/>
              <a:t>Artikkelen viser </a:t>
            </a:r>
            <a:r>
              <a:rPr lang="nb-NO" altLang="zh-CN" sz="2200" dirty="0"/>
              <a:t>hvorfor det er viktig å</a:t>
            </a:r>
            <a:r>
              <a:rPr lang="zh-CN" altLang="nb-NO" sz="2200" dirty="0"/>
              <a:t> </a:t>
            </a:r>
            <a:r>
              <a:rPr lang="nb-NO" altLang="zh-CN" sz="2200" dirty="0"/>
              <a:t>fokusere på</a:t>
            </a:r>
            <a:r>
              <a:rPr lang="zh-CN" altLang="nb-NO" sz="2200" dirty="0"/>
              <a:t> </a:t>
            </a:r>
            <a:r>
              <a:rPr lang="nb-NO" altLang="zh-CN" sz="2200" dirty="0"/>
              <a:t>elevenes </a:t>
            </a:r>
            <a:r>
              <a:rPr lang="nb-NO" altLang="zh-CN" sz="2200" dirty="0" smtClean="0"/>
              <a:t>forkunnskaper, </a:t>
            </a:r>
            <a:r>
              <a:rPr lang="nb-NO" altLang="zh-CN" sz="2200" dirty="0"/>
              <a:t>og </a:t>
            </a:r>
            <a:r>
              <a:rPr lang="nb-NO" altLang="zh-CN" sz="2200" dirty="0" smtClean="0"/>
              <a:t>den gir </a:t>
            </a:r>
            <a:r>
              <a:rPr lang="nb-NO" altLang="zh-CN" sz="2200" dirty="0"/>
              <a:t>eksempler på</a:t>
            </a:r>
            <a:r>
              <a:rPr lang="zh-CN" altLang="nb-NO" sz="2200" dirty="0"/>
              <a:t> </a:t>
            </a:r>
            <a:r>
              <a:rPr lang="nb-NO" altLang="zh-CN" sz="2200" dirty="0" smtClean="0"/>
              <a:t>noen metoder </a:t>
            </a:r>
            <a:r>
              <a:rPr lang="nb-NO" altLang="zh-CN" sz="2200" dirty="0"/>
              <a:t>som kan brukes til dette formålet.</a:t>
            </a:r>
            <a:r>
              <a:rPr lang="zh-CN" altLang="nb-NO" sz="2200" dirty="0"/>
              <a:t> </a:t>
            </a:r>
            <a:endParaRPr lang="nb-NO" altLang="zh-CN" sz="2200" dirty="0" smtClean="0"/>
          </a:p>
          <a:p>
            <a:pPr marL="0" indent="0">
              <a:spcAft>
                <a:spcPts val="1200"/>
              </a:spcAft>
              <a:buNone/>
            </a:pPr>
            <a:endParaRPr lang="zh-CN" altLang="nb-NO" sz="2200" dirty="0"/>
          </a:p>
          <a:p>
            <a:pPr marL="0" indent="0">
              <a:spcAft>
                <a:spcPts val="1200"/>
              </a:spcAft>
              <a:buNone/>
            </a:pPr>
            <a:endParaRPr lang="en-US" sz="2200" i="1" dirty="0"/>
          </a:p>
          <a:p>
            <a:pPr lvl="0">
              <a:spcAft>
                <a:spcPts val="1200"/>
              </a:spcAft>
            </a:pPr>
            <a:endParaRPr lang="nb-NO" sz="2200" dirty="0"/>
          </a:p>
          <a:p>
            <a:pPr marL="0" indent="0">
              <a:spcAft>
                <a:spcPts val="1200"/>
              </a:spcAft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44237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Leseoppdrag – hvordan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738" y="1825625"/>
            <a:ext cx="7333862" cy="418032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nb-NO" sz="2200" dirty="0"/>
              <a:t>Løs ett leseoppdrag </a:t>
            </a:r>
            <a:r>
              <a:rPr lang="nb-NO" sz="2200" dirty="0" smtClean="0"/>
              <a:t>av </a:t>
            </a:r>
            <a:r>
              <a:rPr lang="nb-NO" sz="2200" dirty="0"/>
              <a:t>gangen. </a:t>
            </a:r>
            <a:endParaRPr lang="nb-NO" sz="2200" dirty="0" smtClean="0"/>
          </a:p>
          <a:p>
            <a:pPr>
              <a:spcAft>
                <a:spcPts val="1200"/>
              </a:spcAft>
            </a:pPr>
            <a:r>
              <a:rPr lang="nb-NO" sz="2200" dirty="0" smtClean="0"/>
              <a:t>Les et par </a:t>
            </a:r>
            <a:r>
              <a:rPr lang="nb-NO" sz="2200" dirty="0"/>
              <a:t>minutter individuelt, bruk deretter </a:t>
            </a:r>
            <a:r>
              <a:rPr lang="nb-NO" sz="2200" dirty="0" smtClean="0"/>
              <a:t>et par </a:t>
            </a:r>
            <a:r>
              <a:rPr lang="nb-NO" sz="2200" dirty="0"/>
              <a:t>minutter på å dele svarene med </a:t>
            </a:r>
            <a:r>
              <a:rPr lang="nb-NO" sz="2200" dirty="0" smtClean="0"/>
              <a:t>en kollega</a:t>
            </a:r>
            <a:r>
              <a:rPr lang="nb-NO" sz="2200" dirty="0"/>
              <a:t>.</a:t>
            </a:r>
          </a:p>
          <a:p>
            <a:pPr marL="200025" lvl="1" indent="-200025">
              <a:spcBef>
                <a:spcPts val="750"/>
              </a:spcBef>
              <a:spcAft>
                <a:spcPts val="1200"/>
              </a:spcAft>
            </a:pPr>
            <a:r>
              <a:rPr lang="nb-NO" altLang="zh-CN" sz="2200" dirty="0" smtClean="0"/>
              <a:t>Tips: Stryk </a:t>
            </a:r>
            <a:r>
              <a:rPr lang="nb-NO" altLang="zh-CN" sz="2200" dirty="0"/>
              <a:t>under </a:t>
            </a:r>
            <a:r>
              <a:rPr lang="nb-NO" altLang="zh-CN" sz="2200" dirty="0" smtClean="0"/>
              <a:t>teksten og noter </a:t>
            </a:r>
            <a:r>
              <a:rPr lang="nb-NO" altLang="zh-CN" sz="2200" dirty="0"/>
              <a:t>tallet på</a:t>
            </a:r>
            <a:r>
              <a:rPr lang="zh-CN" altLang="nb-NO" sz="2200" dirty="0"/>
              <a:t> </a:t>
            </a:r>
            <a:r>
              <a:rPr lang="nb-NO" altLang="zh-CN" sz="2200" dirty="0"/>
              <a:t>leseoppdraget</a:t>
            </a:r>
            <a:r>
              <a:rPr lang="zh-CN" altLang="nb-NO" sz="2200" dirty="0"/>
              <a:t> </a:t>
            </a:r>
            <a:r>
              <a:rPr lang="nb-NO" altLang="zh-CN" sz="2200" dirty="0"/>
              <a:t>ved </a:t>
            </a:r>
            <a:r>
              <a:rPr lang="nb-NO" altLang="zh-CN" sz="2200" dirty="0" smtClean="0"/>
              <a:t>siden av markeringa. </a:t>
            </a:r>
            <a:endParaRPr lang="nb-NO" altLang="zh-CN" sz="2200" dirty="0"/>
          </a:p>
          <a:p>
            <a:pPr marL="200025" lvl="1" indent="-200025">
              <a:spcBef>
                <a:spcPts val="750"/>
              </a:spcBef>
              <a:spcAft>
                <a:spcPts val="1200"/>
              </a:spcAft>
            </a:pPr>
            <a:r>
              <a:rPr lang="nb-NO" altLang="zh-CN" sz="2200" dirty="0" smtClean="0"/>
              <a:t>Oppsummer </a:t>
            </a:r>
            <a:r>
              <a:rPr lang="nb-NO" altLang="zh-CN" sz="2200" dirty="0"/>
              <a:t>svarene </a:t>
            </a:r>
            <a:r>
              <a:rPr lang="nb-NO" altLang="zh-CN" sz="2200" dirty="0" smtClean="0"/>
              <a:t>i </a:t>
            </a:r>
            <a:r>
              <a:rPr lang="nb-NO" altLang="zh-CN" sz="2200" dirty="0"/>
              <a:t>plenum </a:t>
            </a:r>
            <a:r>
              <a:rPr lang="nb-NO" altLang="zh-CN" sz="2200" dirty="0" smtClean="0"/>
              <a:t>når </a:t>
            </a:r>
            <a:r>
              <a:rPr lang="nb-NO" altLang="zh-CN" sz="2200" dirty="0"/>
              <a:t>alle</a:t>
            </a:r>
            <a:r>
              <a:rPr lang="zh-CN" altLang="nb-NO" sz="2200" dirty="0"/>
              <a:t> </a:t>
            </a:r>
            <a:r>
              <a:rPr lang="nb-NO" altLang="zh-CN" sz="2200" dirty="0"/>
              <a:t>tre leseoppdragene er </a:t>
            </a:r>
            <a:r>
              <a:rPr lang="nb-NO" altLang="zh-CN" sz="2200" dirty="0" smtClean="0"/>
              <a:t>gjennomført. </a:t>
            </a:r>
            <a:endParaRPr lang="nb-NO" altLang="zh-CN" sz="2200" dirty="0"/>
          </a:p>
        </p:txBody>
      </p:sp>
    </p:spTree>
    <p:extLst>
      <p:ext uri="{BB962C8B-B14F-4D97-AF65-F5344CB8AC3E}">
        <p14:creationId xmlns:p14="http://schemas.microsoft.com/office/powerpoint/2010/main" val="3222319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Leseoppdragene </a:t>
            </a:r>
            <a:r>
              <a:rPr lang="nb-NO" dirty="0"/>
              <a:t>(10 minutter)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059542" cy="4180320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nb-NO" sz="2200" dirty="0" smtClean="0"/>
              <a:t>Hva </a:t>
            </a:r>
            <a:r>
              <a:rPr lang="nb-NO" sz="2200" dirty="0"/>
              <a:t>sier </a:t>
            </a:r>
            <a:r>
              <a:rPr lang="nb-NO" sz="2200" dirty="0" smtClean="0"/>
              <a:t>artikkelen om hensikten med </a:t>
            </a:r>
            <a:r>
              <a:rPr lang="nb-NO" sz="2200" dirty="0"/>
              <a:t>å </a:t>
            </a:r>
            <a:r>
              <a:rPr lang="nb-NO" sz="2200" i="1" dirty="0"/>
              <a:t>aktivere</a:t>
            </a:r>
            <a:r>
              <a:rPr lang="nb-NO" sz="2200" dirty="0"/>
              <a:t> elevenes forkunnskaper</a:t>
            </a:r>
            <a:r>
              <a:rPr lang="nb-NO" sz="2200" dirty="0" smtClean="0"/>
              <a:t>?</a:t>
            </a:r>
            <a:endParaRPr lang="nb-NO" sz="2200" dirty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nb-NO" sz="2200" dirty="0" smtClean="0"/>
              <a:t>Hva </a:t>
            </a:r>
            <a:r>
              <a:rPr lang="nb-NO" sz="2200" dirty="0"/>
              <a:t>sier </a:t>
            </a:r>
            <a:r>
              <a:rPr lang="nb-NO" sz="2200" dirty="0" smtClean="0"/>
              <a:t>artikkelen om hensikten med </a:t>
            </a:r>
            <a:r>
              <a:rPr lang="nb-NO" sz="2200" dirty="0"/>
              <a:t>å </a:t>
            </a:r>
            <a:r>
              <a:rPr lang="nb-NO" sz="2200" i="1" dirty="0"/>
              <a:t>kartlegge</a:t>
            </a:r>
            <a:r>
              <a:rPr lang="nb-NO" sz="2200" b="1" dirty="0"/>
              <a:t> </a:t>
            </a:r>
            <a:r>
              <a:rPr lang="nb-NO" sz="2200" dirty="0" smtClean="0"/>
              <a:t>elevenes </a:t>
            </a:r>
            <a:r>
              <a:rPr lang="nb-NO" sz="2200" dirty="0"/>
              <a:t>forkunnskaper? 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nb-NO" sz="2200" dirty="0" smtClean="0"/>
              <a:t>Hvorfor </a:t>
            </a:r>
            <a:r>
              <a:rPr lang="nb-NO" sz="2200" dirty="0"/>
              <a:t>er det lurt at </a:t>
            </a:r>
            <a:r>
              <a:rPr lang="nb-NO" sz="2200" dirty="0" smtClean="0"/>
              <a:t>læreren går </a:t>
            </a:r>
            <a:r>
              <a:rPr lang="nb-NO" sz="2200" dirty="0"/>
              <a:t>rundt i </a:t>
            </a:r>
            <a:r>
              <a:rPr lang="nb-NO" sz="2200" dirty="0" smtClean="0"/>
              <a:t>klassen </a:t>
            </a:r>
            <a:r>
              <a:rPr lang="nb-NO" sz="2200" dirty="0"/>
              <a:t>når </a:t>
            </a:r>
            <a:r>
              <a:rPr lang="nb-NO" sz="2200" dirty="0" smtClean="0"/>
              <a:t>elevene jobber </a:t>
            </a:r>
            <a:r>
              <a:rPr lang="nb-NO" sz="2200" dirty="0"/>
              <a:t>med grubletegninger</a:t>
            </a:r>
            <a:r>
              <a:rPr lang="nb-NO" sz="2200" dirty="0" smtClean="0"/>
              <a:t>?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715309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sjon9" id="{4C339673-3458-D54E-BAD1-9F5EA0A7244E}" vid="{3DC8B92C-5C4A-6D4A-AA28-A98CFDCD97D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11322</TotalTime>
  <Words>1189</Words>
  <Application>Microsoft Macintosh PowerPoint</Application>
  <PresentationFormat>Skjermfremvisning (4:3)</PresentationFormat>
  <Paragraphs>187</Paragraphs>
  <Slides>31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31</vt:i4>
      </vt:variant>
    </vt:vector>
  </HeadingPairs>
  <TitlesOfParts>
    <vt:vector size="32" baseType="lpstr">
      <vt:lpstr>Office-tema</vt:lpstr>
      <vt:lpstr>Aktivere og kartlegge forkunnskaper B – Samarbeid</vt:lpstr>
      <vt:lpstr>Mål</vt:lpstr>
      <vt:lpstr>Tidsplan for denne økta</vt:lpstr>
      <vt:lpstr>Oppsummer forarbeidet i grupper</vt:lpstr>
      <vt:lpstr>Diskuter</vt:lpstr>
      <vt:lpstr>Faglig påfyll</vt:lpstr>
      <vt:lpstr>Leseoppdrag – artikkel</vt:lpstr>
      <vt:lpstr>Leseoppdrag – hvordan</vt:lpstr>
      <vt:lpstr>Leseoppdragene (10 minutter)</vt:lpstr>
      <vt:lpstr>Oppsummer leseoppdrag i plenum</vt:lpstr>
      <vt:lpstr>Oppsummer leseoppdrag i plenum</vt:lpstr>
      <vt:lpstr>Oppsummer leseoppdrag i plenum</vt:lpstr>
      <vt:lpstr>Oppsummer leseoppdrag i plenum</vt:lpstr>
      <vt:lpstr>Oppsummer leseoppdrag i plenum</vt:lpstr>
      <vt:lpstr>Oppsummer leseoppdrag i plenum</vt:lpstr>
      <vt:lpstr>Knytt teori og erfaringer til egen praksis</vt:lpstr>
      <vt:lpstr>Diskuter i grupper (10 minutter)</vt:lpstr>
      <vt:lpstr>Oppsummer i plenum (5 minutter)</vt:lpstr>
      <vt:lpstr>Metoder for å aktivere og  kartlegge forkunnskaper</vt:lpstr>
      <vt:lpstr>Hvilken metode skal vi bruke?</vt:lpstr>
      <vt:lpstr>Oversikt over metoder (10 minutter)</vt:lpstr>
      <vt:lpstr>Diskuter i plenum (10 minutter)</vt:lpstr>
      <vt:lpstr>Oppsummer (5 minutter)  </vt:lpstr>
      <vt:lpstr>Planlegg egen undervisning </vt:lpstr>
      <vt:lpstr>Planlegg egen undervisning</vt:lpstr>
      <vt:lpstr>Aktivere og kartlegge forkunnskaper D – Etterarbeid</vt:lpstr>
      <vt:lpstr>Mål</vt:lpstr>
      <vt:lpstr>Tidsplan for denne økta</vt:lpstr>
      <vt:lpstr>Del erfaringer i grupper (30 minutter)</vt:lpstr>
      <vt:lpstr>Oppsummer i plenum (20 minutter)</vt:lpstr>
      <vt:lpstr>Veien videre (10 minutter)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Realfagsløyper 2017</dc:title>
  <dc:creator>Hilde Osmo Reindal</dc:creator>
  <cp:lastModifiedBy>Rim</cp:lastModifiedBy>
  <cp:revision>129</cp:revision>
  <cp:lastPrinted>2017-08-18T08:10:09Z</cp:lastPrinted>
  <dcterms:created xsi:type="dcterms:W3CDTF">2017-08-11T05:42:55Z</dcterms:created>
  <dcterms:modified xsi:type="dcterms:W3CDTF">2018-04-10T10:39:02Z</dcterms:modified>
</cp:coreProperties>
</file>