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14" r:id="rId2"/>
    <p:sldId id="315" r:id="rId3"/>
    <p:sldId id="350" r:id="rId4"/>
    <p:sldId id="331" r:id="rId5"/>
    <p:sldId id="378" r:id="rId6"/>
    <p:sldId id="352" r:id="rId7"/>
    <p:sldId id="359" r:id="rId8"/>
    <p:sldId id="360" r:id="rId9"/>
    <p:sldId id="361" r:id="rId10"/>
    <p:sldId id="363" r:id="rId11"/>
    <p:sldId id="362" r:id="rId12"/>
    <p:sldId id="376" r:id="rId13"/>
    <p:sldId id="333" r:id="rId14"/>
    <p:sldId id="377" r:id="rId15"/>
    <p:sldId id="334" r:id="rId16"/>
    <p:sldId id="366" r:id="rId17"/>
    <p:sldId id="344" r:id="rId18"/>
    <p:sldId id="367" r:id="rId19"/>
    <p:sldId id="368" r:id="rId20"/>
    <p:sldId id="347" r:id="rId21"/>
    <p:sldId id="369" r:id="rId22"/>
    <p:sldId id="370" r:id="rId23"/>
    <p:sldId id="379" r:id="rId24"/>
    <p:sldId id="338" r:id="rId25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lav Dalsegg Tokle" initials="" lastIdx="25" clrIdx="0">
    <p:extLst/>
  </p:cmAuthor>
  <p:cmAuthor id="1" name="Susanne Stengrundet" initials="" lastIdx="3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8183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ddels stil 2 - aks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ys stil 1 - aks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02" autoAdjust="0"/>
    <p:restoredTop sz="71669" autoAdjust="0"/>
  </p:normalViewPr>
  <p:slideViewPr>
    <p:cSldViewPr snapToGrid="0" snapToObjects="1">
      <p:cViewPr varScale="1">
        <p:scale>
          <a:sx n="82" d="100"/>
          <a:sy n="82" d="100"/>
        </p:scale>
        <p:origin x="249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3" d="100"/>
          <a:sy n="113" d="100"/>
        </p:scale>
        <p:origin x="5248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565" tIns="45783" rIns="91565" bIns="4578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565" tIns="45783" rIns="91565" bIns="45783" rtlCol="0"/>
          <a:lstStyle>
            <a:lvl1pPr algn="r">
              <a:defRPr sz="1200"/>
            </a:lvl1pPr>
          </a:lstStyle>
          <a:p>
            <a:fld id="{CFC80595-CB9A-4B2B-9F62-515657FF243E}" type="datetimeFigureOut">
              <a:rPr lang="nb-NO" smtClean="0"/>
              <a:t>20.04.2018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565" tIns="45783" rIns="91565" bIns="4578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565" tIns="45783" rIns="91565" bIns="45783" rtlCol="0" anchor="b"/>
          <a:lstStyle>
            <a:lvl1pPr algn="r">
              <a:defRPr sz="1200"/>
            </a:lvl1pPr>
          </a:lstStyle>
          <a:p>
            <a:fld id="{347094F0-FA6A-48DA-95DC-9F0078FF98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8652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565" tIns="45783" rIns="91565" bIns="4578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565" tIns="45783" rIns="91565" bIns="45783" rtlCol="0"/>
          <a:lstStyle>
            <a:lvl1pPr algn="r">
              <a:defRPr sz="1200"/>
            </a:lvl1pPr>
          </a:lstStyle>
          <a:p>
            <a:fld id="{634AC687-64E8-6F43-AA98-B5EBDB685D9F}" type="datetimeFigureOut">
              <a:rPr lang="nb-NO" smtClean="0"/>
              <a:t>20.04.2018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5" tIns="45783" rIns="91565" bIns="45783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565" tIns="45783" rIns="91565" bIns="45783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565" tIns="45783" rIns="91565" bIns="4578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565" tIns="45783" rIns="91565" bIns="45783" rtlCol="0" anchor="b"/>
          <a:lstStyle>
            <a:lvl1pPr algn="r">
              <a:defRPr sz="1200"/>
            </a:lvl1pPr>
          </a:lstStyle>
          <a:p>
            <a:fld id="{498C61E4-D67C-2040-A9B3-42B060A8C9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648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1495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76948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13814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56663" y="4268131"/>
            <a:ext cx="5253302" cy="3492107"/>
          </a:xfrm>
          <a:prstGeom prst="rect">
            <a:avLst/>
          </a:prstGeom>
        </p:spPr>
        <p:txBody>
          <a:bodyPr wrap="square" lIns="88207" tIns="88207" rIns="88207" bIns="88207" anchor="t" anchorCtr="0">
            <a:noAutofit/>
          </a:bodyPr>
          <a:lstStyle/>
          <a:p>
            <a:pPr lvl="0"/>
            <a:endParaRPr lang="nb-NO" dirty="0"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1108075"/>
            <a:ext cx="3990975" cy="2994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880817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24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4238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3096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645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56663" y="4268131"/>
            <a:ext cx="5253302" cy="3492107"/>
          </a:xfrm>
          <a:prstGeom prst="rect">
            <a:avLst/>
          </a:prstGeom>
        </p:spPr>
        <p:txBody>
          <a:bodyPr wrap="square" lIns="88207" tIns="88207" rIns="88207" bIns="88207" anchor="t" anchorCtr="0">
            <a:noAutofit/>
          </a:bodyPr>
          <a:lstStyle/>
          <a:p>
            <a:pPr defTabSz="882213">
              <a:defRPr/>
            </a:pPr>
            <a:endParaRPr lang="nb-NO" b="0" dirty="0" smtClean="0"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1108075"/>
            <a:ext cx="3990975" cy="2994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7416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94082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56663" y="4268131"/>
            <a:ext cx="5253302" cy="3492107"/>
          </a:xfrm>
          <a:prstGeom prst="rect">
            <a:avLst/>
          </a:prstGeom>
        </p:spPr>
        <p:txBody>
          <a:bodyPr wrap="square" lIns="88207" tIns="88207" rIns="88207" bIns="88207" anchor="t" anchorCtr="0">
            <a:noAutofit/>
          </a:bodyPr>
          <a:lstStyle/>
          <a:p>
            <a:endParaRPr lang="nb-NO" dirty="0"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1108075"/>
            <a:ext cx="3990975" cy="2994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73207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56663" y="4268131"/>
            <a:ext cx="5253302" cy="3492107"/>
          </a:xfrm>
          <a:prstGeom prst="rect">
            <a:avLst/>
          </a:prstGeom>
        </p:spPr>
        <p:txBody>
          <a:bodyPr wrap="square" lIns="88207" tIns="88207" rIns="88207" bIns="88207" anchor="t" anchorCtr="0">
            <a:noAutofit/>
          </a:bodyPr>
          <a:lstStyle/>
          <a:p>
            <a:endParaRPr lang="nb-NO" b="0" dirty="0" smtClean="0"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1108075"/>
            <a:ext cx="3990975" cy="2994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4445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56663" y="4268131"/>
            <a:ext cx="5253302" cy="3492107"/>
          </a:xfrm>
          <a:prstGeom prst="rect">
            <a:avLst/>
          </a:prstGeom>
        </p:spPr>
        <p:txBody>
          <a:bodyPr wrap="square" lIns="88207" tIns="88207" rIns="88207" bIns="88207" anchor="t" anchorCtr="0">
            <a:noAutofit/>
          </a:bodyPr>
          <a:lstStyle/>
          <a:p>
            <a:pPr lvl="0"/>
            <a:endParaRPr lang="nb-NO" dirty="0"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1108075"/>
            <a:ext cx="3990975" cy="2994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52921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7081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671180" y="2409914"/>
            <a:ext cx="7801641" cy="1674976"/>
          </a:xfrm>
        </p:spPr>
        <p:txBody>
          <a:bodyPr anchor="t">
            <a:normAutofit/>
          </a:bodyPr>
          <a:lstStyle>
            <a:lvl1pPr algn="ctr">
              <a:defRPr sz="5400" b="0" i="0">
                <a:solidFill>
                  <a:schemeClr val="tx2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Modultittel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960749" y="1912281"/>
            <a:ext cx="5280434" cy="442989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Modul </a:t>
            </a:r>
            <a:r>
              <a:rPr lang="nb-NO" dirty="0" err="1"/>
              <a:t>X</a:t>
            </a:r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3529411"/>
            <a:ext cx="38100" cy="1447800"/>
          </a:xfrm>
          <a:prstGeom prst="rect">
            <a:avLst/>
          </a:prstGeom>
        </p:spPr>
      </p:pic>
      <p:grpSp>
        <p:nvGrpSpPr>
          <p:cNvPr id="4" name="Gruppe 3"/>
          <p:cNvGrpSpPr/>
          <p:nvPr userDrawn="1"/>
        </p:nvGrpSpPr>
        <p:grpSpPr>
          <a:xfrm>
            <a:off x="620590" y="5614909"/>
            <a:ext cx="7902815" cy="647295"/>
            <a:chOff x="1697880" y="5614909"/>
            <a:chExt cx="5885486" cy="647295"/>
          </a:xfrm>
        </p:grpSpPr>
        <p:pic>
          <p:nvPicPr>
            <p:cNvPr id="8" name="Bilde 7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84620" y="5614909"/>
              <a:ext cx="1589682" cy="647295"/>
            </a:xfrm>
            <a:prstGeom prst="rect">
              <a:avLst/>
            </a:prstGeom>
          </p:spPr>
        </p:pic>
        <p:pic>
          <p:nvPicPr>
            <p:cNvPr id="10" name="Bilde 9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97880" y="5739615"/>
              <a:ext cx="1282244" cy="442989"/>
            </a:xfrm>
            <a:prstGeom prst="rect">
              <a:avLst/>
            </a:prstGeom>
          </p:spPr>
        </p:pic>
        <p:pic>
          <p:nvPicPr>
            <p:cNvPr id="11" name="Bilde 10"/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78795" y="5806202"/>
              <a:ext cx="1404571" cy="309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1142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07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77636" y="2304637"/>
            <a:ext cx="7886700" cy="1325563"/>
          </a:xfrm>
        </p:spPr>
        <p:txBody>
          <a:bodyPr>
            <a:normAutofit/>
          </a:bodyPr>
          <a:lstStyle>
            <a:lvl1pPr algn="ctr">
              <a:defRPr sz="4800" b="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95586" y="3447481"/>
            <a:ext cx="50800" cy="1085850"/>
          </a:xfrm>
          <a:prstGeom prst="rect">
            <a:avLst/>
          </a:prstGeom>
        </p:spPr>
      </p:pic>
      <p:grpSp>
        <p:nvGrpSpPr>
          <p:cNvPr id="11" name="Gruppe 10"/>
          <p:cNvGrpSpPr/>
          <p:nvPr userDrawn="1"/>
        </p:nvGrpSpPr>
        <p:grpSpPr>
          <a:xfrm>
            <a:off x="620590" y="5614909"/>
            <a:ext cx="7902821" cy="647295"/>
            <a:chOff x="1697878" y="5614909"/>
            <a:chExt cx="5885487" cy="647295"/>
          </a:xfrm>
        </p:grpSpPr>
        <p:pic>
          <p:nvPicPr>
            <p:cNvPr id="12" name="Bilde 11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84617" y="5614909"/>
              <a:ext cx="1589681" cy="647295"/>
            </a:xfrm>
            <a:prstGeom prst="rect">
              <a:avLst/>
            </a:prstGeom>
          </p:spPr>
        </p:pic>
        <p:pic>
          <p:nvPicPr>
            <p:cNvPr id="13" name="Bilde 12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97878" y="5739615"/>
              <a:ext cx="1282244" cy="442989"/>
            </a:xfrm>
            <a:prstGeom prst="rect">
              <a:avLst/>
            </a:prstGeom>
          </p:spPr>
        </p:pic>
        <p:pic>
          <p:nvPicPr>
            <p:cNvPr id="14" name="Bilde 13"/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78794" y="5806202"/>
              <a:ext cx="1404571" cy="309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88166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fors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8866" y="2552978"/>
            <a:ext cx="8046268" cy="901756"/>
          </a:xfrm>
        </p:spPr>
        <p:txBody>
          <a:bodyPr/>
          <a:lstStyle>
            <a:lvl1pPr algn="ctr">
              <a:defRPr b="0" i="0">
                <a:solidFill>
                  <a:schemeClr val="accent1"/>
                </a:solidFill>
                <a:latin typeface="+mn-lt"/>
                <a:ea typeface="Campton Medium" charset="0"/>
                <a:cs typeface="Campton Medium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601" y="1375372"/>
            <a:ext cx="1066799" cy="901756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24065D29-AA58-4CA2-8598-56C22A2E39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4717" y="5851776"/>
            <a:ext cx="2134567" cy="647295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9EB4C474-1A11-4899-A68B-FDD789436D5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2897023"/>
            <a:ext cx="381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9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25625"/>
            <a:ext cx="7583244" cy="4180320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8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5" y="0"/>
            <a:ext cx="38100" cy="14478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2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96399" y="1825626"/>
            <a:ext cx="3726000" cy="411797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818003" y="1826014"/>
            <a:ext cx="3660979" cy="4117586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8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41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457200"/>
            <a:ext cx="2949178" cy="1600200"/>
          </a:xfrm>
        </p:spPr>
        <p:txBody>
          <a:bodyPr anchor="ctr"/>
          <a:lstStyle>
            <a:lvl1pPr>
              <a:defRPr sz="32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967842" y="681136"/>
            <a:ext cx="4511140" cy="51799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896400" y="2239348"/>
            <a:ext cx="2949178" cy="362170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Klikk for å redigere tekststiler i malen </a:t>
            </a:r>
            <a:r>
              <a:rPr lang="nb-NO" dirty="0" err="1"/>
              <a:t>eesfnhef</a:t>
            </a:r>
            <a:r>
              <a:rPr lang="nb-NO" dirty="0"/>
              <a:t> </a:t>
            </a:r>
            <a:r>
              <a:rPr lang="nb-NO" dirty="0" err="1"/>
              <a:t>efe</a:t>
            </a:r>
            <a:r>
              <a:rPr lang="nb-NO" dirty="0"/>
              <a:t> </a:t>
            </a:r>
            <a:r>
              <a:rPr lang="nb-NO" dirty="0" err="1"/>
              <a:t>ege</a:t>
            </a:r>
            <a:r>
              <a:rPr lang="nb-NO" dirty="0"/>
              <a:t> </a:t>
            </a:r>
            <a:r>
              <a:rPr lang="nb-NO" dirty="0" err="1"/>
              <a:t>eg</a:t>
            </a:r>
            <a:r>
              <a:rPr lang="nb-NO" dirty="0"/>
              <a:t> </a:t>
            </a:r>
            <a:r>
              <a:rPr lang="nb-NO" dirty="0" err="1"/>
              <a:t>rwrøl</a:t>
            </a:r>
            <a:r>
              <a:rPr lang="nb-NO" dirty="0"/>
              <a:t>, </a:t>
            </a:r>
            <a:r>
              <a:rPr lang="nb-NO" dirty="0" err="1"/>
              <a:t>etoeg</a:t>
            </a:r>
            <a:r>
              <a:rPr lang="nb-NO" dirty="0"/>
              <a:t>, </a:t>
            </a:r>
            <a:r>
              <a:rPr lang="nb-NO" dirty="0" err="1"/>
              <a:t>e,eg</a:t>
            </a:r>
            <a:r>
              <a:rPr lang="nb-NO" dirty="0"/>
              <a:t> </a:t>
            </a:r>
            <a:r>
              <a:rPr lang="nb-NO" dirty="0" err="1"/>
              <a:t>rgorgo</a:t>
            </a:r>
            <a:r>
              <a:rPr lang="nb-NO" dirty="0"/>
              <a:t> </a:t>
            </a:r>
            <a:r>
              <a:rPr lang="nb-NO" dirty="0" err="1"/>
              <a:t>rog</a:t>
            </a:r>
            <a:endParaRPr lang="nb-NO" dirty="0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693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55227" y="457200"/>
            <a:ext cx="302375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888476" y="680989"/>
            <a:ext cx="4418681" cy="51799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455227" y="2239201"/>
            <a:ext cx="3023756" cy="362170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7" name="Plassholder for tabell 6"/>
          <p:cNvSpPr>
            <a:spLocks noGrp="1"/>
          </p:cNvSpPr>
          <p:nvPr>
            <p:ph type="tbl" sz="quarter" idx="13"/>
          </p:nvPr>
        </p:nvSpPr>
        <p:spPr>
          <a:xfrm>
            <a:off x="896400" y="1854200"/>
            <a:ext cx="7582582" cy="3767138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nb-NO" dirty="0"/>
              <a:t>Klikk ikonet for å legge til en tabell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806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/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sp>
        <p:nvSpPr>
          <p:cNvPr id="8" name="Plassholder for diagram 7"/>
          <p:cNvSpPr>
            <a:spLocks noGrp="1"/>
          </p:cNvSpPr>
          <p:nvPr>
            <p:ph type="chart" sz="quarter" idx="13"/>
          </p:nvPr>
        </p:nvSpPr>
        <p:spPr>
          <a:xfrm>
            <a:off x="5020469" y="2000250"/>
            <a:ext cx="3458513" cy="3867149"/>
          </a:xfrm>
        </p:spPr>
        <p:txBody>
          <a:bodyPr/>
          <a:lstStyle/>
          <a:p>
            <a:r>
              <a:rPr lang="nb-NO" dirty="0"/>
              <a:t>Klikk ikonet for å legge til et diagram</a:t>
            </a:r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14"/>
          </p:nvPr>
        </p:nvSpPr>
        <p:spPr>
          <a:xfrm>
            <a:off x="896400" y="1994960"/>
            <a:ext cx="3904200" cy="3872441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47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6189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96400" y="1825625"/>
            <a:ext cx="76189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5885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2" r:id="rId4"/>
    <p:sldLayoutId id="2147483657" r:id="rId5"/>
    <p:sldLayoutId id="2147483662" r:id="rId6"/>
    <p:sldLayoutId id="2147483658" r:id="rId7"/>
    <p:sldLayoutId id="2147483663" r:id="rId8"/>
    <p:sldLayoutId id="2147483654" r:id="rId9"/>
    <p:sldLayoutId id="2147483655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68183"/>
          </a:solidFill>
          <a:latin typeface="+mn-lt"/>
          <a:ea typeface="Campton Book" charset="0"/>
          <a:cs typeface="Campton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/>
        <a:buChar char="•"/>
        <a:defRPr sz="2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71179" y="2556218"/>
            <a:ext cx="7801641" cy="1210439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nb-NO" dirty="0" smtClean="0">
                <a:latin typeface="Campton Book" charset="0"/>
              </a:rPr>
              <a:t>Kjennetegn </a:t>
            </a:r>
            <a:r>
              <a:rPr lang="nb-NO" dirty="0">
                <a:latin typeface="Campton Book" charset="0"/>
              </a:rPr>
              <a:t>på </a:t>
            </a:r>
            <a:r>
              <a:rPr lang="nb-NO" dirty="0" smtClean="0">
                <a:latin typeface="Campton Book" charset="0"/>
              </a:rPr>
              <a:t>dybdelæring</a:t>
            </a:r>
            <a:br>
              <a:rPr lang="nb-NO" dirty="0" smtClean="0">
                <a:latin typeface="Campton Book" charset="0"/>
              </a:rPr>
            </a:br>
            <a:r>
              <a:rPr lang="nb-NO" sz="3200" dirty="0" smtClean="0">
                <a:latin typeface="Campton Book" charset="0"/>
              </a:rPr>
              <a:t>B-Samarbeid</a:t>
            </a:r>
            <a:r>
              <a:rPr lang="nb-NO" dirty="0" smtClean="0">
                <a:latin typeface="Campton Book" charset="0"/>
              </a:rPr>
              <a:t/>
            </a:r>
            <a:br>
              <a:rPr lang="nb-NO" dirty="0" smtClean="0">
                <a:latin typeface="Campton Book" charset="0"/>
              </a:rPr>
            </a:br>
            <a:r>
              <a:rPr lang="nb-NO" dirty="0" smtClean="0">
                <a:solidFill>
                  <a:srgbClr val="268183"/>
                </a:solidFill>
              </a:rPr>
              <a:t/>
            </a:r>
            <a:br>
              <a:rPr lang="nb-NO" dirty="0" smtClean="0">
                <a:solidFill>
                  <a:srgbClr val="268183"/>
                </a:solidFill>
              </a:rPr>
            </a:b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DD7B2E6B-256D-4F96-A706-945018535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783" y="1912281"/>
            <a:ext cx="5280434" cy="442989"/>
          </a:xfrm>
        </p:spPr>
        <p:txBody>
          <a:bodyPr/>
          <a:lstStyle/>
          <a:p>
            <a:r>
              <a:rPr lang="nb-NO" dirty="0"/>
              <a:t>Modul </a:t>
            </a:r>
            <a:r>
              <a:rPr lang="nb-NO" dirty="0" smtClean="0"/>
              <a:t>1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93951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Rammeproblemet	</a:t>
            </a:r>
            <a:r>
              <a:rPr lang="nb-NO" sz="1500" dirty="0"/>
              <a:t/>
            </a:r>
            <a:br>
              <a:rPr lang="nb-NO" sz="1500" dirty="0"/>
            </a:br>
            <a:r>
              <a:rPr lang="nb-NO" sz="1500" dirty="0"/>
              <a:t/>
            </a:r>
            <a:br>
              <a:rPr lang="nb-NO" sz="1500" dirty="0"/>
            </a:br>
            <a:r>
              <a:rPr lang="nb-NO" sz="1500" dirty="0"/>
              <a:t>								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383564"/>
            <a:ext cx="7583244" cy="4180320"/>
          </a:xfrm>
        </p:spPr>
        <p:txBody>
          <a:bodyPr>
            <a:normAutofit/>
          </a:bodyPr>
          <a:lstStyle/>
          <a:p>
            <a:r>
              <a:rPr lang="nb-NO" sz="2200" dirty="0" smtClean="0"/>
              <a:t>Hvilke av disse strategiene brukte dere?</a:t>
            </a:r>
            <a:endParaRPr lang="nb-NO" sz="2200" dirty="0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6478" y="2245961"/>
            <a:ext cx="4724714" cy="2992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926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Rammeproblemet					</a:t>
            </a:r>
            <a:endParaRPr lang="nb-NO" sz="15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200" dirty="0" smtClean="0"/>
              <a:t>Hvor mange </a:t>
            </a:r>
            <a:r>
              <a:rPr lang="nb-NO" sz="2200" dirty="0"/>
              <a:t>ruter er i rammen </a:t>
            </a:r>
            <a:r>
              <a:rPr lang="nb-NO" sz="2200" dirty="0" smtClean="0"/>
              <a:t>hvis det store  </a:t>
            </a:r>
            <a:r>
              <a:rPr lang="nb-NO" sz="2200" dirty="0"/>
              <a:t>kvadratet består </a:t>
            </a:r>
            <a:r>
              <a:rPr lang="nb-NO" sz="2200" dirty="0" smtClean="0"/>
              <a:t>av</a:t>
            </a:r>
            <a:endParaRPr lang="nb-NO" sz="2200" dirty="0"/>
          </a:p>
          <a:p>
            <a:pPr lvl="1"/>
            <a:r>
              <a:rPr lang="nb-NO" sz="2200" dirty="0" smtClean="0"/>
              <a:t>16 ruter?</a:t>
            </a:r>
          </a:p>
          <a:p>
            <a:pPr lvl="1"/>
            <a:r>
              <a:rPr lang="nb-NO" sz="2200" dirty="0" smtClean="0"/>
              <a:t>25 ruter?</a:t>
            </a:r>
          </a:p>
          <a:p>
            <a:pPr lvl="1"/>
            <a:r>
              <a:rPr lang="nb-NO" sz="2200" dirty="0" smtClean="0"/>
              <a:t>36 ruter?</a:t>
            </a:r>
          </a:p>
          <a:p>
            <a:pPr lvl="1"/>
            <a:r>
              <a:rPr lang="nb-NO" sz="2200" dirty="0" smtClean="0"/>
              <a:t>144 ruter?</a:t>
            </a:r>
          </a:p>
          <a:p>
            <a:pPr lvl="1"/>
            <a:r>
              <a:rPr lang="nb-NO" sz="2200" dirty="0" smtClean="0"/>
              <a:t>n ruter?</a:t>
            </a:r>
          </a:p>
        </p:txBody>
      </p:sp>
    </p:spTree>
    <p:extLst>
      <p:ext uri="{BB962C8B-B14F-4D97-AF65-F5344CB8AC3E}">
        <p14:creationId xmlns:p14="http://schemas.microsoft.com/office/powerpoint/2010/main" val="3904656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399" y="457200"/>
            <a:ext cx="3014293" cy="1600200"/>
          </a:xfrm>
        </p:spPr>
        <p:txBody>
          <a:bodyPr/>
          <a:lstStyle/>
          <a:p>
            <a:r>
              <a:rPr lang="nb-NO" dirty="0"/>
              <a:t>Flere representasjoner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b-NO" dirty="0" smtClean="0"/>
              <a:t>Disse tre funksjonene blir representert med samme grafen. </a:t>
            </a:r>
            <a:endParaRPr lang="nb-NO" dirty="0"/>
          </a:p>
        </p:txBody>
      </p:sp>
      <p:pic>
        <p:nvPicPr>
          <p:cNvPr id="7" name="Plassholder for bilde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6" r="6966"/>
          <a:stretch>
            <a:fillRect/>
          </a:stretch>
        </p:blipFill>
        <p:spPr>
          <a:xfrm>
            <a:off x="3967842" y="713793"/>
            <a:ext cx="4511140" cy="5179915"/>
          </a:xfrm>
        </p:spPr>
      </p:pic>
    </p:spTree>
    <p:extLst>
      <p:ext uri="{BB962C8B-B14F-4D97-AF65-F5344CB8AC3E}">
        <p14:creationId xmlns:p14="http://schemas.microsoft.com/office/powerpoint/2010/main" val="3330175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Oppsummering</a:t>
            </a:r>
            <a:endParaRPr lang="nb-NO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15 minutter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6339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Rammeproblemet - Dybdelæring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1505" y="1404906"/>
            <a:ext cx="8097477" cy="4601039"/>
          </a:xfrm>
        </p:spPr>
        <p:txBody>
          <a:bodyPr/>
          <a:lstStyle/>
          <a:p>
            <a:pPr marL="457200" lvl="1" indent="0">
              <a:buNone/>
            </a:pPr>
            <a:r>
              <a:rPr lang="nb-NO" sz="2200" dirty="0"/>
              <a:t>Hvilke av disse komponentene fra artikkelen om dybdelæring kan knyttes til rammeproblemet</a:t>
            </a:r>
            <a:r>
              <a:rPr lang="nb-NO" sz="2200" dirty="0" smtClean="0"/>
              <a:t>?</a:t>
            </a:r>
          </a:p>
          <a:p>
            <a:pPr marL="457200" lvl="1" indent="0">
              <a:buNone/>
            </a:pPr>
            <a:endParaRPr lang="nb-NO" sz="2200" dirty="0"/>
          </a:p>
          <a:p>
            <a:pPr marL="457200" lvl="1" indent="0">
              <a:buNone/>
            </a:pPr>
            <a:r>
              <a:rPr lang="nb-NO" sz="2200" dirty="0" smtClean="0"/>
              <a:t>Diskuter først i par (5 minutter) og så i plenum</a:t>
            </a:r>
          </a:p>
          <a:p>
            <a:pPr lvl="2"/>
            <a:r>
              <a:rPr lang="nb-NO" sz="1800" smtClean="0"/>
              <a:t>Begrepsmessig forståelse</a:t>
            </a:r>
            <a:endParaRPr lang="nb-NO" sz="1800" dirty="0"/>
          </a:p>
          <a:p>
            <a:pPr lvl="2"/>
            <a:r>
              <a:rPr lang="nb-NO" sz="1800" dirty="0"/>
              <a:t>Prosedyrekunnskap</a:t>
            </a:r>
          </a:p>
          <a:p>
            <a:pPr lvl="2"/>
            <a:r>
              <a:rPr lang="nb-NO" sz="1800" dirty="0"/>
              <a:t>Anvendelse</a:t>
            </a:r>
          </a:p>
          <a:p>
            <a:pPr lvl="2"/>
            <a:r>
              <a:rPr lang="nb-NO" sz="1800" dirty="0"/>
              <a:t>Resonnering</a:t>
            </a:r>
          </a:p>
          <a:p>
            <a:pPr lvl="2"/>
            <a:r>
              <a:rPr lang="nb-NO" sz="1800" dirty="0" err="1"/>
              <a:t>Metakognisjon</a:t>
            </a:r>
            <a:r>
              <a:rPr lang="nb-NO" sz="1800" dirty="0"/>
              <a:t> og selvregulering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692049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Planlegge </a:t>
            </a:r>
            <a:r>
              <a:rPr lang="nb-NO" dirty="0"/>
              <a:t>egen undervisning 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15 minutter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1183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Rammeproblemet - Dybdelæring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nb-NO" sz="2200" dirty="0" smtClean="0"/>
              <a:t>Planlegg i grupper på tre-fire personer en undervisningsøkt med Rammeproblemet</a:t>
            </a:r>
          </a:p>
          <a:p>
            <a:pPr lvl="1"/>
            <a:endParaRPr lang="nb-NO" sz="2200" dirty="0" smtClean="0"/>
          </a:p>
          <a:p>
            <a:pPr lvl="2"/>
            <a:r>
              <a:rPr lang="nb-NO" sz="2200" dirty="0"/>
              <a:t>Velg en av komponentene som </a:t>
            </a:r>
            <a:r>
              <a:rPr lang="nb-NO" sz="2200" dirty="0" smtClean="0"/>
              <a:t>dere </a:t>
            </a:r>
            <a:r>
              <a:rPr lang="nb-NO" sz="2200" dirty="0"/>
              <a:t>vil legge spesiell vekt på i denne </a:t>
            </a:r>
            <a:r>
              <a:rPr lang="nb-NO" sz="2200" dirty="0" err="1" smtClean="0"/>
              <a:t>undervisningsøkta</a:t>
            </a:r>
            <a:r>
              <a:rPr lang="nb-NO" sz="2200" dirty="0" smtClean="0"/>
              <a:t>. Hvilke </a:t>
            </a:r>
            <a:r>
              <a:rPr lang="nb-NO" sz="2200" dirty="0"/>
              <a:t>grep gjør </a:t>
            </a:r>
            <a:r>
              <a:rPr lang="nb-NO" sz="2200" dirty="0" smtClean="0"/>
              <a:t>dere? </a:t>
            </a:r>
            <a:endParaRPr lang="nb-NO" sz="2200" dirty="0"/>
          </a:p>
          <a:p>
            <a:pPr lvl="1"/>
            <a:endParaRPr lang="nb-NO" sz="2200" dirty="0" smtClean="0"/>
          </a:p>
          <a:p>
            <a:pPr lvl="2"/>
            <a:r>
              <a:rPr lang="nb-NO" sz="2200" dirty="0" smtClean="0"/>
              <a:t>Lenken til en mer utfyllende beskrivelse av opplegget Ramme finnes under </a:t>
            </a:r>
            <a:r>
              <a:rPr lang="nb-NO" sz="2200" i="1" dirty="0" smtClean="0"/>
              <a:t>Introduksjon-ressurser</a:t>
            </a:r>
            <a:r>
              <a:rPr lang="nb-NO" sz="2200" dirty="0" smtClean="0"/>
              <a:t>.</a:t>
            </a:r>
            <a:endParaRPr lang="nb-NO" sz="2200" i="1" dirty="0"/>
          </a:p>
        </p:txBody>
      </p:sp>
    </p:spTree>
    <p:extLst>
      <p:ext uri="{BB962C8B-B14F-4D97-AF65-F5344CB8AC3E}">
        <p14:creationId xmlns:p14="http://schemas.microsoft.com/office/powerpoint/2010/main" val="37347459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71180" y="2556218"/>
            <a:ext cx="7801641" cy="1674976"/>
          </a:xfrm>
        </p:spPr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nb-NO" dirty="0" smtClean="0">
                <a:solidFill>
                  <a:srgbClr val="268183"/>
                </a:solidFill>
              </a:rPr>
              <a:t>Kjennetegn på dybdelæring</a:t>
            </a:r>
            <a:br>
              <a:rPr lang="nb-NO" dirty="0" smtClean="0">
                <a:solidFill>
                  <a:srgbClr val="268183"/>
                </a:solidFill>
              </a:rPr>
            </a:br>
            <a:r>
              <a:rPr lang="nb-NO" sz="3200" dirty="0" smtClean="0">
                <a:solidFill>
                  <a:srgbClr val="268183"/>
                </a:solidFill>
              </a:rPr>
              <a:t>D </a:t>
            </a:r>
            <a:r>
              <a:rPr lang="nb-NO" sz="3200" dirty="0">
                <a:solidFill>
                  <a:srgbClr val="268183"/>
                </a:solidFill>
              </a:rPr>
              <a:t>– </a:t>
            </a:r>
            <a:r>
              <a:rPr lang="nb-NO" sz="3200" dirty="0" smtClean="0">
                <a:solidFill>
                  <a:srgbClr val="268183"/>
                </a:solidFill>
              </a:rPr>
              <a:t>Etterarbeid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DD7B2E6B-256D-4F96-A706-945018535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783" y="1912281"/>
            <a:ext cx="5280434" cy="442989"/>
          </a:xfrm>
        </p:spPr>
        <p:txBody>
          <a:bodyPr/>
          <a:lstStyle/>
          <a:p>
            <a:r>
              <a:rPr lang="nb-NO" dirty="0"/>
              <a:t>Modul </a:t>
            </a:r>
            <a:r>
              <a:rPr lang="nb-NO" dirty="0" smtClean="0"/>
              <a:t>1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649871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200" dirty="0"/>
              <a:t>Målet med denne modulen er å klargjøre hva dybdelæring er, diskutere og reflektere over kjennetegn på dybdelæring. </a:t>
            </a:r>
          </a:p>
        </p:txBody>
      </p:sp>
    </p:spTree>
    <p:extLst>
      <p:ext uri="{BB962C8B-B14F-4D97-AF65-F5344CB8AC3E}">
        <p14:creationId xmlns:p14="http://schemas.microsoft.com/office/powerpoint/2010/main" val="9819887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 smtClean="0">
                <a:solidFill>
                  <a:srgbClr val="268183"/>
                </a:solidFill>
              </a:rPr>
              <a:t>Tidsplan for denne økta</a:t>
            </a:r>
            <a:endParaRPr lang="nb-NO" dirty="0">
              <a:solidFill>
                <a:srgbClr val="268183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5670673"/>
              </p:ext>
            </p:extLst>
          </p:nvPr>
        </p:nvGraphicFramePr>
        <p:xfrm>
          <a:off x="1814513" y="2226469"/>
          <a:ext cx="5687617" cy="198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8756">
                  <a:extLst>
                    <a:ext uri="{9D8B030D-6E8A-4147-A177-3AD203B41FA5}">
                      <a16:colId xmlns:a16="http://schemas.microsoft.com/office/drawing/2014/main" val="3943618325"/>
                    </a:ext>
                  </a:extLst>
                </a:gridCol>
                <a:gridCol w="1928861">
                  <a:extLst>
                    <a:ext uri="{9D8B030D-6E8A-4147-A177-3AD203B41FA5}">
                      <a16:colId xmlns:a16="http://schemas.microsoft.com/office/drawing/2014/main" val="231172075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Aktivitet</a:t>
                      </a:r>
                      <a:endParaRPr lang="nb-NO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Anbefalt tidsbruk i minutter</a:t>
                      </a:r>
                      <a:endParaRPr lang="nb-NO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32885781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Erfaringsdeling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800" dirty="0" smtClean="0"/>
                        <a:t>20</a:t>
                      </a:r>
                      <a:endParaRPr lang="nb-NO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9534758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Oppsummering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800" dirty="0" smtClean="0"/>
                        <a:t>10</a:t>
                      </a:r>
                      <a:endParaRPr lang="nb-NO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7907997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Veien videre til neste modul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800" dirty="0" smtClean="0"/>
                        <a:t>  5</a:t>
                      </a:r>
                      <a:endParaRPr lang="nb-NO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8388951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Total tidsbruk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800" dirty="0" smtClean="0"/>
                        <a:t>35</a:t>
                      </a:r>
                      <a:endParaRPr lang="nb-NO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79641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6414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>
                <a:solidFill>
                  <a:srgbClr val="268183"/>
                </a:solidFill>
              </a:rPr>
              <a:t>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Målet med denne modulen er å klargjøre hva dybdelæring er, diskutere og reflektere over kjennetegn på </a:t>
            </a:r>
            <a:r>
              <a:rPr lang="nb-NO" sz="2200" dirty="0" smtClean="0"/>
              <a:t>dybdelæring</a:t>
            </a:r>
            <a:r>
              <a:rPr lang="nb-NO" dirty="0" smtClean="0"/>
              <a:t>.</a:t>
            </a: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14921025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Erfaringsdeling</a:t>
            </a:r>
            <a:endParaRPr lang="nb-NO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20 minutter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8981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7583243" cy="337327"/>
          </a:xfrm>
        </p:spPr>
        <p:txBody>
          <a:bodyPr>
            <a:normAutofit fontScale="90000"/>
          </a:bodyPr>
          <a:lstStyle/>
          <a:p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835677"/>
            <a:ext cx="7583244" cy="51702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/>
              <a:t>Del erfaringer i grupper på tre-fire </a:t>
            </a:r>
            <a:r>
              <a:rPr lang="nb-NO" sz="2200" dirty="0" smtClean="0"/>
              <a:t>personer </a:t>
            </a:r>
            <a:endParaRPr lang="nb-NO" sz="2200" dirty="0"/>
          </a:p>
          <a:p>
            <a:pPr lvl="0"/>
            <a:r>
              <a:rPr lang="nb-NO" sz="2200" dirty="0" smtClean="0"/>
              <a:t>I </a:t>
            </a:r>
            <a:r>
              <a:rPr lang="nb-NO" sz="2200" dirty="0"/>
              <a:t>hvilken grad mener dere at undervisningsopplegget førte til dybdelæring?</a:t>
            </a:r>
          </a:p>
          <a:p>
            <a:pPr lvl="0"/>
            <a:r>
              <a:rPr lang="nb-NO" sz="2200" dirty="0"/>
              <a:t>Hvilken komponent </a:t>
            </a:r>
            <a:r>
              <a:rPr lang="nb-NO" sz="2200" dirty="0" smtClean="0"/>
              <a:t>i </a:t>
            </a:r>
            <a:r>
              <a:rPr lang="nb-NO" sz="2200" dirty="0"/>
              <a:t>dybdelæring la dere mest vekt på og hvorfor?</a:t>
            </a:r>
          </a:p>
          <a:p>
            <a:pPr lvl="0"/>
            <a:r>
              <a:rPr lang="nb-NO" sz="2200" dirty="0"/>
              <a:t>Hvilken komponent </a:t>
            </a:r>
            <a:r>
              <a:rPr lang="nb-NO" sz="2200" dirty="0" smtClean="0"/>
              <a:t>i </a:t>
            </a:r>
            <a:r>
              <a:rPr lang="nb-NO" sz="2200" dirty="0"/>
              <a:t>dybdelæring mener dere er vanskeligst å jobbe </a:t>
            </a:r>
            <a:r>
              <a:rPr lang="nb-NO" sz="2200" dirty="0" smtClean="0"/>
              <a:t>med</a:t>
            </a:r>
            <a:r>
              <a:rPr lang="nb-NO" sz="2200" dirty="0"/>
              <a:t>?</a:t>
            </a:r>
            <a:endParaRPr lang="nb-NO" sz="2200" dirty="0" smtClean="0"/>
          </a:p>
          <a:p>
            <a:pPr lvl="0"/>
            <a:r>
              <a:rPr lang="nb-NO" sz="2200" dirty="0" smtClean="0"/>
              <a:t>Er det noen erfaringer fra dybdelæring du vil ta med deg videre?</a:t>
            </a: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24425511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Oppsummering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853076"/>
          </a:xfrm>
        </p:spPr>
        <p:txBody>
          <a:bodyPr/>
          <a:lstStyle/>
          <a:p>
            <a:r>
              <a:rPr lang="nb-NO" dirty="0" smtClean="0"/>
              <a:t>10 minutter</a:t>
            </a:r>
          </a:p>
        </p:txBody>
      </p:sp>
    </p:spTree>
    <p:extLst>
      <p:ext uri="{BB962C8B-B14F-4D97-AF65-F5344CB8AC3E}">
        <p14:creationId xmlns:p14="http://schemas.microsoft.com/office/powerpoint/2010/main" val="11086037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 smtClean="0"/>
              <a:t>Oppsummer </a:t>
            </a:r>
            <a:r>
              <a:rPr lang="nb-NO" sz="2200" dirty="0"/>
              <a:t>i plenum der hver gruppe presenterer sine tanker.</a:t>
            </a:r>
          </a:p>
          <a:p>
            <a:endParaRPr lang="nb-NO" sz="2200" dirty="0" smtClean="0"/>
          </a:p>
          <a:p>
            <a:r>
              <a:rPr lang="nb-NO" sz="2200" dirty="0" smtClean="0"/>
              <a:t>Prøv å bli enige om en felles forståelse for dybdelæring i matematikkundervisningen ved egen skole. </a:t>
            </a:r>
            <a:endParaRPr lang="nb-NO" sz="2200" dirty="0"/>
          </a:p>
        </p:txBody>
      </p:sp>
    </p:spTree>
    <p:extLst>
      <p:ext uri="{BB962C8B-B14F-4D97-AF65-F5344CB8AC3E}">
        <p14:creationId xmlns:p14="http://schemas.microsoft.com/office/powerpoint/2010/main" val="29219045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Veien videre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5 minutter</a:t>
            </a:r>
          </a:p>
          <a:p>
            <a:r>
              <a:rPr lang="nb-NO" dirty="0"/>
              <a:t>Gå gjennom </a:t>
            </a:r>
            <a:r>
              <a:rPr lang="nb-NO" i="1" dirty="0"/>
              <a:t>A-Forarbeid</a:t>
            </a:r>
            <a:r>
              <a:rPr lang="nb-NO" dirty="0"/>
              <a:t> for neste </a:t>
            </a:r>
            <a:r>
              <a:rPr lang="nb-NO" dirty="0" smtClean="0"/>
              <a:t>modul Begrepsforståelse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59348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 dirty="0" smtClean="0">
                <a:solidFill>
                  <a:srgbClr val="268183"/>
                </a:solidFill>
              </a:rPr>
              <a:t>Tidsplan for denne økta</a:t>
            </a:r>
            <a:endParaRPr lang="nb-NO" dirty="0">
              <a:solidFill>
                <a:srgbClr val="268183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9652698"/>
              </p:ext>
            </p:extLst>
          </p:nvPr>
        </p:nvGraphicFramePr>
        <p:xfrm>
          <a:off x="1814513" y="2226469"/>
          <a:ext cx="5687617" cy="233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8756">
                  <a:extLst>
                    <a:ext uri="{9D8B030D-6E8A-4147-A177-3AD203B41FA5}">
                      <a16:colId xmlns:a16="http://schemas.microsoft.com/office/drawing/2014/main" val="3943618325"/>
                    </a:ext>
                  </a:extLst>
                </a:gridCol>
                <a:gridCol w="1928861">
                  <a:extLst>
                    <a:ext uri="{9D8B030D-6E8A-4147-A177-3AD203B41FA5}">
                      <a16:colId xmlns:a16="http://schemas.microsoft.com/office/drawing/2014/main" val="231172075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Aktivitet</a:t>
                      </a:r>
                      <a:endParaRPr lang="nb-NO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Anbefalt</a:t>
                      </a:r>
                      <a:r>
                        <a:rPr lang="nb-NO" sz="1800" baseline="0" dirty="0" smtClean="0"/>
                        <a:t> tidsbruk i minutter</a:t>
                      </a:r>
                      <a:endParaRPr lang="nb-NO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32885781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Oppsummer</a:t>
                      </a:r>
                      <a:r>
                        <a:rPr lang="nb-NO" sz="1800" baseline="0" dirty="0" smtClean="0"/>
                        <a:t> forarbeid i grupper</a:t>
                      </a:r>
                      <a:endParaRPr lang="nb-NO" sz="180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800" dirty="0" smtClean="0"/>
                        <a:t>15</a:t>
                      </a:r>
                      <a:endParaRPr lang="nb-NO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9534758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Utprøving av aktiviteter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800" dirty="0" smtClean="0"/>
                        <a:t>40</a:t>
                      </a:r>
                      <a:endParaRPr lang="nb-NO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7907997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Oppsummering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800" dirty="0" smtClean="0"/>
                        <a:t>15</a:t>
                      </a:r>
                      <a:endParaRPr lang="nb-NO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8388951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Planlegge</a:t>
                      </a:r>
                      <a:r>
                        <a:rPr lang="nb-NO" sz="1800" baseline="0" dirty="0" smtClean="0"/>
                        <a:t> egen undervisning</a:t>
                      </a:r>
                      <a:endParaRPr lang="nb-NO" sz="180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800" dirty="0" smtClean="0"/>
                        <a:t>15</a:t>
                      </a:r>
                      <a:endParaRPr lang="nb-NO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7964165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Total tidsbruk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800" dirty="0" smtClean="0"/>
                        <a:t>85</a:t>
                      </a:r>
                      <a:endParaRPr lang="nb-NO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10488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6638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Oppsummer forarbeidet i grupper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15 minutter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5852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Dybdelæring i matematikk – fem komponenter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sz="2200" dirty="0"/>
              <a:t>Se på notatene fra forarbeidet (5 minutter)</a:t>
            </a:r>
          </a:p>
          <a:p>
            <a:pPr lvl="0"/>
            <a:r>
              <a:rPr lang="nb-NO" sz="2200" dirty="0"/>
              <a:t>Diskuter i grupper på tre-fire </a:t>
            </a:r>
            <a:r>
              <a:rPr lang="nb-NO" sz="2200" dirty="0" smtClean="0"/>
              <a:t>personer (10 minutter):</a:t>
            </a:r>
            <a:endParaRPr lang="nb-NO" sz="2200" dirty="0"/>
          </a:p>
          <a:p>
            <a:pPr lvl="1"/>
            <a:r>
              <a:rPr lang="nb-NO" dirty="0" smtClean="0"/>
              <a:t>Er </a:t>
            </a:r>
            <a:r>
              <a:rPr lang="nb-NO" dirty="0"/>
              <a:t>dere enige om hva som karakteriserer dybdelæring?</a:t>
            </a:r>
          </a:p>
          <a:p>
            <a:pPr lvl="1"/>
            <a:r>
              <a:rPr lang="nb-NO" dirty="0" smtClean="0"/>
              <a:t>Hvilken </a:t>
            </a:r>
            <a:r>
              <a:rPr lang="nb-NO" dirty="0"/>
              <a:t>av de 5 komponentene mener dere er vanskeligst å oppnå? </a:t>
            </a:r>
          </a:p>
          <a:p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b-NO" sz="2200" dirty="0" smtClean="0"/>
              <a:t>Begrepsmessig  </a:t>
            </a:r>
            <a:r>
              <a:rPr lang="nb-NO" sz="2200" dirty="0"/>
              <a:t>forståelse</a:t>
            </a:r>
          </a:p>
          <a:p>
            <a:r>
              <a:rPr lang="nb-NO" sz="2200" dirty="0"/>
              <a:t>Prosedyrekunnskap</a:t>
            </a:r>
          </a:p>
          <a:p>
            <a:r>
              <a:rPr lang="nb-NO" sz="2200" dirty="0"/>
              <a:t>Anvendelse</a:t>
            </a:r>
          </a:p>
          <a:p>
            <a:r>
              <a:rPr lang="nb-NO" sz="2200" dirty="0"/>
              <a:t>Resonnering</a:t>
            </a:r>
          </a:p>
          <a:p>
            <a:r>
              <a:rPr lang="nb-NO" sz="2200" dirty="0" err="1"/>
              <a:t>Metakognisjon</a:t>
            </a:r>
            <a:r>
              <a:rPr lang="nb-NO" sz="2200" dirty="0"/>
              <a:t> og selvregulering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42192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Utprøving av aktiviteter</a:t>
            </a:r>
            <a:endParaRPr lang="x-none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40 minutter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8191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500" b="1" dirty="0" smtClean="0"/>
              <a:t>Rammeproblemet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 smtClean="0"/>
              <a:t>Jobb individuelt og løs oppgaven (10 minutter):</a:t>
            </a:r>
          </a:p>
          <a:p>
            <a:r>
              <a:rPr lang="nb-NO" sz="2200" dirty="0" smtClean="0"/>
              <a:t>Det store kvadratet består av 81 ruter og rammen er blå.</a:t>
            </a:r>
          </a:p>
          <a:p>
            <a:r>
              <a:rPr lang="nb-NO" sz="2200" dirty="0" smtClean="0"/>
              <a:t>Hvor mange ruter består rammen av?</a:t>
            </a:r>
          </a:p>
          <a:p>
            <a:r>
              <a:rPr lang="nb-NO" sz="2200" dirty="0" smtClean="0"/>
              <a:t>Noter hvordan du </a:t>
            </a:r>
            <a:r>
              <a:rPr lang="nb-NO" sz="2200" dirty="0"/>
              <a:t>har </a:t>
            </a:r>
            <a:r>
              <a:rPr lang="nb-NO" sz="2200" dirty="0" smtClean="0"/>
              <a:t>kommet fram til svaret.</a:t>
            </a:r>
            <a:endParaRPr lang="nb-NO" sz="2200" dirty="0"/>
          </a:p>
          <a:p>
            <a:endParaRPr lang="nb-NO" sz="2200" dirty="0"/>
          </a:p>
        </p:txBody>
      </p:sp>
      <p:pic>
        <p:nvPicPr>
          <p:cNvPr id="9" name="Plassholder for innhold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04210" y="2226469"/>
            <a:ext cx="3088481" cy="3088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653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Rammeproblemet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200" dirty="0" smtClean="0"/>
              <a:t>Jobb i par (10 minutter)</a:t>
            </a:r>
          </a:p>
          <a:p>
            <a:r>
              <a:rPr lang="nb-NO" sz="2200" dirty="0" smtClean="0"/>
              <a:t>Fortell hverandre hvordan dere har tenkt for å komme fram til svaret. </a:t>
            </a:r>
          </a:p>
          <a:p>
            <a:r>
              <a:rPr lang="nb-NO" sz="2200" dirty="0" smtClean="0"/>
              <a:t>Har dere tenkt likt?</a:t>
            </a:r>
          </a:p>
          <a:p>
            <a:r>
              <a:rPr lang="nb-NO" sz="2200" dirty="0" smtClean="0"/>
              <a:t>Sett opp et regnestykke som viser hvordan dere har tenkt</a:t>
            </a:r>
          </a:p>
          <a:p>
            <a:r>
              <a:rPr lang="nb-NO" sz="2200" dirty="0" smtClean="0"/>
              <a:t>Lag en tegning som viser hvordan dere har tenkt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84056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Rammeproblemet</a:t>
            </a:r>
            <a:endParaRPr lang="nb-NO" sz="45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200" dirty="0" smtClean="0"/>
              <a:t>Del fremgangsmåten som dere har kommet fram til i plenum</a:t>
            </a:r>
          </a:p>
          <a:p>
            <a:pPr marL="0" indent="0">
              <a:buNone/>
            </a:pPr>
            <a:r>
              <a:rPr lang="nb-NO" sz="2200" dirty="0" smtClean="0"/>
              <a:t>(20 minutter):</a:t>
            </a:r>
          </a:p>
          <a:p>
            <a:pPr marL="0" indent="0">
              <a:buNone/>
            </a:pPr>
            <a:endParaRPr lang="nb-NO" sz="2200" dirty="0" smtClean="0"/>
          </a:p>
          <a:p>
            <a:r>
              <a:rPr lang="nb-NO" sz="2200" dirty="0" smtClean="0"/>
              <a:t>Få fram flest mulig ulike måter å løse problemet på. </a:t>
            </a:r>
          </a:p>
          <a:p>
            <a:r>
              <a:rPr lang="nb-NO" sz="2200" dirty="0"/>
              <a:t>Vis det både med ord, regnestykke og tegning</a:t>
            </a:r>
          </a:p>
          <a:p>
            <a:r>
              <a:rPr lang="nb-NO" sz="2200" dirty="0" smtClean="0"/>
              <a:t>Hvis et par har ulike løsninger:</a:t>
            </a:r>
          </a:p>
          <a:p>
            <a:pPr lvl="1"/>
            <a:r>
              <a:rPr lang="nb-NO" sz="2200" dirty="0" smtClean="0"/>
              <a:t>Forklar </a:t>
            </a:r>
            <a:r>
              <a:rPr lang="nb-NO" sz="2200" dirty="0"/>
              <a:t>for gruppen hvordan partneren har </a:t>
            </a:r>
            <a:r>
              <a:rPr lang="nb-NO" sz="2200" dirty="0" smtClean="0"/>
              <a:t>tenkt</a:t>
            </a:r>
            <a:r>
              <a:rPr lang="nb-NO" sz="2200" dirty="0"/>
              <a:t>. </a:t>
            </a:r>
          </a:p>
          <a:p>
            <a:pPr marL="457200" lvl="1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40157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Realfagsløyper">
      <a:dk1>
        <a:srgbClr val="333333"/>
      </a:dk1>
      <a:lt1>
        <a:srgbClr val="FFFFFF"/>
      </a:lt1>
      <a:dk2>
        <a:srgbClr val="268183"/>
      </a:dk2>
      <a:lt2>
        <a:srgbClr val="E7E6E6"/>
      </a:lt2>
      <a:accent1>
        <a:srgbClr val="037F83"/>
      </a:accent1>
      <a:accent2>
        <a:srgbClr val="18B3B7"/>
      </a:accent2>
      <a:accent3>
        <a:srgbClr val="FDB90C"/>
      </a:accent3>
      <a:accent4>
        <a:srgbClr val="D3EEEE"/>
      </a:accent4>
      <a:accent5>
        <a:srgbClr val="268183"/>
      </a:accent5>
      <a:accent6>
        <a:srgbClr val="E25143"/>
      </a:accent6>
      <a:hlink>
        <a:srgbClr val="037F83"/>
      </a:hlink>
      <a:folHlink>
        <a:srgbClr val="037F8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9" id="{4C339673-3458-D54E-BAD1-9F5EA0A7244E}" vid="{3DC8B92C-5C4A-6D4A-AA28-A98CFDCD97D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541</Words>
  <Application>Microsoft Office PowerPoint</Application>
  <PresentationFormat>Skjermfremvisning (4:3)</PresentationFormat>
  <Paragraphs>118</Paragraphs>
  <Slides>24</Slides>
  <Notes>13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24</vt:i4>
      </vt:variant>
    </vt:vector>
  </HeadingPairs>
  <TitlesOfParts>
    <vt:vector size="30" baseType="lpstr">
      <vt:lpstr>Arial</vt:lpstr>
      <vt:lpstr>Calibri</vt:lpstr>
      <vt:lpstr>Campton Book</vt:lpstr>
      <vt:lpstr>Campton Light</vt:lpstr>
      <vt:lpstr>Campton Medium</vt:lpstr>
      <vt:lpstr>Office-tema</vt:lpstr>
      <vt:lpstr>Kjennetegn på dybdelæring B-Samarbeid  </vt:lpstr>
      <vt:lpstr>Mål</vt:lpstr>
      <vt:lpstr>Tidsplan for denne økta</vt:lpstr>
      <vt:lpstr>Oppsummer forarbeidet i grupper</vt:lpstr>
      <vt:lpstr>Dybdelæring i matematikk – fem komponenter</vt:lpstr>
      <vt:lpstr>Utprøving av aktiviteter</vt:lpstr>
      <vt:lpstr>Rammeproblemet</vt:lpstr>
      <vt:lpstr>Rammeproblemet</vt:lpstr>
      <vt:lpstr>Rammeproblemet</vt:lpstr>
      <vt:lpstr>Rammeproblemet           </vt:lpstr>
      <vt:lpstr>Rammeproblemet     </vt:lpstr>
      <vt:lpstr>Flere representasjoner</vt:lpstr>
      <vt:lpstr>Oppsummering</vt:lpstr>
      <vt:lpstr>Rammeproblemet - Dybdelæring</vt:lpstr>
      <vt:lpstr>Planlegge egen undervisning </vt:lpstr>
      <vt:lpstr>Rammeproblemet - Dybdelæring</vt:lpstr>
      <vt:lpstr>Kjennetegn på dybdelæring D – Etterarbeid</vt:lpstr>
      <vt:lpstr>Mål</vt:lpstr>
      <vt:lpstr>Tidsplan for denne økta</vt:lpstr>
      <vt:lpstr>Erfaringsdeling</vt:lpstr>
      <vt:lpstr>PowerPoint-presentasjon</vt:lpstr>
      <vt:lpstr>Oppsummering</vt:lpstr>
      <vt:lpstr>PowerPoint-presentasjon</vt:lpstr>
      <vt:lpstr>Veien videre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Realfagsløyper 2017</dc:title>
  <dc:creator>Hilde Osmo Reindal</dc:creator>
  <cp:lastModifiedBy>Susanne Stengrundet</cp:lastModifiedBy>
  <cp:revision>144</cp:revision>
  <cp:lastPrinted>2018-04-03T08:57:59Z</cp:lastPrinted>
  <dcterms:created xsi:type="dcterms:W3CDTF">2017-08-11T05:42:55Z</dcterms:created>
  <dcterms:modified xsi:type="dcterms:W3CDTF">2018-04-20T07:59:58Z</dcterms:modified>
</cp:coreProperties>
</file>