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4" r:id="rId2"/>
    <p:sldId id="315" r:id="rId3"/>
    <p:sldId id="345" r:id="rId4"/>
    <p:sldId id="331" r:id="rId5"/>
    <p:sldId id="330" r:id="rId6"/>
    <p:sldId id="332" r:id="rId7"/>
    <p:sldId id="335" r:id="rId8"/>
    <p:sldId id="349" r:id="rId9"/>
    <p:sldId id="333" r:id="rId10"/>
    <p:sldId id="350" r:id="rId11"/>
    <p:sldId id="336" r:id="rId12"/>
    <p:sldId id="354" r:id="rId13"/>
    <p:sldId id="351" r:id="rId14"/>
    <p:sldId id="334" r:id="rId15"/>
    <p:sldId id="337" r:id="rId16"/>
    <p:sldId id="352" r:id="rId17"/>
    <p:sldId id="344" r:id="rId18"/>
    <p:sldId id="353" r:id="rId19"/>
    <p:sldId id="346" r:id="rId20"/>
    <p:sldId id="347" r:id="rId21"/>
    <p:sldId id="348" r:id="rId22"/>
    <p:sldId id="338" r:id="rId23"/>
    <p:sldId id="339" r:id="rId24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6327" autoAdjust="0"/>
  </p:normalViewPr>
  <p:slideViewPr>
    <p:cSldViewPr snapToGrid="0" snapToObjects="1">
      <p:cViewPr varScale="1">
        <p:scale>
          <a:sx n="69" d="100"/>
          <a:sy n="69" d="100"/>
        </p:scale>
        <p:origin x="14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09.05.2018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09.05.2018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4225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8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69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79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309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445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83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67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  <p:sldLayoutId id="2147483678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ematikksenteret.no/sites/default/files/media/filer/MAM/Valenta%20Kognitive%20krav%20i%20matematikkoppgaver_0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55270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sz="4000" dirty="0" smtClean="0">
                <a:solidFill>
                  <a:srgbClr val="268183"/>
                </a:solidFill>
              </a:rPr>
              <a:t>Oppgaver som fremmer kommunikasjon</a:t>
            </a:r>
            <a:r>
              <a:rPr lang="nb-NO" dirty="0" smtClean="0">
                <a:solidFill>
                  <a:srgbClr val="268183"/>
                </a:solidFill>
              </a:rPr>
              <a:t/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 smtClean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2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Tenk gjennom følgende punkter når dere velger oppgaver til undervisning: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Kan oppgaven oppmuntre til utvikling av ulike framgangsmåter og visuelle representasjoner?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Kan det legges inn et krav om resonnering og argumentasjon?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0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Eksempel på en videreutviklet oppgave: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I ei lærebok for 5.trinn står følgende oppgave:</a:t>
            </a:r>
          </a:p>
          <a:p>
            <a:pPr marL="457200" lvl="1" indent="0">
              <a:buNone/>
            </a:pPr>
            <a:r>
              <a:rPr lang="nb-NO" sz="2200" dirty="0" smtClean="0"/>
              <a:t>Karine har en bøtte med 1,5 liter vann. Hun heller ut 0,7 liter. Hvor mye vann har hun igjen?</a:t>
            </a:r>
            <a:endParaRPr lang="nb-NO" sz="2200" dirty="0"/>
          </a:p>
          <a:p>
            <a:endParaRPr lang="nb-NO" sz="2200" dirty="0"/>
          </a:p>
          <a:p>
            <a:pPr marL="0" indent="0">
              <a:buNone/>
            </a:pPr>
            <a:r>
              <a:rPr lang="nb-NO" sz="2200" dirty="0"/>
              <a:t>Denne oppgaven </a:t>
            </a:r>
            <a:r>
              <a:rPr lang="nb-NO" sz="2200" dirty="0" smtClean="0"/>
              <a:t>kan videreutvikles </a:t>
            </a:r>
            <a:r>
              <a:rPr lang="nb-NO" sz="2200" dirty="0"/>
              <a:t>for å heve de kognitive </a:t>
            </a:r>
            <a:r>
              <a:rPr lang="nb-NO" sz="2200" dirty="0" smtClean="0"/>
              <a:t>kravene. Man kan for eksempel gi elevene følgende oppgave i stedet:</a:t>
            </a:r>
            <a:endParaRPr lang="nb-NO" sz="2200" dirty="0"/>
          </a:p>
          <a:p>
            <a:pPr marL="457200" lvl="1" indent="0">
              <a:buNone/>
            </a:pPr>
            <a:r>
              <a:rPr lang="nb-NO" sz="2200" dirty="0"/>
              <a:t>Lag en regnefortelling som passer til regnestykket </a:t>
            </a:r>
            <a:br>
              <a:rPr lang="nb-NO" sz="2200" dirty="0"/>
            </a:br>
            <a:r>
              <a:rPr lang="nb-NO" sz="2200" dirty="0"/>
              <a:t>1,5 - 0,7. Bruk fortellingen til å løse oppgaven. </a:t>
            </a:r>
            <a:br>
              <a:rPr lang="nb-NO" sz="2200" dirty="0"/>
            </a:br>
            <a:r>
              <a:rPr lang="nb-NO" sz="2200" dirty="0"/>
              <a:t>Forklar hvordan du har tenkt for å løse oppgaven</a:t>
            </a:r>
            <a:r>
              <a:rPr lang="nb-NO" sz="2200" dirty="0" smtClean="0"/>
              <a:t>.</a:t>
            </a:r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endParaRPr lang="nb-NO" sz="2200" dirty="0"/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264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Vurder den «nye» oppgaven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Lag en regnefortelling som passer til regnestykket </a:t>
            </a:r>
            <a:br>
              <a:rPr lang="nb-NO" dirty="0"/>
            </a:br>
            <a:r>
              <a:rPr lang="nb-NO" dirty="0"/>
              <a:t>1,5 - 0,7. Bruk fortellingen til å løse oppgaven. </a:t>
            </a:r>
            <a:br>
              <a:rPr lang="nb-NO" dirty="0"/>
            </a:br>
            <a:r>
              <a:rPr lang="nb-NO" dirty="0"/>
              <a:t>Forklar hvordan du har tenkt for å løse oppgaven</a:t>
            </a:r>
            <a:r>
              <a:rPr lang="nb-NO" dirty="0" smtClean="0"/>
              <a:t>.</a:t>
            </a:r>
          </a:p>
          <a:p>
            <a:r>
              <a:rPr lang="nb-NO" sz="2400" dirty="0" smtClean="0"/>
              <a:t>Løs oppgaven ovenfor i par.</a:t>
            </a:r>
          </a:p>
          <a:p>
            <a:endParaRPr lang="nb-NO" sz="2400" dirty="0" smtClean="0"/>
          </a:p>
          <a:p>
            <a:r>
              <a:rPr lang="nb-NO" sz="2400" dirty="0" smtClean="0"/>
              <a:t> </a:t>
            </a:r>
            <a:r>
              <a:rPr lang="nb-NO" sz="2400" dirty="0"/>
              <a:t>V</a:t>
            </a:r>
            <a:r>
              <a:rPr lang="nb-NO" sz="2400" dirty="0" smtClean="0"/>
              <a:t>urder oppgaven (ikke den nye regnefortellingen) med tanke på følgende punkter:</a:t>
            </a:r>
          </a:p>
          <a:p>
            <a:pPr lvl="1"/>
            <a:r>
              <a:rPr lang="nb-NO" sz="2200" dirty="0" smtClean="0"/>
              <a:t>Hvordan kan </a:t>
            </a:r>
            <a:r>
              <a:rPr lang="nb-NO" sz="2200" dirty="0"/>
              <a:t>oppgaven oppmuntre til utvikling av ulike framgangsmåter og visuelle representasjoner</a:t>
            </a:r>
            <a:r>
              <a:rPr lang="nb-NO" sz="2200" dirty="0" smtClean="0"/>
              <a:t>?</a:t>
            </a:r>
            <a:endParaRPr lang="nb-NO" sz="2200" dirty="0"/>
          </a:p>
          <a:p>
            <a:pPr lvl="1"/>
            <a:r>
              <a:rPr lang="nb-NO" sz="2200" dirty="0" smtClean="0"/>
              <a:t>Kan </a:t>
            </a:r>
            <a:r>
              <a:rPr lang="nb-NO" sz="2200" dirty="0"/>
              <a:t>det legges inn et krav om resonnering og argumentasjon?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52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Vurder den «nye» oppgaven ut fra punktene: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indent="-209550">
              <a:lnSpc>
                <a:spcPct val="80000"/>
              </a:lnSpc>
              <a:spcBef>
                <a:spcPts val="0"/>
              </a:spcBef>
              <a:buSzPts val="1400"/>
            </a:pPr>
            <a:r>
              <a:rPr lang="nb-NO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Kan oppgaven oppmuntre til utvikling av ulike framgangsmåter og </a:t>
            </a:r>
            <a:r>
              <a:rPr lang="nb-NO" sz="24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visuelle representasjoner</a:t>
            </a:r>
            <a:r>
              <a:rPr lang="nb-NO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? </a:t>
            </a:r>
            <a:endParaRPr lang="nb-NO" sz="2400" dirty="0">
              <a:ea typeface="Arial"/>
              <a:cs typeface="Arial"/>
              <a:sym typeface="Arial"/>
            </a:endParaRPr>
          </a:p>
          <a:p>
            <a:pPr lvl="1" indent="-234950">
              <a:lnSpc>
                <a:spcPct val="80000"/>
              </a:lnSpc>
              <a:buSzPts val="1400"/>
            </a:pPr>
            <a:r>
              <a:rPr lang="nb-NO" dirty="0">
                <a:solidFill>
                  <a:schemeClr val="dk2"/>
                </a:solidFill>
                <a:ea typeface="Arial"/>
                <a:cs typeface="Arial"/>
                <a:sym typeface="Arial"/>
              </a:rPr>
              <a:t>Her kan elevene </a:t>
            </a:r>
            <a:r>
              <a:rPr lang="nb-NO" dirty="0" smtClean="0">
                <a:solidFill>
                  <a:schemeClr val="dk2"/>
                </a:solidFill>
                <a:ea typeface="Arial"/>
                <a:cs typeface="Arial"/>
                <a:sym typeface="Arial"/>
              </a:rPr>
              <a:t>lage regnefortellinger om svært ulike emner. De kan også lage fortellinger som viser subtraksjon på ulike måter. For eksempel subtraksjon som «ta bort» eller som differanse.</a:t>
            </a:r>
          </a:p>
          <a:p>
            <a:pPr marL="19050" lvl="0" indent="0">
              <a:lnSpc>
                <a:spcPct val="80000"/>
              </a:lnSpc>
              <a:buSzPts val="1400"/>
              <a:buNone/>
            </a:pPr>
            <a:endParaRPr lang="nb-NO" sz="2400" dirty="0">
              <a:solidFill>
                <a:schemeClr val="dk2"/>
              </a:solidFill>
              <a:ea typeface="Arial"/>
              <a:cs typeface="Arial"/>
              <a:sym typeface="Arial"/>
            </a:endParaRPr>
          </a:p>
          <a:p>
            <a:pPr lvl="0" indent="-209550">
              <a:lnSpc>
                <a:spcPct val="80000"/>
              </a:lnSpc>
              <a:buSzPts val="1400"/>
            </a:pPr>
            <a:r>
              <a:rPr lang="nb-NO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Kan det legges inn et krav om resonnering og argumentasjon?</a:t>
            </a:r>
            <a:endParaRPr lang="nb-NO" sz="2400" dirty="0">
              <a:solidFill>
                <a:schemeClr val="dk2"/>
              </a:solidFill>
              <a:ea typeface="Arial"/>
              <a:cs typeface="Arial"/>
              <a:sym typeface="Arial"/>
            </a:endParaRPr>
          </a:p>
          <a:p>
            <a:pPr lvl="1" indent="-234950">
              <a:lnSpc>
                <a:spcPct val="80000"/>
              </a:lnSpc>
              <a:buSzPts val="1400"/>
            </a:pPr>
            <a:r>
              <a:rPr lang="nb-NO" dirty="0">
                <a:solidFill>
                  <a:schemeClr val="dk2"/>
                </a:solidFill>
                <a:ea typeface="Arial"/>
                <a:cs typeface="Arial"/>
                <a:sym typeface="Arial"/>
              </a:rPr>
              <a:t>Når man må forklare </a:t>
            </a:r>
            <a:r>
              <a:rPr lang="nb-NO" dirty="0" smtClean="0">
                <a:solidFill>
                  <a:schemeClr val="dk2"/>
                </a:solidFill>
                <a:ea typeface="Arial"/>
                <a:cs typeface="Arial"/>
                <a:sym typeface="Arial"/>
              </a:rPr>
              <a:t>framgangsmåte, </a:t>
            </a:r>
            <a:r>
              <a:rPr lang="nb-NO" dirty="0">
                <a:solidFill>
                  <a:schemeClr val="dk2"/>
                </a:solidFill>
                <a:ea typeface="Arial"/>
                <a:cs typeface="Arial"/>
                <a:sym typeface="Arial"/>
              </a:rPr>
              <a:t>må man også begrunne og </a:t>
            </a:r>
            <a:r>
              <a:rPr lang="nb-NO" dirty="0" smtClean="0">
                <a:solidFill>
                  <a:schemeClr val="dk2"/>
                </a:solidFill>
                <a:ea typeface="Arial"/>
                <a:cs typeface="Arial"/>
                <a:sym typeface="Arial"/>
              </a:rPr>
              <a:t>argumentere</a:t>
            </a:r>
            <a:endParaRPr lang="nb-NO" dirty="0">
              <a:solidFill>
                <a:schemeClr val="dk2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60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Planlegg egen undervisning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-203200">
              <a:spcBef>
                <a:spcPts val="0"/>
              </a:spcBef>
              <a:buSzPts val="2400"/>
            </a:pP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Planlegg en undervisningsøkt hvor fokus er </a:t>
            </a:r>
            <a:r>
              <a:rPr lang="nb-NO" dirty="0">
                <a:ea typeface="Arial"/>
                <a:cs typeface="Arial"/>
                <a:sym typeface="Arial"/>
              </a:rPr>
              <a:t>å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bruke oppgaver med høye kognitive krav. 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Se 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eksempler 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artikkelen.</a:t>
            </a:r>
          </a:p>
          <a:p>
            <a:pPr indent="-203200">
              <a:spcBef>
                <a:spcPts val="0"/>
              </a:spcBef>
              <a:buSzPts val="2400"/>
            </a:pPr>
            <a:endParaRPr lang="nb-NO" dirty="0" smtClean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indent="-203200">
              <a:spcBef>
                <a:spcPts val="0"/>
              </a:spcBef>
              <a:buSzPts val="2400"/>
            </a:pP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Undervisning 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skal planlegges i 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gruppe.</a:t>
            </a:r>
          </a:p>
          <a:p>
            <a:pPr indent="-203200">
              <a:spcBef>
                <a:spcPts val="0"/>
              </a:spcBef>
              <a:buSzPts val="2400"/>
            </a:pPr>
            <a:endParaRPr lang="nb-NO" dirty="0" smtClean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indent="-203200">
              <a:spcBef>
                <a:spcPts val="0"/>
              </a:spcBef>
              <a:buSzPts val="2400"/>
            </a:pP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Gjennomføres 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med egne 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elever.</a:t>
            </a:r>
          </a:p>
          <a:p>
            <a:pPr indent="-203200">
              <a:spcBef>
                <a:spcPts val="0"/>
              </a:spcBef>
              <a:buSzPts val="2400"/>
            </a:pPr>
            <a:endParaRPr lang="nb-NO" dirty="0" smtClean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indent="-203200">
              <a:spcBef>
                <a:spcPts val="0"/>
              </a:spcBef>
              <a:buSzPts val="2400"/>
            </a:pP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Dersom 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det er mulig kan kolleger observere hverandre og drøfte erfaringer i 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etterkant.</a:t>
            </a:r>
          </a:p>
          <a:p>
            <a:pPr indent="-203200">
              <a:spcBef>
                <a:spcPts val="0"/>
              </a:spcBef>
              <a:buSzPts val="2400"/>
            </a:pPr>
            <a:endParaRPr lang="nb-NO" dirty="0" smtClean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indent="-203200">
              <a:spcBef>
                <a:spcPts val="0"/>
              </a:spcBef>
              <a:buSzPts val="2400"/>
            </a:pPr>
            <a:r>
              <a:rPr lang="nb-NO" dirty="0" smtClean="0">
                <a:ea typeface="Arial"/>
                <a:cs typeface="Arial"/>
                <a:sym typeface="Arial"/>
              </a:rPr>
              <a:t>Bruk </a:t>
            </a:r>
            <a:r>
              <a:rPr lang="nb-NO" dirty="0">
                <a:ea typeface="Arial"/>
                <a:cs typeface="Arial"/>
                <a:sym typeface="Arial"/>
              </a:rPr>
              <a:t>gjerne undervisningsnotatet, t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 notater og ta med til erfaringsdeling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.</a:t>
            </a:r>
          </a:p>
          <a:p>
            <a:pPr marL="3683000" lvl="8" indent="0">
              <a:buSzPts val="2400"/>
              <a:buNone/>
            </a:pPr>
            <a:endParaRPr lang="nb-NO" sz="1200" dirty="0" smtClean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lvl="8" indent="-203200">
              <a:buSzPts val="2400"/>
            </a:pPr>
            <a:endParaRPr lang="nb-NO" sz="1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lvl="8" indent="-203200">
              <a:buSzPts val="2400"/>
            </a:pPr>
            <a:r>
              <a:rPr lang="nb-NO" sz="14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Se neste side før dere går i grupper</a:t>
            </a:r>
            <a:endParaRPr lang="nb-NO" sz="14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25400" lvl="0" indent="0">
              <a:buSzPts val="2400"/>
              <a:buNone/>
            </a:pPr>
            <a:endParaRPr lang="nb-NO" sz="2200" dirty="0"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 etter utprøving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203200">
              <a:buSzPts val="2400"/>
            </a:pP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Reflekter over følgende punkter underveis og i etterkant av </a:t>
            </a:r>
            <a:r>
              <a:rPr lang="nb-NO" sz="22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utprøving med elever: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</a:t>
            </a:r>
            <a:endParaRPr lang="nb-NO" sz="2200" dirty="0">
              <a:ea typeface="Arial"/>
              <a:cs typeface="Arial"/>
              <a:sym typeface="Arial"/>
            </a:endParaRPr>
          </a:p>
          <a:p>
            <a:pPr lvl="1">
              <a:buSzPts val="2400"/>
            </a:pP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Hvordan </a:t>
            </a:r>
            <a:r>
              <a:rPr lang="nb-NO" sz="22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fungerte oppgaven du valgte?</a:t>
            </a:r>
            <a:endParaRPr lang="nb-NO" sz="2200" dirty="0">
              <a:ea typeface="Arial"/>
              <a:cs typeface="Arial"/>
              <a:sym typeface="Arial"/>
            </a:endParaRPr>
          </a:p>
          <a:p>
            <a:pPr lvl="1">
              <a:buSzPts val="2400"/>
            </a:pPr>
            <a:r>
              <a:rPr lang="nb-NO" sz="22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Oppsto det muligheter for matematiske diskusjoner?</a:t>
            </a:r>
          </a:p>
          <a:p>
            <a:pPr lvl="2">
              <a:buSzPts val="2400"/>
            </a:pPr>
            <a:r>
              <a:rPr lang="nb-NO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I så fall på hvilken måte?</a:t>
            </a:r>
            <a:endParaRPr lang="nb-NO" sz="1800" dirty="0">
              <a:ea typeface="Arial"/>
              <a:cs typeface="Arial"/>
              <a:sym typeface="Arial"/>
            </a:endParaRPr>
          </a:p>
          <a:p>
            <a:pPr lvl="1">
              <a:buSzPts val="2400"/>
            </a:pP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Opplevde du noen gylne øyeblikk</a:t>
            </a:r>
            <a:r>
              <a:rPr lang="nb-NO" sz="22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?</a:t>
            </a:r>
            <a:endParaRPr lang="nb-NO" sz="2200" dirty="0">
              <a:ea typeface="Arial"/>
              <a:cs typeface="Arial"/>
              <a:sym typeface="Arial"/>
            </a:endParaRPr>
          </a:p>
          <a:p>
            <a:pPr lvl="1" indent="-76200">
              <a:buSzPts val="2400"/>
              <a:buNone/>
            </a:pPr>
            <a:endParaRPr lang="nb-NO" sz="2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9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55270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sz="4000" dirty="0" smtClean="0">
                <a:solidFill>
                  <a:srgbClr val="268183"/>
                </a:solidFill>
              </a:rPr>
              <a:t>Oppgaver som fremmer kommunikasjon</a:t>
            </a:r>
            <a:r>
              <a:rPr lang="nb-NO" dirty="0" smtClean="0">
                <a:solidFill>
                  <a:srgbClr val="268183"/>
                </a:solidFill>
              </a:rPr>
              <a:t/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</a:t>
            </a:r>
            <a:r>
              <a:rPr lang="nb-NO" sz="3200" dirty="0" smtClean="0">
                <a:solidFill>
                  <a:srgbClr val="268183"/>
                </a:solidFill>
              </a:rPr>
              <a:t>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2</a:t>
            </a:r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Målet med denne modulen er:</a:t>
            </a:r>
          </a:p>
          <a:p>
            <a:pPr marL="0" indent="0">
              <a:buNone/>
            </a:pPr>
            <a:endParaRPr lang="nb-NO" sz="2200" dirty="0" smtClean="0"/>
          </a:p>
          <a:p>
            <a:pPr lvl="0" indent="-203200">
              <a:spcBef>
                <a:spcPts val="0"/>
              </a:spcBef>
              <a:buSzPts val="2400"/>
            </a:pPr>
            <a:r>
              <a:rPr lang="nb-NO" sz="2200" dirty="0">
                <a:ea typeface="Arial"/>
                <a:cs typeface="Arial" panose="020B0604020202020204" pitchFamily="34" charset="0"/>
                <a:sym typeface="Arial"/>
              </a:rPr>
              <a:t>at dere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 skal få innsikt i hvordan dere kan velge oppgaver som er et godt utgangspunkt for matematiske samtaler.</a:t>
            </a:r>
            <a:endParaRPr lang="nb-NO" sz="2200" dirty="0"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endParaRPr lang="nb-NO" sz="2200" dirty="0">
              <a:ea typeface="Arial"/>
              <a:cs typeface="Arial" panose="020B0604020202020204" pitchFamily="34" charset="0"/>
              <a:sym typeface="Arial"/>
            </a:endParaRPr>
          </a:p>
          <a:p>
            <a:pPr lvl="0" indent="-203200">
              <a:spcBef>
                <a:spcPts val="0"/>
              </a:spcBef>
              <a:buSzPts val="2400"/>
            </a:pPr>
            <a:r>
              <a:rPr lang="nb-NO" sz="2200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at dere skal kunne vurdere og endre mulighetene som finnes i en oppgave.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9415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766631"/>
              </p:ext>
            </p:extLst>
          </p:nvPr>
        </p:nvGraphicFramePr>
        <p:xfrm>
          <a:off x="895350" y="1825625"/>
          <a:ext cx="75834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Aktivitet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Tid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Erfaringsdeling</a:t>
                      </a:r>
                      <a:r>
                        <a:rPr lang="nb-NO" sz="2400" baseline="0" dirty="0" smtClean="0"/>
                        <a:t> i grupper</a:t>
                      </a:r>
                      <a:endParaRPr lang="nb-NO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15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Erfaringsdeling</a:t>
                      </a:r>
                      <a:r>
                        <a:rPr lang="nb-NO" sz="2400" baseline="0" dirty="0" smtClean="0"/>
                        <a:t> i plenum</a:t>
                      </a:r>
                      <a:endParaRPr lang="nb-NO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15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>
                <a:cs typeface="Arial" panose="020B0604020202020204" pitchFamily="34" charset="0"/>
              </a:rPr>
              <a:t>Målet med denne modulen er:</a:t>
            </a:r>
          </a:p>
          <a:p>
            <a:pPr marL="0" indent="0">
              <a:buNone/>
            </a:pPr>
            <a:endParaRPr lang="nb-NO" sz="2200" dirty="0" smtClean="0">
              <a:cs typeface="Arial" panose="020B0604020202020204" pitchFamily="34" charset="0"/>
            </a:endParaRPr>
          </a:p>
          <a:p>
            <a:pPr lvl="0" indent="-203200">
              <a:spcBef>
                <a:spcPts val="0"/>
              </a:spcBef>
              <a:buSzPts val="2400"/>
            </a:pPr>
            <a:r>
              <a:rPr lang="nb-NO" sz="2200" dirty="0">
                <a:ea typeface="Arial"/>
                <a:cs typeface="Arial" panose="020B0604020202020204" pitchFamily="34" charset="0"/>
                <a:sym typeface="Arial"/>
              </a:rPr>
              <a:t>at </a:t>
            </a:r>
            <a:r>
              <a:rPr lang="nb-NO" sz="2200" dirty="0" smtClean="0">
                <a:ea typeface="Arial"/>
                <a:cs typeface="Arial" panose="020B0604020202020204" pitchFamily="34" charset="0"/>
                <a:sym typeface="Arial"/>
              </a:rPr>
              <a:t>dere</a:t>
            </a:r>
            <a:r>
              <a:rPr lang="nb-NO" sz="2200" dirty="0" smtClean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skal få innsikt i </a:t>
            </a:r>
            <a:r>
              <a:rPr lang="nb-NO" sz="2200" dirty="0" smtClean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hvordan dere kan velge oppgaver som er et godt 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utgangspunkt for matematiske samtaler.</a:t>
            </a:r>
            <a:endParaRPr lang="nb-NO" sz="2200" dirty="0"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endParaRPr lang="nb-NO" sz="2200" dirty="0">
              <a:ea typeface="Arial"/>
              <a:cs typeface="Arial" panose="020B0604020202020204" pitchFamily="34" charset="0"/>
              <a:sym typeface="Arial"/>
            </a:endParaRPr>
          </a:p>
          <a:p>
            <a:pPr lvl="0" indent="-203200">
              <a:spcBef>
                <a:spcPts val="0"/>
              </a:spcBef>
              <a:buSzPts val="2400"/>
            </a:pPr>
            <a:r>
              <a:rPr lang="nb-NO" sz="2200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at </a:t>
            </a:r>
            <a:r>
              <a:rPr lang="nb-NO" sz="2200" dirty="0" smtClean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dere </a:t>
            </a:r>
            <a:r>
              <a:rPr lang="nb-NO" sz="2200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skal kunne vurdere og </a:t>
            </a:r>
            <a:r>
              <a:rPr lang="nb-NO" sz="2200" dirty="0" smtClean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endre </a:t>
            </a:r>
            <a:r>
              <a:rPr lang="nb-NO" sz="2200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mulighetene som finnes i en oppgave</a:t>
            </a:r>
            <a:r>
              <a:rPr lang="nb-NO" sz="2200" dirty="0" smtClean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25400" lvl="0" indent="0">
              <a:spcBef>
                <a:spcPts val="0"/>
              </a:spcBef>
              <a:buSzPts val="2400"/>
              <a:buNone/>
            </a:pPr>
            <a:endParaRPr lang="nb-NO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etter utprøving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erfaringer </a:t>
            </a:r>
            <a:r>
              <a:rPr lang="nb-NO" dirty="0" smtClean="0"/>
              <a:t>i grupper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ts val="2400"/>
            </a:pPr>
            <a:r>
              <a:rPr lang="nb-NO" dirty="0" smtClean="0">
                <a:ea typeface="Arial"/>
                <a:cs typeface="Arial"/>
                <a:sym typeface="Arial"/>
              </a:rPr>
              <a:t>Del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 erfaringer, refleksjoner og gylne øyeblikk.</a:t>
            </a:r>
          </a:p>
          <a:p>
            <a:pPr marL="0" indent="0">
              <a:buSzPts val="2400"/>
              <a:buNone/>
            </a:pPr>
            <a:endParaRPr lang="nb-NO" dirty="0">
              <a:ea typeface="Arial"/>
              <a:cs typeface="Arial"/>
              <a:sym typeface="Arial"/>
            </a:endParaRPr>
          </a:p>
          <a:p>
            <a:pPr marL="0" indent="0">
              <a:buSzPts val="2400"/>
              <a:buNone/>
            </a:pPr>
            <a:endParaRPr lang="nb-NO" dirty="0"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nb-NO" dirty="0">
              <a:ea typeface="Arial"/>
              <a:cs typeface="Arial"/>
              <a:sym typeface="Arial"/>
            </a:endParaRPr>
          </a:p>
          <a:p>
            <a:r>
              <a:rPr lang="nb-NO" dirty="0" smtClean="0">
                <a:ea typeface="Arial"/>
                <a:cs typeface="Arial"/>
                <a:sym typeface="Arial"/>
              </a:rPr>
              <a:t>Del </a:t>
            </a:r>
            <a:r>
              <a:rPr lang="nb-NO" dirty="0" smtClean="0">
                <a:ea typeface="Arial"/>
                <a:cs typeface="Arial"/>
                <a:sym typeface="Arial"/>
              </a:rPr>
              <a:t>erfaringene i </a:t>
            </a:r>
            <a:r>
              <a:rPr lang="nb-NO" dirty="0" smtClean="0">
                <a:ea typeface="Arial"/>
                <a:cs typeface="Arial"/>
                <a:sym typeface="Arial"/>
              </a:rPr>
              <a:t>plenum.</a:t>
            </a:r>
            <a:endParaRPr lang="nb-NO" dirty="0">
              <a:ea typeface="Arial"/>
              <a:cs typeface="Arial"/>
              <a:sym typeface="Arial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4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31631" y="3991427"/>
            <a:ext cx="6969369" cy="1655762"/>
          </a:xfrm>
        </p:spPr>
        <p:txBody>
          <a:bodyPr/>
          <a:lstStyle/>
          <a:p>
            <a:r>
              <a:rPr lang="nb-NO" dirty="0"/>
              <a:t>Neste modul </a:t>
            </a:r>
            <a:r>
              <a:rPr lang="nb-NO" dirty="0" smtClean="0"/>
              <a:t>i denne pakken handler om</a:t>
            </a:r>
            <a:r>
              <a:rPr lang="nb-NO" dirty="0"/>
              <a:t> </a:t>
            </a:r>
            <a:r>
              <a:rPr lang="nb-NO" dirty="0" smtClean="0"/>
              <a:t>«Samtaletrekk»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934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Kilder</a:t>
            </a:r>
            <a:endParaRPr lang="nb-NO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nb-NO" sz="1800" dirty="0" smtClean="0"/>
          </a:p>
          <a:p>
            <a:pPr algn="l"/>
            <a:r>
              <a:rPr lang="nb-NO" sz="1800" dirty="0" smtClean="0"/>
              <a:t>Valenta, A. (2016). </a:t>
            </a:r>
            <a:r>
              <a:rPr lang="nb-NO" sz="1800" i="1" dirty="0" smtClean="0"/>
              <a:t>Kognitive krav i matematikkoppgaver. </a:t>
            </a:r>
            <a:r>
              <a:rPr lang="nb-NO" sz="1800" dirty="0" smtClean="0"/>
              <a:t>Publisert på 	hjemmesiden til matematikksenteret </a:t>
            </a:r>
            <a:r>
              <a:rPr lang="nb-NO" sz="1800" dirty="0" smtClean="0">
                <a:hlinkClick r:id="rId3"/>
              </a:rPr>
              <a:t>https://www.matematikksenteret.no/sites/default/files/media/filer/MAM/Valenta%20Kognitive%20krav%20i%20matematikkoppgaver_0.pdf</a:t>
            </a:r>
            <a:endParaRPr lang="nb-NO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750089"/>
              </p:ext>
            </p:extLst>
          </p:nvPr>
        </p:nvGraphicFramePr>
        <p:xfrm>
          <a:off x="895350" y="1825625"/>
          <a:ext cx="7583488" cy="234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Aktivitet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Tid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2400"/>
                        <a:buNone/>
                      </a:pPr>
                      <a:r>
                        <a:rPr lang="nb-NO" sz="2400" dirty="0" smtClean="0">
                          <a:latin typeface="+mn-lt"/>
                          <a:ea typeface="Arial"/>
                          <a:cs typeface="Arial"/>
                          <a:sym typeface="Arial"/>
                        </a:rPr>
                        <a:t>Oppsummer forarbeidet i grupper</a:t>
                      </a:r>
                      <a:endParaRPr lang="nb-NO" sz="24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20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15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Hvordan</a:t>
                      </a:r>
                      <a:r>
                        <a:rPr lang="nb-NO" sz="2400" baseline="0" dirty="0" smtClean="0"/>
                        <a:t> endre en oppgave</a:t>
                      </a:r>
                      <a:endParaRPr lang="nb-NO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20</a:t>
                      </a:r>
                      <a:r>
                        <a:rPr lang="nb-NO" sz="2400" baseline="0" dirty="0" smtClean="0"/>
                        <a:t> </a:t>
                      </a:r>
                      <a:r>
                        <a:rPr lang="nb-NO" sz="2400" dirty="0" smtClean="0"/>
                        <a:t>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Planlegge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35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Oppsummer</a:t>
            </a:r>
            <a:r>
              <a:rPr lang="nb-NO" dirty="0"/>
              <a:t> </a:t>
            </a:r>
            <a:r>
              <a:rPr lang="nb-NO" dirty="0" smtClean="0"/>
              <a:t>for forarbeid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SzPts val="2400"/>
              <a:buNone/>
            </a:pPr>
            <a:r>
              <a:rPr lang="nb-NO" sz="2400" dirty="0" smtClean="0">
                <a:ea typeface="Arial"/>
                <a:cs typeface="Arial"/>
                <a:sym typeface="Arial"/>
              </a:rPr>
              <a:t>Se over notatene dine fra A</a:t>
            </a:r>
            <a:r>
              <a:rPr lang="nb-NO" sz="2400" dirty="0"/>
              <a:t> – </a:t>
            </a:r>
            <a:r>
              <a:rPr lang="nb-NO" sz="2400" dirty="0" smtClean="0"/>
              <a:t>Forarbeid.</a:t>
            </a:r>
            <a:endParaRPr lang="nb-NO" sz="2400" dirty="0" smtClean="0">
              <a:ea typeface="Arial"/>
              <a:cs typeface="Arial"/>
              <a:sym typeface="Arial"/>
            </a:endParaRPr>
          </a:p>
          <a:p>
            <a:pPr marL="0" indent="0">
              <a:lnSpc>
                <a:spcPct val="115000"/>
              </a:lnSpc>
              <a:buSzPts val="2400"/>
              <a:buNone/>
            </a:pPr>
            <a:r>
              <a:rPr lang="nb-NO" sz="2400" dirty="0" smtClean="0">
                <a:ea typeface="Arial"/>
                <a:cs typeface="Arial"/>
                <a:sym typeface="Arial"/>
              </a:rPr>
              <a:t>Diskuter i grupper:</a:t>
            </a:r>
          </a:p>
          <a:p>
            <a:pPr lvl="1">
              <a:lnSpc>
                <a:spcPct val="115000"/>
              </a:lnSpc>
              <a:buSzPts val="2400"/>
            </a:pP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Hvilke 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egenskaper kjennetegner oppgaver som kan være et godt grunnlag for faglige diskusjoner i matematikk?</a:t>
            </a:r>
          </a:p>
          <a:p>
            <a:pPr lvl="1">
              <a:lnSpc>
                <a:spcPct val="115000"/>
              </a:lnSpc>
              <a:buSzPts val="2400"/>
            </a:pP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Hvordan 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kan man 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videreutvikle 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oppgaver, slik at 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de egner 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seg bedre for </a:t>
            </a:r>
            <a:r>
              <a:rPr lang="nb-NO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matematisk diskusjon?</a:t>
            </a:r>
          </a:p>
          <a:p>
            <a:pPr marL="0" indent="0">
              <a:lnSpc>
                <a:spcPct val="115000"/>
              </a:lnSpc>
              <a:buSzPts val="2400"/>
              <a:buNone/>
            </a:pPr>
            <a:r>
              <a:rPr lang="nb-NO" sz="24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Noter tre punkter som kan bringes fram i plenum</a:t>
            </a:r>
            <a:endParaRPr lang="nb-NO" sz="24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6113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Momenter fra artikkelen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Oppgavene har stor betydning for læring og motivasjon.</a:t>
            </a:r>
          </a:p>
          <a:p>
            <a:r>
              <a:rPr lang="nb-NO" sz="2200" dirty="0"/>
              <a:t>Valg av oppgavetyper har betydning for hvordan elever oppfatter matematikkfaget.</a:t>
            </a:r>
          </a:p>
          <a:p>
            <a:r>
              <a:rPr lang="nb-NO" sz="2200" dirty="0"/>
              <a:t>Oppgaver kan brukes på ulike måter.</a:t>
            </a:r>
          </a:p>
          <a:p>
            <a:r>
              <a:rPr lang="nb-NO" sz="2200" dirty="0"/>
              <a:t>En og samme oppgave kan stille både lave og høye kognitive krav til elevene, alt etter hvordan læreren velger å bruke oppgaven. </a:t>
            </a:r>
            <a:endParaRPr lang="nb-NO" sz="2200" dirty="0" smtClean="0"/>
          </a:p>
          <a:p>
            <a:pPr marL="0" indent="0">
              <a:buNone/>
            </a:pPr>
            <a:endParaRPr lang="nb-NO" sz="2200" u="sng" dirty="0" smtClean="0"/>
          </a:p>
          <a:p>
            <a:pPr marL="0" indent="0">
              <a:buNone/>
            </a:pPr>
            <a:r>
              <a:rPr lang="nb-NO" sz="2200" u="sng" dirty="0" smtClean="0"/>
              <a:t>Diskuter i par:</a:t>
            </a:r>
          </a:p>
          <a:p>
            <a:pPr marL="0" indent="0">
              <a:buNone/>
            </a:pPr>
            <a:r>
              <a:rPr lang="nb-NO" sz="2200" dirty="0" smtClean="0"/>
              <a:t>Hvilke typer oppgaver bruker dere når dere føler at dere lykkes med matematikkundervisning?</a:t>
            </a:r>
            <a:endParaRPr lang="nb-NO" sz="2200" dirty="0"/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2707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Ulike typer oppgaver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  <a:buSzPts val="1785"/>
            </a:pPr>
            <a:r>
              <a:rPr lang="nb-NO" sz="1785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Oppgaver med lave kognitive krav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Handler om memorering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Reproduksjon av fakta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Ikke mulig å bruke ulike strategier for å løse oppgaven.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Liten tvil om hvordan oppgaven skal løses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Lære prosedyrer, uten å se sammenhenger til andre områder av matematikken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Fokus på riktig svar</a:t>
            </a:r>
          </a:p>
          <a:p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SzPts val="1785"/>
            </a:pPr>
            <a:r>
              <a:rPr lang="nb-NO" sz="1785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Oppgaver med høye kognitive krav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Oppgaver som fremmer matematisk tenkning og resonnement</a:t>
            </a:r>
            <a:endParaRPr lang="nb-NO" sz="1800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Fokus </a:t>
            </a: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på å utvikle forståelse for matematiske </a:t>
            </a:r>
            <a:r>
              <a:rPr lang="nb-NO" sz="17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begrep </a:t>
            </a: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og ideer</a:t>
            </a:r>
            <a:endParaRPr lang="nb-NO" sz="1800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Elevene må bruke relevant forkunnskap</a:t>
            </a:r>
            <a:endParaRPr lang="nb-NO" sz="1800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Åpne for bruk av ulike representasjoner </a:t>
            </a:r>
            <a:endParaRPr lang="nb-NO" sz="1800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Lære </a:t>
            </a: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prosedyrer, men samtidig se sammenhenger med andre </a:t>
            </a:r>
            <a:r>
              <a:rPr lang="nb-NO" sz="17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områder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30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Hvordan videreutvikle en oppgave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33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713</Words>
  <Application>Microsoft Office PowerPoint</Application>
  <PresentationFormat>Skjermfremvisning (4:3)</PresentationFormat>
  <Paragraphs>137</Paragraphs>
  <Slides>23</Slides>
  <Notes>17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Campton Book</vt:lpstr>
      <vt:lpstr>Campton Light</vt:lpstr>
      <vt:lpstr>Campton Medium</vt:lpstr>
      <vt:lpstr>Office-tema</vt:lpstr>
      <vt:lpstr>Oppgaver som fremmer kommunikasjon B – Samarbeid</vt:lpstr>
      <vt:lpstr>Mål</vt:lpstr>
      <vt:lpstr>Tidsplan for denne økta</vt:lpstr>
      <vt:lpstr>Oppsummer forarbeidet i grupper</vt:lpstr>
      <vt:lpstr>Oppsummer for forarbeid</vt:lpstr>
      <vt:lpstr>Faglig påfyll</vt:lpstr>
      <vt:lpstr>Momenter fra artikkelen</vt:lpstr>
      <vt:lpstr>Ulike typer oppgaver</vt:lpstr>
      <vt:lpstr>Hvordan videreutvikle en oppgave</vt:lpstr>
      <vt:lpstr>Tenk gjennom følgende punkter når dere velger oppgaver til undervisning:</vt:lpstr>
      <vt:lpstr>Eksempel på en videreutviklet oppgave:</vt:lpstr>
      <vt:lpstr>Vurder den «nye» oppgaven</vt:lpstr>
      <vt:lpstr>Vurder den «nye» oppgaven ut fra punktene:</vt:lpstr>
      <vt:lpstr>Planlegg egen undervisning </vt:lpstr>
      <vt:lpstr>Planlegg egen undervisning</vt:lpstr>
      <vt:lpstr>Refleksjon etter utprøving</vt:lpstr>
      <vt:lpstr>Oppgaver som fremmer kommunikasjon D – Etterarbeid</vt:lpstr>
      <vt:lpstr>Mål</vt:lpstr>
      <vt:lpstr>Tidsplan for denne økta</vt:lpstr>
      <vt:lpstr>Erfaringsdeling etter utprøving</vt:lpstr>
      <vt:lpstr>Del erfaringer i grupper</vt:lpstr>
      <vt:lpstr>Veien videre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Ingunn Valbekmo</cp:lastModifiedBy>
  <cp:revision>139</cp:revision>
  <cp:lastPrinted>2017-08-18T08:10:09Z</cp:lastPrinted>
  <dcterms:created xsi:type="dcterms:W3CDTF">2017-08-11T05:42:55Z</dcterms:created>
  <dcterms:modified xsi:type="dcterms:W3CDTF">2018-05-09T08:11:39Z</dcterms:modified>
</cp:coreProperties>
</file>