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14" r:id="rId2"/>
    <p:sldId id="315" r:id="rId3"/>
    <p:sldId id="345" r:id="rId4"/>
    <p:sldId id="331" r:id="rId5"/>
    <p:sldId id="330" r:id="rId6"/>
    <p:sldId id="360" r:id="rId7"/>
    <p:sldId id="332" r:id="rId8"/>
    <p:sldId id="335" r:id="rId9"/>
    <p:sldId id="333" r:id="rId10"/>
    <p:sldId id="349" r:id="rId11"/>
    <p:sldId id="336" r:id="rId12"/>
    <p:sldId id="350" r:id="rId13"/>
    <p:sldId id="351" r:id="rId14"/>
    <p:sldId id="352" r:id="rId15"/>
    <p:sldId id="353" r:id="rId16"/>
    <p:sldId id="354" r:id="rId17"/>
    <p:sldId id="356" r:id="rId18"/>
    <p:sldId id="337" r:id="rId19"/>
    <p:sldId id="357" r:id="rId20"/>
    <p:sldId id="358" r:id="rId21"/>
    <p:sldId id="346" r:id="rId22"/>
    <p:sldId id="347" r:id="rId23"/>
    <p:sldId id="348" r:id="rId24"/>
    <p:sldId id="359" r:id="rId25"/>
    <p:sldId id="355" r:id="rId26"/>
    <p:sldId id="338" r:id="rId27"/>
  </p:sldIdLst>
  <p:sldSz cx="9144000" cy="6858000" type="screen4x3"/>
  <p:notesSz cx="7099300" cy="102346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8183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ddels stil 2 - aks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ys stil 1 - aks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02" autoAdjust="0"/>
    <p:restoredTop sz="71669" autoAdjust="0"/>
  </p:normalViewPr>
  <p:slideViewPr>
    <p:cSldViewPr snapToGrid="0" snapToObjects="1">
      <p:cViewPr varScale="1">
        <p:scale>
          <a:sx n="117" d="100"/>
          <a:sy n="117" d="100"/>
        </p:scale>
        <p:origin x="561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3" d="100"/>
          <a:sy n="113" d="100"/>
        </p:scale>
        <p:origin x="5248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r">
              <a:defRPr sz="1200"/>
            </a:lvl1pPr>
          </a:lstStyle>
          <a:p>
            <a:fld id="{CFC80595-CB9A-4B2B-9F62-515657FF243E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r">
              <a:defRPr sz="1200"/>
            </a:lvl1pPr>
          </a:lstStyle>
          <a:p>
            <a:fld id="{347094F0-FA6A-48DA-95DC-9F0078FF98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8652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3508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r">
              <a:defRPr sz="1200"/>
            </a:lvl1pPr>
          </a:lstStyle>
          <a:p>
            <a:fld id="{634AC687-64E8-6F43-AA98-B5EBDB685D9F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06" tIns="47453" rIns="94906" bIns="47453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4906" tIns="47453" rIns="94906" bIns="47453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3507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r">
              <a:defRPr sz="1200"/>
            </a:lvl1pPr>
          </a:lstStyle>
          <a:p>
            <a:fld id="{498C61E4-D67C-2040-A9B3-42B060A8C9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648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14959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18348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18752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10493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844619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27464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73590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28305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36146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85506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20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75858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30967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21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60149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880817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675206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26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4238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9420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b="0" dirty="0" smtClean="0"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7416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21791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03953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93092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endParaRPr lang="nb-NO" b="0" dirty="0" smtClean="0"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44452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4824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671180" y="2409914"/>
            <a:ext cx="7801641" cy="1674976"/>
          </a:xfrm>
        </p:spPr>
        <p:txBody>
          <a:bodyPr anchor="t">
            <a:normAutofit/>
          </a:bodyPr>
          <a:lstStyle>
            <a:lvl1pPr algn="ctr">
              <a:defRPr sz="5400" b="0" i="0">
                <a:solidFill>
                  <a:schemeClr val="tx2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Modultittel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1960749" y="1912281"/>
            <a:ext cx="5280434" cy="442989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Modul </a:t>
            </a:r>
            <a:r>
              <a:rPr lang="nb-NO" dirty="0" err="1"/>
              <a:t>X</a:t>
            </a:r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3529411"/>
            <a:ext cx="38100" cy="1447800"/>
          </a:xfrm>
          <a:prstGeom prst="rect">
            <a:avLst/>
          </a:prstGeom>
        </p:spPr>
      </p:pic>
      <p:grpSp>
        <p:nvGrpSpPr>
          <p:cNvPr id="4" name="Gruppe 3"/>
          <p:cNvGrpSpPr/>
          <p:nvPr userDrawn="1"/>
        </p:nvGrpSpPr>
        <p:grpSpPr>
          <a:xfrm>
            <a:off x="620590" y="5614909"/>
            <a:ext cx="7902815" cy="647295"/>
            <a:chOff x="1697880" y="5614909"/>
            <a:chExt cx="5885486" cy="647295"/>
          </a:xfrm>
        </p:grpSpPr>
        <p:pic>
          <p:nvPicPr>
            <p:cNvPr id="8" name="Bilde 7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84620" y="5614909"/>
              <a:ext cx="1589682" cy="647295"/>
            </a:xfrm>
            <a:prstGeom prst="rect">
              <a:avLst/>
            </a:prstGeom>
          </p:spPr>
        </p:pic>
        <p:pic>
          <p:nvPicPr>
            <p:cNvPr id="10" name="Bilde 9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97880" y="5739615"/>
              <a:ext cx="1282244" cy="442989"/>
            </a:xfrm>
            <a:prstGeom prst="rect">
              <a:avLst/>
            </a:prstGeom>
          </p:spPr>
        </p:pic>
        <p:pic>
          <p:nvPicPr>
            <p:cNvPr id="11" name="Bilde 10"/>
            <p:cNvPicPr>
              <a:picLocks noChangeAspect="1"/>
            </p:cNvPicPr>
            <p:nvPr userDrawn="1"/>
          </p:nvPicPr>
          <p:blipFill>
            <a:blip r:embed="rId6" cstate="screen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78795" y="5806202"/>
              <a:ext cx="1404571" cy="3098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1142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071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77636" y="2304637"/>
            <a:ext cx="7886700" cy="1325563"/>
          </a:xfrm>
        </p:spPr>
        <p:txBody>
          <a:bodyPr>
            <a:normAutofit/>
          </a:bodyPr>
          <a:lstStyle>
            <a:lvl1pPr algn="ctr">
              <a:defRPr sz="4800" b="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95586" y="3447481"/>
            <a:ext cx="50800" cy="1085850"/>
          </a:xfrm>
          <a:prstGeom prst="rect">
            <a:avLst/>
          </a:prstGeom>
        </p:spPr>
      </p:pic>
      <p:grpSp>
        <p:nvGrpSpPr>
          <p:cNvPr id="11" name="Gruppe 10"/>
          <p:cNvGrpSpPr/>
          <p:nvPr userDrawn="1"/>
        </p:nvGrpSpPr>
        <p:grpSpPr>
          <a:xfrm>
            <a:off x="620590" y="5614909"/>
            <a:ext cx="7902821" cy="647295"/>
            <a:chOff x="1697878" y="5614909"/>
            <a:chExt cx="5885487" cy="647295"/>
          </a:xfrm>
        </p:grpSpPr>
        <p:pic>
          <p:nvPicPr>
            <p:cNvPr id="12" name="Bilde 11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84617" y="5614909"/>
              <a:ext cx="1589681" cy="647295"/>
            </a:xfrm>
            <a:prstGeom prst="rect">
              <a:avLst/>
            </a:prstGeom>
          </p:spPr>
        </p:pic>
        <p:pic>
          <p:nvPicPr>
            <p:cNvPr id="13" name="Bilde 12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97878" y="5739615"/>
              <a:ext cx="1282244" cy="442989"/>
            </a:xfrm>
            <a:prstGeom prst="rect">
              <a:avLst/>
            </a:prstGeom>
          </p:spPr>
        </p:pic>
        <p:pic>
          <p:nvPicPr>
            <p:cNvPr id="14" name="Bilde 13"/>
            <p:cNvPicPr>
              <a:picLocks noChangeAspect="1"/>
            </p:cNvPicPr>
            <p:nvPr userDrawn="1"/>
          </p:nvPicPr>
          <p:blipFill>
            <a:blip r:embed="rId6" cstate="screen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78794" y="5806202"/>
              <a:ext cx="1404571" cy="3098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881665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fors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8866" y="2552978"/>
            <a:ext cx="8046268" cy="901756"/>
          </a:xfrm>
        </p:spPr>
        <p:txBody>
          <a:bodyPr/>
          <a:lstStyle>
            <a:lvl1pPr algn="ctr">
              <a:defRPr b="0" i="0">
                <a:solidFill>
                  <a:schemeClr val="accent1"/>
                </a:solidFill>
                <a:latin typeface="+mn-lt"/>
                <a:ea typeface="Campton Medium" charset="0"/>
                <a:cs typeface="Campton Medium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1143000" y="3991427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8601" y="1375372"/>
            <a:ext cx="1066799" cy="901756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24065D29-AA58-4CA2-8598-56C22A2E391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4717" y="5851776"/>
            <a:ext cx="2134567" cy="647295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9EB4C474-1A11-4899-A68B-FDD789436D5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2897023"/>
            <a:ext cx="381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92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825625"/>
            <a:ext cx="7583244" cy="4180320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8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125" y="0"/>
            <a:ext cx="38100" cy="144780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28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96399" y="1825626"/>
            <a:ext cx="3726000" cy="411797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818003" y="1826014"/>
            <a:ext cx="3660979" cy="4117586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128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41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bilde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457200"/>
            <a:ext cx="2949178" cy="1600200"/>
          </a:xfrm>
        </p:spPr>
        <p:txBody>
          <a:bodyPr anchor="ctr"/>
          <a:lstStyle>
            <a:lvl1pPr>
              <a:defRPr sz="32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967842" y="681136"/>
            <a:ext cx="4511140" cy="51799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Dra bildet til plassholderen eller klikk ikonet for å legge til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896400" y="2239348"/>
            <a:ext cx="2949178" cy="362170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dirty="0"/>
              <a:t>Klikk for å redigere tekststiler i malen </a:t>
            </a:r>
            <a:r>
              <a:rPr lang="nb-NO" dirty="0" err="1"/>
              <a:t>eesfnhef</a:t>
            </a:r>
            <a:r>
              <a:rPr lang="nb-NO" dirty="0"/>
              <a:t> </a:t>
            </a:r>
            <a:r>
              <a:rPr lang="nb-NO" dirty="0" err="1"/>
              <a:t>efe</a:t>
            </a:r>
            <a:r>
              <a:rPr lang="nb-NO" dirty="0"/>
              <a:t> </a:t>
            </a:r>
            <a:r>
              <a:rPr lang="nb-NO" dirty="0" err="1"/>
              <a:t>ege</a:t>
            </a:r>
            <a:r>
              <a:rPr lang="nb-NO" dirty="0"/>
              <a:t> </a:t>
            </a:r>
            <a:r>
              <a:rPr lang="nb-NO" dirty="0" err="1"/>
              <a:t>eg</a:t>
            </a:r>
            <a:r>
              <a:rPr lang="nb-NO" dirty="0"/>
              <a:t> </a:t>
            </a:r>
            <a:r>
              <a:rPr lang="nb-NO" dirty="0" err="1"/>
              <a:t>rwrøl</a:t>
            </a:r>
            <a:r>
              <a:rPr lang="nb-NO" dirty="0"/>
              <a:t>, </a:t>
            </a:r>
            <a:r>
              <a:rPr lang="nb-NO" dirty="0" err="1"/>
              <a:t>etoeg</a:t>
            </a:r>
            <a:r>
              <a:rPr lang="nb-NO" dirty="0"/>
              <a:t>, </a:t>
            </a:r>
            <a:r>
              <a:rPr lang="nb-NO" dirty="0" err="1"/>
              <a:t>e,eg</a:t>
            </a:r>
            <a:r>
              <a:rPr lang="nb-NO" dirty="0"/>
              <a:t> </a:t>
            </a:r>
            <a:r>
              <a:rPr lang="nb-NO" dirty="0" err="1"/>
              <a:t>rgorgo</a:t>
            </a:r>
            <a:r>
              <a:rPr lang="nb-NO" dirty="0"/>
              <a:t> </a:t>
            </a:r>
            <a:r>
              <a:rPr lang="nb-NO" dirty="0" err="1"/>
              <a:t>rog</a:t>
            </a:r>
            <a:endParaRPr lang="nb-NO" dirty="0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693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bild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55227" y="457200"/>
            <a:ext cx="302375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888476" y="680989"/>
            <a:ext cx="4418681" cy="51799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Dra bildet til plassholderen eller klikk ikonet for å legge til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5455227" y="2239201"/>
            <a:ext cx="3023756" cy="362170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7" name="Plassholder for tabell 6"/>
          <p:cNvSpPr>
            <a:spLocks noGrp="1"/>
          </p:cNvSpPr>
          <p:nvPr>
            <p:ph type="tbl" sz="quarter" idx="13"/>
          </p:nvPr>
        </p:nvSpPr>
        <p:spPr>
          <a:xfrm>
            <a:off x="896400" y="1854200"/>
            <a:ext cx="7582582" cy="3767138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nb-NO" dirty="0"/>
              <a:t>Klikk ikonet for å legge til en tabell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806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/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sp>
        <p:nvSpPr>
          <p:cNvPr id="8" name="Plassholder for diagram 7"/>
          <p:cNvSpPr>
            <a:spLocks noGrp="1"/>
          </p:cNvSpPr>
          <p:nvPr>
            <p:ph type="chart" sz="quarter" idx="13"/>
          </p:nvPr>
        </p:nvSpPr>
        <p:spPr>
          <a:xfrm>
            <a:off x="5020469" y="2000250"/>
            <a:ext cx="3458513" cy="3867149"/>
          </a:xfrm>
        </p:spPr>
        <p:txBody>
          <a:bodyPr/>
          <a:lstStyle/>
          <a:p>
            <a:r>
              <a:rPr lang="nb-NO" dirty="0"/>
              <a:t>Klikk ikonet for å legge til et diagram</a:t>
            </a:r>
          </a:p>
        </p:txBody>
      </p:sp>
      <p:sp>
        <p:nvSpPr>
          <p:cNvPr id="11" name="Plassholder for innhold 10"/>
          <p:cNvSpPr>
            <a:spLocks noGrp="1"/>
          </p:cNvSpPr>
          <p:nvPr>
            <p:ph sz="quarter" idx="14"/>
          </p:nvPr>
        </p:nvSpPr>
        <p:spPr>
          <a:xfrm>
            <a:off x="896400" y="1994960"/>
            <a:ext cx="3904200" cy="3872441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6" name="Bild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47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6189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96400" y="1825625"/>
            <a:ext cx="76189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75885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2" r:id="rId4"/>
    <p:sldLayoutId id="2147483657" r:id="rId5"/>
    <p:sldLayoutId id="2147483662" r:id="rId6"/>
    <p:sldLayoutId id="2147483658" r:id="rId7"/>
    <p:sldLayoutId id="2147483663" r:id="rId8"/>
    <p:sldLayoutId id="2147483654" r:id="rId9"/>
    <p:sldLayoutId id="2147483655" r:id="rId10"/>
    <p:sldLayoutId id="214748366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68183"/>
          </a:solidFill>
          <a:latin typeface="+mn-lt"/>
          <a:ea typeface="Campton Book" charset="0"/>
          <a:cs typeface="Campton Boo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Font typeface="Arial"/>
        <a:buChar char="•"/>
        <a:defRPr sz="2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71179" y="2375552"/>
            <a:ext cx="7801641" cy="1538080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nb-NO" dirty="0" smtClean="0">
                <a:solidFill>
                  <a:srgbClr val="268183"/>
                </a:solidFill>
              </a:rPr>
              <a:t>Overgangen barnetrinn - ungdomstrinn</a:t>
            </a:r>
            <a:br>
              <a:rPr lang="nb-NO" dirty="0" smtClean="0">
                <a:solidFill>
                  <a:srgbClr val="268183"/>
                </a:solidFill>
              </a:rPr>
            </a:br>
            <a:r>
              <a:rPr lang="nb-NO" sz="3200" dirty="0" smtClean="0">
                <a:solidFill>
                  <a:srgbClr val="268183"/>
                </a:solidFill>
              </a:rPr>
              <a:t>B – Samarbeid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4" name="Undertittel 3">
            <a:extLst>
              <a:ext uri="{FF2B5EF4-FFF2-40B4-BE49-F238E27FC236}">
                <a16:creationId xmlns:a16="http://schemas.microsoft.com/office/drawing/2014/main" id="{DD7B2E6B-256D-4F96-A706-945018535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783" y="1912281"/>
            <a:ext cx="5280434" cy="442989"/>
          </a:xfrm>
        </p:spPr>
        <p:txBody>
          <a:bodyPr/>
          <a:lstStyle/>
          <a:p>
            <a:r>
              <a:rPr lang="nb-NO" dirty="0"/>
              <a:t>Modul </a:t>
            </a:r>
            <a:r>
              <a:rPr lang="nb-NO" dirty="0" smtClean="0"/>
              <a:t>4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93951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 smtClean="0"/>
              <a:t>Gjensidige forventninger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200" dirty="0" smtClean="0"/>
              <a:t>Hvilke arbeidsmetoder ønsker vi at elevene har erfaringer med fra barnetrinnet?</a:t>
            </a:r>
          </a:p>
          <a:p>
            <a:r>
              <a:rPr lang="nb-NO" sz="2200" dirty="0" smtClean="0"/>
              <a:t>Hvordan ønsker vi at elevene skal forholde seg til lærebøker og skrivebøker?</a:t>
            </a:r>
          </a:p>
          <a:p>
            <a:r>
              <a:rPr lang="nb-NO" sz="2200" dirty="0" smtClean="0"/>
              <a:t>Har elevene tilgang til å bruke konkreter?</a:t>
            </a:r>
          </a:p>
          <a:p>
            <a:r>
              <a:rPr lang="nb-NO" sz="2200" dirty="0" smtClean="0"/>
              <a:t>Hvilke hjelpemidler tillater vi og vil vi at elevene bruker?</a:t>
            </a:r>
          </a:p>
          <a:p>
            <a:r>
              <a:rPr lang="nb-NO" sz="2200" dirty="0" smtClean="0"/>
              <a:t>Lekser i realfagene. Hva, hvordan og hvorfor.</a:t>
            </a:r>
          </a:p>
          <a:p>
            <a:pPr marL="0" indent="0">
              <a:buNone/>
            </a:pP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36252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 smtClean="0"/>
              <a:t>Grunnleggende ferdigheter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402292"/>
            <a:ext cx="7583244" cy="4180320"/>
          </a:xfrm>
        </p:spPr>
        <p:txBody>
          <a:bodyPr>
            <a:normAutofit/>
          </a:bodyPr>
          <a:lstStyle/>
          <a:p>
            <a:r>
              <a:rPr lang="nb-NO" sz="2200" dirty="0" smtClean="0"/>
              <a:t>Hvordan forstår dere begrepet grunnleggende ferdigheter?</a:t>
            </a:r>
          </a:p>
          <a:p>
            <a:r>
              <a:rPr lang="nb-NO" sz="2200" dirty="0" smtClean="0"/>
              <a:t>Har </a:t>
            </a:r>
            <a:r>
              <a:rPr lang="nb-NO" sz="2200" dirty="0"/>
              <a:t>skolen en plan for arbeidet med grunnleggende ferdigheter</a:t>
            </a:r>
            <a:r>
              <a:rPr lang="nb-NO" sz="2200" dirty="0" smtClean="0"/>
              <a:t>?</a:t>
            </a:r>
          </a:p>
          <a:p>
            <a:r>
              <a:rPr lang="nb-NO" sz="2200" dirty="0" smtClean="0"/>
              <a:t>Hvilke grunnleggende </a:t>
            </a:r>
            <a:r>
              <a:rPr lang="nb-NO" sz="2200" dirty="0"/>
              <a:t>ferdigheter </a:t>
            </a:r>
            <a:r>
              <a:rPr lang="nb-NO" sz="2200" dirty="0" smtClean="0"/>
              <a:t>har barneskolen spesielt </a:t>
            </a:r>
            <a:r>
              <a:rPr lang="nb-NO" sz="2200" dirty="0"/>
              <a:t>fokus på?</a:t>
            </a:r>
          </a:p>
          <a:p>
            <a:r>
              <a:rPr lang="nb-NO" sz="2200" dirty="0" smtClean="0"/>
              <a:t>Hvilke grunnleggende </a:t>
            </a:r>
            <a:r>
              <a:rPr lang="nb-NO" sz="2200" dirty="0"/>
              <a:t>ferdigheter </a:t>
            </a:r>
            <a:r>
              <a:rPr lang="nb-NO" sz="2200" dirty="0" smtClean="0"/>
              <a:t>har ungdomsskolen spesielt </a:t>
            </a:r>
            <a:r>
              <a:rPr lang="nb-NO" sz="2200" dirty="0"/>
              <a:t>fokus på</a:t>
            </a:r>
            <a:r>
              <a:rPr lang="nb-NO" sz="2200" dirty="0" smtClean="0"/>
              <a:t>?</a:t>
            </a:r>
            <a:endParaRPr lang="nb-NO" sz="2200" dirty="0"/>
          </a:p>
          <a:p>
            <a:r>
              <a:rPr lang="nb-NO" sz="2200" dirty="0"/>
              <a:t>Hvordan følger vi opp resultater etter nasjonale prøver?</a:t>
            </a:r>
          </a:p>
          <a:p>
            <a:r>
              <a:rPr lang="nb-NO" sz="2200" dirty="0" smtClean="0"/>
              <a:t>Hvilke rutiner har vi når det gjelder overføring av resultater fra nasjonale prøver i regning</a:t>
            </a:r>
            <a:r>
              <a:rPr lang="nb-NO" sz="2200" dirty="0" smtClean="0"/>
              <a:t>?</a:t>
            </a:r>
            <a:endParaRPr lang="nb-NO" sz="2200" dirty="0" smtClean="0"/>
          </a:p>
        </p:txBody>
      </p:sp>
    </p:spTree>
    <p:extLst>
      <p:ext uri="{BB962C8B-B14F-4D97-AF65-F5344CB8AC3E}">
        <p14:creationId xmlns:p14="http://schemas.microsoft.com/office/powerpoint/2010/main" val="352643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 smtClean="0"/>
              <a:t>Faglige arbeidsmetoder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200" dirty="0" smtClean="0"/>
              <a:t>Hvilke arbeidsmetoder er vektlagt på barnetrinnet?</a:t>
            </a:r>
          </a:p>
          <a:p>
            <a:r>
              <a:rPr lang="nb-NO" sz="2200" dirty="0" smtClean="0"/>
              <a:t>Hvilke arbeidsmetoder er vektlagt på ungdomstrinnet?</a:t>
            </a:r>
          </a:p>
          <a:p>
            <a:r>
              <a:rPr lang="nb-NO" sz="2200" dirty="0" smtClean="0"/>
              <a:t>Hvordan jobber vi med oppgaver? </a:t>
            </a:r>
            <a:br>
              <a:rPr lang="nb-NO" sz="2200" dirty="0" smtClean="0"/>
            </a:br>
            <a:r>
              <a:rPr lang="nb-NO" sz="2200" dirty="0" smtClean="0"/>
              <a:t>Valg av oppgaver, mengde, samarbeid, felles, individuelt</a:t>
            </a:r>
          </a:p>
          <a:p>
            <a:r>
              <a:rPr lang="nb-NO" sz="2200" dirty="0" smtClean="0"/>
              <a:t>Hvordan blir elevene vurdert?</a:t>
            </a:r>
          </a:p>
          <a:p>
            <a:r>
              <a:rPr lang="nb-NO" sz="2200" dirty="0" smtClean="0"/>
              <a:t>Er det arbeidsmetoder vi ønsker å benytte mer?</a:t>
            </a:r>
          </a:p>
          <a:p>
            <a:r>
              <a:rPr lang="nb-NO" sz="2200" dirty="0" smtClean="0"/>
              <a:t>Er det arbeidsmetoder som er mer utfordrende enn andre?</a:t>
            </a:r>
          </a:p>
          <a:p>
            <a:r>
              <a:rPr lang="nb-NO" sz="2200" dirty="0" smtClean="0"/>
              <a:t>Hvordan er elevene vant til å bli introdusert for nytt fagstoff?</a:t>
            </a: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398418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 smtClean="0"/>
              <a:t>Fagsyn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200" dirty="0" smtClean="0"/>
              <a:t>Hva betyr det å være god i matematikk? Matematisk kompetanse?</a:t>
            </a:r>
          </a:p>
          <a:p>
            <a:r>
              <a:rPr lang="nb-NO" sz="2200" dirty="0" smtClean="0"/>
              <a:t>Hvilke forventninger har vi til elevene?</a:t>
            </a:r>
          </a:p>
          <a:p>
            <a:r>
              <a:rPr lang="nb-NO" sz="2200" dirty="0" smtClean="0"/>
              <a:t>Hvilke faglige kriterier bedømmer vi elevene etter?</a:t>
            </a:r>
          </a:p>
          <a:p>
            <a:r>
              <a:rPr lang="nb-NO" sz="2200" dirty="0" smtClean="0"/>
              <a:t>Hvordan gjennomfører vi prøver eller tester?</a:t>
            </a:r>
          </a:p>
          <a:p>
            <a:r>
              <a:rPr lang="nb-NO" sz="2200" dirty="0" smtClean="0"/>
              <a:t>Hvordan jobber vi med oppgaver?</a:t>
            </a:r>
          </a:p>
          <a:p>
            <a:r>
              <a:rPr lang="nb-NO" sz="2200" dirty="0" smtClean="0"/>
              <a:t>Hvordan bruker vi faglige samtaler?</a:t>
            </a:r>
          </a:p>
          <a:p>
            <a:r>
              <a:rPr lang="nb-NO" sz="2200" dirty="0" smtClean="0"/>
              <a:t>Hvordan vet elevene hva de behersker eller ikke?</a:t>
            </a:r>
          </a:p>
          <a:p>
            <a:r>
              <a:rPr lang="nb-NO" sz="2200" dirty="0" smtClean="0"/>
              <a:t>Hvordan møter vi elever som presterer høyt/lavt?</a:t>
            </a:r>
          </a:p>
          <a:p>
            <a:endParaRPr lang="nb-NO" sz="2200" dirty="0" smtClean="0"/>
          </a:p>
          <a:p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113160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 smtClean="0"/>
              <a:t>Styrker og svakheter hos elevene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200" dirty="0" smtClean="0"/>
              <a:t>Hva opplever ungdomsskolen at elevene som kommer mestrer?</a:t>
            </a:r>
          </a:p>
          <a:p>
            <a:r>
              <a:rPr lang="nb-NO" sz="2200" dirty="0" smtClean="0"/>
              <a:t>Hva opplever ungdomsskolen kan være utfordrende for elevene når de begynner på ungdomsskolen?</a:t>
            </a:r>
          </a:p>
          <a:p>
            <a:r>
              <a:rPr lang="nb-NO" sz="2200" dirty="0" smtClean="0"/>
              <a:t>Hvordan er utholdenheten til elevene?</a:t>
            </a:r>
          </a:p>
          <a:p>
            <a:r>
              <a:rPr lang="nb-NO" sz="2200" dirty="0" smtClean="0"/>
              <a:t>Hva gjør elevene dersom de står fast?</a:t>
            </a:r>
          </a:p>
          <a:p>
            <a:r>
              <a:rPr lang="nb-NO" sz="2200" dirty="0" smtClean="0"/>
              <a:t>Hvordan hjelper vi elevene videre dersom de ikke forstår?</a:t>
            </a:r>
          </a:p>
          <a:p>
            <a:endParaRPr lang="nb-NO" sz="2200" dirty="0" smtClean="0"/>
          </a:p>
          <a:p>
            <a:pPr marL="0" indent="0">
              <a:buNone/>
            </a:pP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117681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 smtClean="0"/>
              <a:t>Valg av læremidler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200" dirty="0" smtClean="0"/>
              <a:t>Hvilke læremidler brukes?</a:t>
            </a:r>
          </a:p>
          <a:p>
            <a:r>
              <a:rPr lang="nb-NO" sz="2200" dirty="0" smtClean="0"/>
              <a:t>Hvordan brukes læremidlene?</a:t>
            </a:r>
          </a:p>
          <a:p>
            <a:r>
              <a:rPr lang="nb-NO" sz="2200" dirty="0" smtClean="0"/>
              <a:t>Hvor stort fokus har vi på digitale ressurser?</a:t>
            </a:r>
          </a:p>
          <a:p>
            <a:r>
              <a:rPr lang="nb-NO" sz="2200" dirty="0" smtClean="0"/>
              <a:t>Har alle elever tilgang til samme læremiddel?</a:t>
            </a:r>
          </a:p>
          <a:p>
            <a:r>
              <a:rPr lang="nb-NO" sz="2200" dirty="0" smtClean="0"/>
              <a:t>Hva oppleves som styrkene/svakhetene til ulike læremidler?</a:t>
            </a:r>
          </a:p>
          <a:p>
            <a:r>
              <a:rPr lang="nb-NO" sz="2200" dirty="0" smtClean="0"/>
              <a:t>Hvordan bruker elever som presterer høyt/lavt læremidlene?</a:t>
            </a:r>
          </a:p>
          <a:p>
            <a:endParaRPr lang="nb-NO" sz="2200" dirty="0" smtClean="0"/>
          </a:p>
          <a:p>
            <a:endParaRPr lang="nb-NO" sz="2200" dirty="0" smtClean="0"/>
          </a:p>
          <a:p>
            <a:pPr marL="0" indent="0">
              <a:buNone/>
            </a:pP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274759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51933" y="365126"/>
            <a:ext cx="8017934" cy="1325563"/>
          </a:xfrm>
        </p:spPr>
        <p:txBody>
          <a:bodyPr>
            <a:normAutofit/>
          </a:bodyPr>
          <a:lstStyle/>
          <a:p>
            <a:pPr algn="l"/>
            <a:r>
              <a:rPr lang="nb-NO" dirty="0" smtClean="0"/>
              <a:t>Bruk av teknologi i realfagsundervisningen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200" dirty="0" smtClean="0"/>
              <a:t>Hvilke hjelpemidler er elevene vant til å bruke? </a:t>
            </a:r>
            <a:br>
              <a:rPr lang="nb-NO" sz="2200" dirty="0" smtClean="0"/>
            </a:br>
            <a:r>
              <a:rPr lang="nb-NO" sz="2200" dirty="0" smtClean="0"/>
              <a:t>PC, nettbrett, mobiltelefon, lommeregner…..</a:t>
            </a:r>
          </a:p>
          <a:p>
            <a:r>
              <a:rPr lang="nb-NO" sz="2200" dirty="0" smtClean="0"/>
              <a:t>Hvilken programvare kjenner elevene: tekstbehandler, regneark, presentasjonsprogram, smarte tavler, bildebehandlingsprogram, </a:t>
            </a:r>
            <a:r>
              <a:rPr lang="nb-NO" sz="2200" dirty="0" err="1" smtClean="0"/>
              <a:t>GeoGebra</a:t>
            </a:r>
            <a:r>
              <a:rPr lang="nb-NO" sz="2200" dirty="0" smtClean="0"/>
              <a:t>,……</a:t>
            </a:r>
          </a:p>
          <a:p>
            <a:r>
              <a:rPr lang="nb-NO" sz="2200" dirty="0" smtClean="0"/>
              <a:t>Har elevene systematisk undervisning i bruk av digitale hjelpemidler?</a:t>
            </a:r>
          </a:p>
          <a:p>
            <a:r>
              <a:rPr lang="nb-NO" sz="2200" dirty="0" smtClean="0"/>
              <a:t>Hvordan er elevene vant til å arkivere arbeid?</a:t>
            </a:r>
          </a:p>
          <a:p>
            <a:r>
              <a:rPr lang="nb-NO" sz="2200" dirty="0" smtClean="0"/>
              <a:t>Hvilken tilgang til digitale hjelpemidler er de vant til å ha og hvordan er dette regulert?</a:t>
            </a:r>
          </a:p>
          <a:p>
            <a:pPr marL="0" indent="0">
              <a:buNone/>
            </a:pP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122024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71179" y="2375552"/>
            <a:ext cx="7801641" cy="1538080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nb-NO" dirty="0" smtClean="0">
                <a:solidFill>
                  <a:srgbClr val="268183"/>
                </a:solidFill>
              </a:rPr>
              <a:t>Overgangen barnetrinn - ungdomstrinn</a:t>
            </a:r>
            <a:br>
              <a:rPr lang="nb-NO" dirty="0" smtClean="0">
                <a:solidFill>
                  <a:srgbClr val="268183"/>
                </a:solidFill>
              </a:rPr>
            </a:br>
            <a:r>
              <a:rPr lang="nb-NO" sz="3200" dirty="0">
                <a:solidFill>
                  <a:srgbClr val="268183"/>
                </a:solidFill>
              </a:rPr>
              <a:t>C</a:t>
            </a:r>
            <a:r>
              <a:rPr lang="nb-NO" sz="3200" dirty="0" smtClean="0">
                <a:solidFill>
                  <a:srgbClr val="268183"/>
                </a:solidFill>
              </a:rPr>
              <a:t> – Utprøving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4" name="Undertittel 3">
            <a:extLst>
              <a:ext uri="{FF2B5EF4-FFF2-40B4-BE49-F238E27FC236}">
                <a16:creationId xmlns:a16="http://schemas.microsoft.com/office/drawing/2014/main" id="{DD7B2E6B-256D-4F96-A706-945018535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783" y="1912281"/>
            <a:ext cx="5280434" cy="442989"/>
          </a:xfrm>
        </p:spPr>
        <p:txBody>
          <a:bodyPr/>
          <a:lstStyle/>
          <a:p>
            <a:r>
              <a:rPr lang="nb-NO" dirty="0"/>
              <a:t>Modul </a:t>
            </a:r>
            <a:r>
              <a:rPr lang="nb-NO" dirty="0" smtClean="0"/>
              <a:t>4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710646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 smtClean="0"/>
              <a:t>Faglig samarbeidsmøte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Gjennomfør det </a:t>
            </a:r>
            <a:r>
              <a:rPr lang="nb-NO" dirty="0" smtClean="0"/>
              <a:t>faglige </a:t>
            </a:r>
            <a:r>
              <a:rPr lang="nb-NO" dirty="0"/>
              <a:t>samarbeidsmøtet dere planla i </a:t>
            </a:r>
            <a:r>
              <a:rPr lang="nb-NO" i="1" dirty="0"/>
              <a:t>B – Samarbeid</a:t>
            </a:r>
            <a:r>
              <a:rPr lang="nb-NO" dirty="0"/>
              <a:t>.  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Det </a:t>
            </a:r>
            <a:r>
              <a:rPr lang="nb-NO" dirty="0"/>
              <a:t>må være deltakere fra mer enn én skole på møtet.</a:t>
            </a:r>
          </a:p>
        </p:txBody>
      </p:sp>
    </p:spTree>
    <p:extLst>
      <p:ext uri="{BB962C8B-B14F-4D97-AF65-F5344CB8AC3E}">
        <p14:creationId xmlns:p14="http://schemas.microsoft.com/office/powerpoint/2010/main" val="353188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71179" y="2375552"/>
            <a:ext cx="7801641" cy="1538080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nb-NO" dirty="0" smtClean="0">
                <a:solidFill>
                  <a:srgbClr val="268183"/>
                </a:solidFill>
              </a:rPr>
              <a:t>Overgangen barnetrinn - ungdomstrinn</a:t>
            </a:r>
            <a:br>
              <a:rPr lang="nb-NO" dirty="0" smtClean="0">
                <a:solidFill>
                  <a:srgbClr val="268183"/>
                </a:solidFill>
              </a:rPr>
            </a:br>
            <a:r>
              <a:rPr lang="nb-NO" sz="3200" dirty="0">
                <a:solidFill>
                  <a:srgbClr val="268183"/>
                </a:solidFill>
              </a:rPr>
              <a:t>D</a:t>
            </a:r>
            <a:r>
              <a:rPr lang="nb-NO" sz="3200" dirty="0" smtClean="0">
                <a:solidFill>
                  <a:srgbClr val="268183"/>
                </a:solidFill>
              </a:rPr>
              <a:t> – Etterarbeid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4" name="Undertittel 3">
            <a:extLst>
              <a:ext uri="{FF2B5EF4-FFF2-40B4-BE49-F238E27FC236}">
                <a16:creationId xmlns:a16="http://schemas.microsoft.com/office/drawing/2014/main" id="{DD7B2E6B-256D-4F96-A706-945018535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783" y="1912281"/>
            <a:ext cx="5280434" cy="442989"/>
          </a:xfrm>
        </p:spPr>
        <p:txBody>
          <a:bodyPr/>
          <a:lstStyle/>
          <a:p>
            <a:r>
              <a:rPr lang="nb-NO" dirty="0"/>
              <a:t>Modul </a:t>
            </a:r>
            <a:r>
              <a:rPr lang="nb-NO" dirty="0" smtClean="0"/>
              <a:t>4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2395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Mål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/>
              <a:t>Målet med denne modulen er at lærerne skal </a:t>
            </a:r>
            <a:r>
              <a:rPr lang="nb-NO" sz="2400" dirty="0" smtClean="0"/>
              <a:t>kunne planlegge og gjennomføre samarbeidsmøter som skal gi elevene en god faglig overgang knyttet til realfagene. </a:t>
            </a:r>
            <a:r>
              <a:rPr lang="nb-NO" sz="2400" dirty="0"/>
              <a:t/>
            </a:r>
            <a:br>
              <a:rPr lang="nb-NO" sz="2400" dirty="0"/>
            </a:br>
            <a:r>
              <a:rPr lang="nb-NO" sz="2400" dirty="0" smtClean="0"/>
              <a:t/>
            </a:r>
            <a:br>
              <a:rPr lang="nb-NO" sz="2400" dirty="0" smtClean="0"/>
            </a:br>
            <a:r>
              <a:rPr lang="nb-NO" sz="2400" dirty="0" smtClean="0"/>
              <a:t>Samtidig </a:t>
            </a:r>
            <a:r>
              <a:rPr lang="nb-NO" sz="2400" dirty="0"/>
              <a:t>skal lærerne se at faglig samarbeid på tvers av skoler er </a:t>
            </a:r>
            <a:r>
              <a:rPr lang="nb-NO" sz="2400" dirty="0" smtClean="0"/>
              <a:t>viktig for å sikre faglig progresjon og en god overgang fra barnetrinnet til ungdomstrinnet.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14921025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Mål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/>
              <a:t>Målet med denne modulen er at lærerne skal </a:t>
            </a:r>
            <a:r>
              <a:rPr lang="nb-NO" sz="2400" dirty="0" smtClean="0"/>
              <a:t>kunne planlegge og gjennomføre samarbeidsmøter som skal gi elevene en god faglig overgang knyttet til realfagene. </a:t>
            </a:r>
            <a:r>
              <a:rPr lang="nb-NO" sz="2400" dirty="0"/>
              <a:t/>
            </a:r>
            <a:br>
              <a:rPr lang="nb-NO" sz="2400" dirty="0"/>
            </a:br>
            <a:r>
              <a:rPr lang="nb-NO" sz="2400" dirty="0" smtClean="0"/>
              <a:t/>
            </a:r>
            <a:br>
              <a:rPr lang="nb-NO" sz="2400" dirty="0" smtClean="0"/>
            </a:br>
            <a:r>
              <a:rPr lang="nb-NO" sz="2400" dirty="0" smtClean="0"/>
              <a:t>Samtidig </a:t>
            </a:r>
            <a:r>
              <a:rPr lang="nb-NO" sz="2400" dirty="0"/>
              <a:t>skal lærerne se at faglig samarbeid på tvers av skoler er </a:t>
            </a:r>
            <a:r>
              <a:rPr lang="nb-NO" sz="2400" dirty="0" smtClean="0"/>
              <a:t>viktig for å sikre faglig progresjon og en god overgang fra barnetrinnet til ungdomstrinnet.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34065291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 smtClean="0">
                <a:solidFill>
                  <a:srgbClr val="268183"/>
                </a:solidFill>
              </a:rPr>
              <a:t>Tidsplan for denne økta</a:t>
            </a:r>
            <a:endParaRPr lang="nb-NO" dirty="0">
              <a:solidFill>
                <a:srgbClr val="268183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0475870"/>
              </p:ext>
            </p:extLst>
          </p:nvPr>
        </p:nvGraphicFramePr>
        <p:xfrm>
          <a:off x="895350" y="1825625"/>
          <a:ext cx="7583488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1674">
                  <a:extLst>
                    <a:ext uri="{9D8B030D-6E8A-4147-A177-3AD203B41FA5}">
                      <a16:colId xmlns:a16="http://schemas.microsoft.com/office/drawing/2014/main" val="3943618325"/>
                    </a:ext>
                  </a:extLst>
                </a:gridCol>
                <a:gridCol w="2571814">
                  <a:extLst>
                    <a:ext uri="{9D8B030D-6E8A-4147-A177-3AD203B41FA5}">
                      <a16:colId xmlns:a16="http://schemas.microsoft.com/office/drawing/2014/main" val="231172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Aktivitet</a:t>
                      </a:r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Tid</a:t>
                      </a:r>
                      <a:endParaRPr lang="nb-NO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857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Erfaringsdeling</a:t>
                      </a:r>
                      <a:r>
                        <a:rPr lang="nb-NO" sz="2400" baseline="0" dirty="0" smtClean="0"/>
                        <a:t> i grupper</a:t>
                      </a:r>
                      <a:endParaRPr lang="nb-NO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15 minutter</a:t>
                      </a:r>
                      <a:endParaRPr lang="nb-NO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347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Utarbeid</a:t>
                      </a:r>
                      <a:r>
                        <a:rPr lang="nb-NO" sz="2400" baseline="0" dirty="0" smtClean="0"/>
                        <a:t> plan</a:t>
                      </a:r>
                      <a:endParaRPr lang="nb-NO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25 minutter</a:t>
                      </a:r>
                      <a:endParaRPr lang="nb-NO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079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Veien</a:t>
                      </a:r>
                      <a:r>
                        <a:rPr lang="nb-NO" sz="2400" baseline="0" dirty="0" smtClean="0"/>
                        <a:t> videre og neste modul</a:t>
                      </a:r>
                      <a:endParaRPr lang="nb-NO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5 minutter</a:t>
                      </a:r>
                      <a:endParaRPr lang="nb-NO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889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84599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Erfaringsdeling etter utprøving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15 minutter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8981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Erfaringsdeling i gruppe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Reflekter rundt det avholdte møtet</a:t>
            </a:r>
            <a:r>
              <a:rPr lang="nb-NO" dirty="0" smtClean="0"/>
              <a:t>. </a:t>
            </a:r>
            <a:br>
              <a:rPr lang="nb-NO" dirty="0" smtClean="0"/>
            </a:br>
            <a:r>
              <a:rPr lang="nb-NO" dirty="0" smtClean="0"/>
              <a:t>Hva lærte dere om arbeidet med realfagene på den mottakende ungdomsskolen?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Diskuter videre med utgangspunkt i spørsmålene nedenfor: </a:t>
            </a:r>
            <a:endParaRPr lang="nb-NO" dirty="0"/>
          </a:p>
          <a:p>
            <a:pPr lvl="1"/>
            <a:r>
              <a:rPr lang="nb-NO" dirty="0"/>
              <a:t>Hva ønsker dere å ha et spesielt fokus på i det videre arbeidet med realfagene?</a:t>
            </a:r>
          </a:p>
          <a:p>
            <a:pPr lvl="1"/>
            <a:r>
              <a:rPr lang="nb-NO" dirty="0"/>
              <a:t>Hvordan </a:t>
            </a:r>
            <a:r>
              <a:rPr lang="nb-NO" dirty="0" smtClean="0"/>
              <a:t>ønsker dere å ivareta et godt samarbeid om det faglige aspektet i fortsettelsen?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04931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Utarbeid plan</a:t>
            </a:r>
            <a:endParaRPr lang="nb-NO" dirty="0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2</a:t>
            </a:r>
            <a:r>
              <a:rPr lang="nb-NO" dirty="0" smtClean="0"/>
              <a:t>5 minutter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5367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Utarbeide plan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28133" y="1825625"/>
            <a:ext cx="8001000" cy="418032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nb-NO" dirty="0" smtClean="0"/>
              <a:t>Skolens realfagslærere skal i fellesskap utarbeide en kort plan for eget arbeid med den faglige overgangen fra barnetrinn til ungdomstrinn.</a:t>
            </a:r>
            <a:br>
              <a:rPr lang="nb-NO" dirty="0" smtClean="0"/>
            </a:br>
            <a:endParaRPr lang="nb-NO" dirty="0" smtClean="0"/>
          </a:p>
          <a:p>
            <a:pPr lvl="0"/>
            <a:r>
              <a:rPr lang="nb-NO" dirty="0" smtClean="0"/>
              <a:t>Planen skal bidra til å gi elevene en god faglig overgang i fortsettelsen.</a:t>
            </a:r>
            <a:br>
              <a:rPr lang="nb-NO" dirty="0" smtClean="0"/>
            </a:br>
            <a:r>
              <a:rPr lang="nb-NO" dirty="0" smtClean="0"/>
              <a:t> </a:t>
            </a:r>
          </a:p>
          <a:p>
            <a:pPr lvl="0"/>
            <a:r>
              <a:rPr lang="nb-NO" dirty="0" smtClean="0"/>
              <a:t>Planen </a:t>
            </a:r>
            <a:r>
              <a:rPr lang="nb-NO" dirty="0"/>
              <a:t>kan integreres som en del av skolens/kommunens overordnede plan for overgangen fra barnetrinn til ungdomstrinn.</a:t>
            </a:r>
            <a:br>
              <a:rPr lang="nb-NO" dirty="0"/>
            </a:br>
            <a:endParaRPr lang="nb-NO" dirty="0" smtClean="0"/>
          </a:p>
          <a:p>
            <a:pPr lvl="0"/>
            <a:r>
              <a:rPr lang="nb-NO" u="sng" dirty="0" smtClean="0"/>
              <a:t>Planen </a:t>
            </a:r>
            <a:r>
              <a:rPr lang="nb-NO" u="sng" dirty="0"/>
              <a:t>bør inneholde:</a:t>
            </a:r>
            <a:r>
              <a:rPr lang="nb-NO" dirty="0"/>
              <a:t/>
            </a:r>
            <a:br>
              <a:rPr lang="nb-NO" dirty="0"/>
            </a:br>
            <a:r>
              <a:rPr lang="nb-NO" dirty="0"/>
              <a:t>- </a:t>
            </a:r>
            <a:r>
              <a:rPr lang="nb-NO" dirty="0" smtClean="0"/>
              <a:t>2-4 tiltak</a:t>
            </a:r>
            <a:r>
              <a:rPr lang="nb-NO" dirty="0"/>
              <a:t/>
            </a:r>
            <a:br>
              <a:rPr lang="nb-NO" dirty="0"/>
            </a:br>
            <a:r>
              <a:rPr lang="nb-NO" dirty="0"/>
              <a:t>- </a:t>
            </a:r>
            <a:r>
              <a:rPr lang="nb-NO" dirty="0" smtClean="0"/>
              <a:t>kort beskrivelse av tiltakene</a:t>
            </a:r>
            <a:br>
              <a:rPr lang="nb-NO" dirty="0" smtClean="0"/>
            </a:br>
            <a:r>
              <a:rPr lang="nb-NO" dirty="0" smtClean="0"/>
              <a:t>- hvem skal delta på de ulike tiltakene? Er det noen som må inviteres?</a:t>
            </a:r>
            <a:r>
              <a:rPr lang="nb-NO" dirty="0"/>
              <a:t/>
            </a:r>
            <a:br>
              <a:rPr lang="nb-NO" dirty="0"/>
            </a:br>
            <a:r>
              <a:rPr lang="nb-NO" dirty="0"/>
              <a:t>- </a:t>
            </a:r>
            <a:r>
              <a:rPr lang="nb-NO" dirty="0" smtClean="0"/>
              <a:t>ansvar for gjennomføring</a:t>
            </a:r>
            <a:r>
              <a:rPr lang="nb-NO" dirty="0"/>
              <a:t/>
            </a:r>
            <a:br>
              <a:rPr lang="nb-NO" dirty="0"/>
            </a:br>
            <a:r>
              <a:rPr lang="nb-NO" dirty="0"/>
              <a:t>- tid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418641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Veien videre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Neste modul handler om...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59348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 smtClean="0">
                <a:solidFill>
                  <a:srgbClr val="268183"/>
                </a:solidFill>
              </a:rPr>
              <a:t>Tidsplan for denne økta</a:t>
            </a:r>
            <a:endParaRPr lang="nb-NO" dirty="0">
              <a:solidFill>
                <a:srgbClr val="268183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3063853"/>
              </p:ext>
            </p:extLst>
          </p:nvPr>
        </p:nvGraphicFramePr>
        <p:xfrm>
          <a:off x="895350" y="1825625"/>
          <a:ext cx="7583488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1674">
                  <a:extLst>
                    <a:ext uri="{9D8B030D-6E8A-4147-A177-3AD203B41FA5}">
                      <a16:colId xmlns:a16="http://schemas.microsoft.com/office/drawing/2014/main" val="3943618325"/>
                    </a:ext>
                  </a:extLst>
                </a:gridCol>
                <a:gridCol w="2571814">
                  <a:extLst>
                    <a:ext uri="{9D8B030D-6E8A-4147-A177-3AD203B41FA5}">
                      <a16:colId xmlns:a16="http://schemas.microsoft.com/office/drawing/2014/main" val="231172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Aktivitet</a:t>
                      </a:r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Tid</a:t>
                      </a:r>
                      <a:endParaRPr lang="nb-NO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857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Oppsummer</a:t>
                      </a:r>
                      <a:r>
                        <a:rPr lang="nb-NO" sz="2400" baseline="0" dirty="0" smtClean="0"/>
                        <a:t> forarbeidet i grupper</a:t>
                      </a:r>
                      <a:endParaRPr lang="nb-NO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30 minutter</a:t>
                      </a:r>
                      <a:endParaRPr lang="nb-NO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347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Planlegging</a:t>
                      </a:r>
                      <a:r>
                        <a:rPr lang="nb-NO" sz="2400" baseline="0" dirty="0" smtClean="0"/>
                        <a:t> av faglig samarbeidsmøte</a:t>
                      </a:r>
                      <a:endParaRPr lang="nb-NO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30 minutter</a:t>
                      </a:r>
                      <a:endParaRPr lang="nb-NO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0799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3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Oppsummer forarbeidet i grupper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30 minutter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5852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 smtClean="0"/>
              <a:t>Oppsummering av forarbeid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Oppsummer i grupper hva dere tenker om eget arbeid med overgangen fra barnetrinn til ungdomstrinn</a:t>
            </a:r>
            <a:r>
              <a:rPr lang="nb-NO" dirty="0" smtClean="0"/>
              <a:t>.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Ta utgangspunkt i notatene fra </a:t>
            </a:r>
            <a:r>
              <a:rPr lang="nb-NO" i="1" dirty="0" smtClean="0"/>
              <a:t>A – Forarbeid</a:t>
            </a:r>
            <a:r>
              <a:rPr lang="nb-NO" dirty="0" smtClean="0"/>
              <a:t>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1136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Refleksjon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Refleksjon rundt eksisterende overgangspraksis. Finn frem eksisterende planer og diskuter spørsmålene nedenfor:</a:t>
            </a:r>
          </a:p>
          <a:p>
            <a:pPr lvl="1"/>
            <a:r>
              <a:rPr lang="nb-NO" dirty="0"/>
              <a:t>Hvordan vil dere beskrive kommunens/skolens      planer for overgangene?</a:t>
            </a:r>
          </a:p>
          <a:p>
            <a:pPr lvl="1"/>
            <a:r>
              <a:rPr lang="nb-NO" dirty="0"/>
              <a:t>Hvordan er det faglige aspektet ivaretatt?</a:t>
            </a:r>
          </a:p>
          <a:p>
            <a:pPr lvl="1"/>
            <a:r>
              <a:rPr lang="nb-NO" dirty="0"/>
              <a:t>Hvordan </a:t>
            </a:r>
            <a:r>
              <a:rPr lang="nb-NO" dirty="0" smtClean="0"/>
              <a:t>fungerer planen i praksis?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66153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Planlegging av faglig samarbeidsmøte</a:t>
            </a:r>
            <a:endParaRPr lang="x-none" dirty="0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30 minutter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0872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 smtClean="0"/>
              <a:t>Faglig samarbeidsmøte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/>
              <a:t>En plan for overgangen fra barnetrinn til ungdomstrinn bør inneholde ulike tiltak. Faglige samarbeidsmøter kan være et tiltak som ivaretar det faglige aspektet. 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Dere </a:t>
            </a:r>
            <a:r>
              <a:rPr lang="nb-NO" dirty="0"/>
              <a:t>skal nå planlegge gjennomføringen av et faglig samarbeidsmøte, der både barneskole(r) og ungdomsskole skal delta. Tema for møtet skal være knyttet til </a:t>
            </a:r>
            <a:r>
              <a:rPr lang="nb-NO" dirty="0" smtClean="0"/>
              <a:t>realfagene.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Gjennomføringen av møtet forutsetter at realfagslærere fra mottakende ungdomsskole deltar.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Bruk forslagene på de neste lysbildene som utgangspunkt for planleggingen.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7076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252247" y="2552978"/>
            <a:ext cx="8607973" cy="901756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Forslag til tema og diskusjonsspørsmål i et faglig samarbeidsmøte</a:t>
            </a:r>
            <a:endParaRPr lang="nb-NO" dirty="0"/>
          </a:p>
        </p:txBody>
      </p:sp>
      <p:sp>
        <p:nvSpPr>
          <p:cNvPr id="2" name="Undertit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339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Realfagsløyper">
      <a:dk1>
        <a:srgbClr val="333333"/>
      </a:dk1>
      <a:lt1>
        <a:srgbClr val="FFFFFF"/>
      </a:lt1>
      <a:dk2>
        <a:srgbClr val="268183"/>
      </a:dk2>
      <a:lt2>
        <a:srgbClr val="E7E6E6"/>
      </a:lt2>
      <a:accent1>
        <a:srgbClr val="037F83"/>
      </a:accent1>
      <a:accent2>
        <a:srgbClr val="18B3B7"/>
      </a:accent2>
      <a:accent3>
        <a:srgbClr val="FDB90C"/>
      </a:accent3>
      <a:accent4>
        <a:srgbClr val="D3EEEE"/>
      </a:accent4>
      <a:accent5>
        <a:srgbClr val="268183"/>
      </a:accent5>
      <a:accent6>
        <a:srgbClr val="E25143"/>
      </a:accent6>
      <a:hlink>
        <a:srgbClr val="037F83"/>
      </a:hlink>
      <a:folHlink>
        <a:srgbClr val="037F8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9" id="{4C339673-3458-D54E-BAD1-9F5EA0A7244E}" vid="{3DC8B92C-5C4A-6D4A-AA28-A98CFDCD97D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607</Words>
  <Application>Microsoft Office PowerPoint</Application>
  <PresentationFormat>Skjermfremvisning (4:3)</PresentationFormat>
  <Paragraphs>131</Paragraphs>
  <Slides>26</Slides>
  <Notes>23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26</vt:i4>
      </vt:variant>
    </vt:vector>
  </HeadingPairs>
  <TitlesOfParts>
    <vt:vector size="32" baseType="lpstr">
      <vt:lpstr>Arial</vt:lpstr>
      <vt:lpstr>Calibri</vt:lpstr>
      <vt:lpstr>Campton Book</vt:lpstr>
      <vt:lpstr>Campton Light</vt:lpstr>
      <vt:lpstr>Campton Medium</vt:lpstr>
      <vt:lpstr>Office-tema</vt:lpstr>
      <vt:lpstr>Overgangen barnetrinn - ungdomstrinn B – Samarbeid</vt:lpstr>
      <vt:lpstr>Mål</vt:lpstr>
      <vt:lpstr>Tidsplan for denne økta</vt:lpstr>
      <vt:lpstr>Oppsummer forarbeidet i grupper</vt:lpstr>
      <vt:lpstr>Oppsummering av forarbeid</vt:lpstr>
      <vt:lpstr>Refleksjon</vt:lpstr>
      <vt:lpstr>Planlegging av faglig samarbeidsmøte</vt:lpstr>
      <vt:lpstr>Faglig samarbeidsmøte</vt:lpstr>
      <vt:lpstr>Forslag til tema og diskusjonsspørsmål i et faglig samarbeidsmøte</vt:lpstr>
      <vt:lpstr>Gjensidige forventninger</vt:lpstr>
      <vt:lpstr>Grunnleggende ferdigheter</vt:lpstr>
      <vt:lpstr>Faglige arbeidsmetoder</vt:lpstr>
      <vt:lpstr>Fagsyn</vt:lpstr>
      <vt:lpstr>Styrker og svakheter hos elevene</vt:lpstr>
      <vt:lpstr>Valg av læremidler</vt:lpstr>
      <vt:lpstr>Bruk av teknologi i realfagsundervisningen</vt:lpstr>
      <vt:lpstr>Overgangen barnetrinn - ungdomstrinn C – Utprøving</vt:lpstr>
      <vt:lpstr>Faglig samarbeidsmøte</vt:lpstr>
      <vt:lpstr>Overgangen barnetrinn - ungdomstrinn D – Etterarbeid</vt:lpstr>
      <vt:lpstr>Mål</vt:lpstr>
      <vt:lpstr>Tidsplan for denne økta</vt:lpstr>
      <vt:lpstr>Erfaringsdeling etter utprøving</vt:lpstr>
      <vt:lpstr>Erfaringsdeling i gruppe</vt:lpstr>
      <vt:lpstr>Utarbeid plan</vt:lpstr>
      <vt:lpstr>Utarbeide plan</vt:lpstr>
      <vt:lpstr>Veien videre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Realfagsløyper 2017</dc:title>
  <dc:creator>Hilde Osmo Reindal</dc:creator>
  <cp:lastModifiedBy>Bård Vinje</cp:lastModifiedBy>
  <cp:revision>128</cp:revision>
  <cp:lastPrinted>2017-08-18T08:10:09Z</cp:lastPrinted>
  <dcterms:created xsi:type="dcterms:W3CDTF">2017-08-11T05:42:55Z</dcterms:created>
  <dcterms:modified xsi:type="dcterms:W3CDTF">2019-05-06T09:35:27Z</dcterms:modified>
</cp:coreProperties>
</file>