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7"/>
  </p:notesMasterIdLst>
  <p:sldIdLst>
    <p:sldId id="285" r:id="rId2"/>
    <p:sldId id="257" r:id="rId3"/>
    <p:sldId id="258" r:id="rId4"/>
    <p:sldId id="259" r:id="rId5"/>
    <p:sldId id="260" r:id="rId6"/>
    <p:sldId id="274" r:id="rId7"/>
    <p:sldId id="275" r:id="rId8"/>
    <p:sldId id="278" r:id="rId9"/>
    <p:sldId id="262" r:id="rId10"/>
    <p:sldId id="276" r:id="rId11"/>
    <p:sldId id="277" r:id="rId12"/>
    <p:sldId id="283" r:id="rId13"/>
    <p:sldId id="265" r:id="rId14"/>
    <p:sldId id="266" r:id="rId15"/>
    <p:sldId id="279" r:id="rId16"/>
    <p:sldId id="280" r:id="rId17"/>
    <p:sldId id="267" r:id="rId18"/>
    <p:sldId id="284" r:id="rId19"/>
    <p:sldId id="269" r:id="rId20"/>
    <p:sldId id="270" r:id="rId21"/>
    <p:sldId id="271" r:id="rId22"/>
    <p:sldId id="282" r:id="rId23"/>
    <p:sldId id="281" r:id="rId24"/>
    <p:sldId id="272" r:id="rId25"/>
    <p:sldId id="273" r:id="rId26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in Hallvard Torkildsen" initials="SHT" lastIdx="1" clrIdx="0">
    <p:extLst>
      <p:ext uri="{19B8F6BF-5375-455C-9EA6-DF929625EA0E}">
        <p15:presenceInfo xmlns:p15="http://schemas.microsoft.com/office/powerpoint/2012/main" userId="S-1-5-21-3959417778-1711865379-3952174976-62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57B686-06FE-4B70-9C2C-E2A8B947A3C5}">
  <a:tblStyle styleId="{8C57B686-06FE-4B70-9C2C-E2A8B947A3C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CEC"/>
          </a:solidFill>
        </a:fill>
      </a:tcStyle>
    </a:wholeTbl>
    <a:band1H>
      <a:tcTxStyle/>
      <a:tcStyle>
        <a:tcBdr/>
        <a:fill>
          <a:solidFill>
            <a:srgbClr val="CAD7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7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5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21295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734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1439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77523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02947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900" tIns="47450" rIns="94900" bIns="47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rside">
  <p:cSld name="Forside">
    <p:bg>
      <p:bgPr>
        <a:solidFill>
          <a:srgbClr val="F5F5F5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71180" y="2409914"/>
            <a:ext cx="7801641" cy="16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60749" y="1912281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52950" y="3529411"/>
            <a:ext cx="38100" cy="1447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Shape 16"/>
          <p:cNvGrpSpPr/>
          <p:nvPr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17" name="Shape 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Shape 1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Shape 1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lutning">
  <p:cSld name="Avslutning">
    <p:bg>
      <p:bgPr>
        <a:solidFill>
          <a:schemeClr val="accent4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4595586" y="3447481"/>
            <a:ext cx="50800" cy="1085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4" name="Shape 74"/>
          <p:cNvGrpSpPr/>
          <p:nvPr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75" name="Shape 7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Shape 7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>
  <p:cSld name="Tittel og innhold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3" name="Shape 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5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pittelforside">
  <p:cSld name="Kapittelforside">
    <p:bg>
      <p:bgPr>
        <a:solidFill>
          <a:schemeClr val="accent4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38601" y="1375372"/>
            <a:ext cx="1066799" cy="90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717" y="5851776"/>
            <a:ext cx="2134567" cy="647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552950" y="2897023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feranser">
  <p:cSld name="Referanser">
    <p:bg>
      <p:bgPr>
        <a:solidFill>
          <a:schemeClr val="accent4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48866" y="1262559"/>
            <a:ext cx="8046268" cy="63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4" name="Shape 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38601" y="213143"/>
            <a:ext cx="1066799" cy="90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717" y="6065422"/>
            <a:ext cx="2134567" cy="647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552950" y="1350233"/>
            <a:ext cx="381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96399" y="1825626"/>
            <a:ext cx="3726000" cy="41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18003" y="1826014"/>
            <a:ext cx="3660979" cy="4117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8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høyre">
  <p:cSld name="Innhold med bilde høyr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3967842" y="681136"/>
            <a:ext cx="4511140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896400" y="2239348"/>
            <a:ext cx="2949178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 venstre">
  <p:cSld name="Innhold med bilde venstr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idx="2"/>
          </p:nvPr>
        </p:nvSpPr>
        <p:spPr>
          <a:xfrm>
            <a:off x="888476" y="680989"/>
            <a:ext cx="4418681" cy="51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5455227" y="2239201"/>
            <a:ext cx="3023756" cy="362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tabell">
  <p:cSld name="Tittel og tabell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diagram">
  <p:cSld name="Tittel og diagram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1100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>
            <a:spLocks noGrp="1"/>
          </p:cNvSpPr>
          <p:nvPr>
            <p:ph type="chart" idx="2"/>
          </p:nvPr>
        </p:nvSpPr>
        <p:spPr>
          <a:xfrm>
            <a:off x="5020469" y="2000250"/>
            <a:ext cx="3458513" cy="386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96400" y="1994960"/>
            <a:ext cx="3904200" cy="3872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tm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dx.doi.org/10.1080/13603116.2012.745626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96344" y="1323037"/>
            <a:ext cx="7801641" cy="2644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b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Prinsipper for ambisiøs matematikkundervisning</a:t>
            </a:r>
            <a:br>
              <a:rPr lang="no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B – Samarbeid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956948" y="570042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768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Teori: Prinsipper forts.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nb-NO" sz="2400" b="1" dirty="0"/>
              <a:t>Gruppearbeid (</a:t>
            </a:r>
            <a:r>
              <a:rPr lang="nb-NO" sz="2400" b="1" dirty="0" err="1"/>
              <a:t>ca</a:t>
            </a:r>
            <a:r>
              <a:rPr lang="nb-NO" sz="2400" b="1" dirty="0"/>
              <a:t> 10 min)</a:t>
            </a:r>
          </a:p>
          <a:p>
            <a:r>
              <a:rPr lang="nb-NO" sz="2400" dirty="0"/>
              <a:t>Presenter notatene for hverandre</a:t>
            </a:r>
          </a:p>
          <a:p>
            <a:r>
              <a:rPr lang="nb-NO" sz="2400" dirty="0"/>
              <a:t>Bli enige om to-tre momenter dere vil dele i plenum. Noter momentene i prioritert rekkefølge.</a:t>
            </a:r>
          </a:p>
          <a:p>
            <a:r>
              <a:rPr lang="nb-NO" sz="2400" dirty="0"/>
              <a:t>Velg en som skal presentere gruppens synspunkter i plenum</a:t>
            </a:r>
          </a:p>
        </p:txBody>
      </p:sp>
    </p:spTree>
    <p:extLst>
      <p:ext uri="{BB962C8B-B14F-4D97-AF65-F5344CB8AC3E}">
        <p14:creationId xmlns:p14="http://schemas.microsoft.com/office/powerpoint/2010/main" val="3236158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Teori og praksis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5738" y="1573955"/>
            <a:ext cx="7583244" cy="4399006"/>
          </a:xfrm>
        </p:spPr>
        <p:txBody>
          <a:bodyPr/>
          <a:lstStyle/>
          <a:p>
            <a:pPr marL="50800" indent="0">
              <a:buNone/>
            </a:pPr>
            <a:r>
              <a:rPr lang="nb-NO" sz="2200" b="1" dirty="0"/>
              <a:t>Plenum (10 minutter)</a:t>
            </a:r>
          </a:p>
          <a:p>
            <a:r>
              <a:rPr lang="nb-NO" sz="2200" dirty="0"/>
              <a:t>Lag stikkord på innspillene fra gruppene.</a:t>
            </a:r>
          </a:p>
          <a:p>
            <a:r>
              <a:rPr lang="nb-NO" sz="2200" dirty="0"/>
              <a:t>Sammenlikn oversikten dere laget i regnearket med prinsippene for ambisiøs matematikkundervisning.</a:t>
            </a:r>
          </a:p>
          <a:p>
            <a:pPr lvl="1"/>
            <a:r>
              <a:rPr lang="nb-NO" sz="2200" dirty="0"/>
              <a:t>Hvilke påstander har sammenheng med ett eller flere av prinsippene?</a:t>
            </a:r>
          </a:p>
          <a:p>
            <a:pPr lvl="1"/>
            <a:r>
              <a:rPr lang="nb-NO" sz="2200" dirty="0"/>
              <a:t>Tyder svarene deres på at prinsippene blir vektlagt i stor eller liten grad i skolens matematikkundervisning?</a:t>
            </a:r>
          </a:p>
          <a:p>
            <a:r>
              <a:rPr lang="nb-NO" sz="2200" dirty="0"/>
              <a:t>Hva ser dere som det mest utfordrende ved å gjennomføre undervisning basert på prinsippene for ambisiøs matematikkundervisning?</a:t>
            </a:r>
          </a:p>
          <a:p>
            <a:pPr lvl="1"/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870141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 vare på notatene!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5738" y="1825625"/>
            <a:ext cx="4049124" cy="4180320"/>
          </a:xfrm>
        </p:spPr>
        <p:txBody>
          <a:bodyPr/>
          <a:lstStyle/>
          <a:p>
            <a:pPr marL="50800" indent="0">
              <a:buNone/>
            </a:pPr>
            <a:r>
              <a:rPr lang="nb-NO" sz="2400" dirty="0"/>
              <a:t>Notatene dere har tatt under oppsummeringene i plenum fram til nå skal dere bruke under oppsummeringen til slutt i modulen.</a:t>
            </a:r>
          </a:p>
        </p:txBody>
      </p:sp>
    </p:spTree>
    <p:extLst>
      <p:ext uri="{BB962C8B-B14F-4D97-AF65-F5344CB8AC3E}">
        <p14:creationId xmlns:p14="http://schemas.microsoft.com/office/powerpoint/2010/main" val="113540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Planlegg egen </a:t>
            </a:r>
            <a:r>
              <a:rPr lang="nb-NO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observasjon</a:t>
            </a:r>
            <a:r>
              <a:rPr lang="no-NO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43" name="Shape 143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/>
              <a:t>20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Velg oppgave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075" lvl="0" indent="0">
              <a:spcBef>
                <a:spcPts val="0"/>
              </a:spcBef>
              <a:buSzPts val="2200"/>
              <a:buNone/>
            </a:pPr>
            <a:r>
              <a:rPr lang="nb-NO" sz="2400" dirty="0"/>
              <a:t>Dere skal nå planlegge gjennomføring av en observasjon i egen klasse knyttet til prinsippet om at lærere lærer av sine elever. Det gjør dere ved å observere hvordan elevene tenker når de løser en oppgave.</a:t>
            </a:r>
          </a:p>
          <a:p>
            <a:pPr marL="92075" lvl="0" indent="0">
              <a:spcBef>
                <a:spcPts val="0"/>
              </a:spcBef>
              <a:buSzPts val="2200"/>
              <a:buNone/>
            </a:pPr>
            <a:endParaRPr lang="nb-NO" sz="2400"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92075" indent="0">
              <a:spcBef>
                <a:spcPts val="0"/>
              </a:spcBef>
              <a:buSzPts val="2200"/>
              <a:buNone/>
            </a:pPr>
            <a:r>
              <a:rPr lang="nb-NO" sz="2400" dirty="0"/>
              <a:t>Bruk dokumentet </a:t>
            </a:r>
            <a:r>
              <a:rPr lang="nb-NO" sz="2400" i="1" dirty="0"/>
              <a:t>Oppgaver til observasjon – en </a:t>
            </a:r>
            <a:r>
              <a:rPr lang="nb-NO" sz="2400" dirty="0"/>
              <a:t>oversikt. Samarbeid om valg av oppgave slik at dere får et godt utgangspunkt for </a:t>
            </a:r>
            <a:r>
              <a:rPr lang="nb-NO" sz="2400" i="1" dirty="0"/>
              <a:t>D - Erfaringsdeling</a:t>
            </a:r>
            <a:r>
              <a:rPr lang="nb-NO" sz="2400" dirty="0"/>
              <a:t>. Det vil være en fordel, men ingen betingelse, om flere velger samme oppgave.</a:t>
            </a:r>
          </a:p>
          <a:p>
            <a:pPr marL="92075" indent="0">
              <a:spcBef>
                <a:spcPts val="0"/>
              </a:spcBef>
              <a:buSzPts val="2200"/>
              <a:buNone/>
            </a:pPr>
            <a:endParaRPr lang="nb-NO" sz="2400" dirty="0"/>
          </a:p>
          <a:p>
            <a:pPr marL="92075" indent="0" algn="r">
              <a:spcBef>
                <a:spcPts val="0"/>
              </a:spcBef>
              <a:buSzPts val="2200"/>
              <a:buNone/>
            </a:pPr>
            <a:r>
              <a:rPr lang="nb-NO" sz="2400" dirty="0"/>
              <a:t>Fortsetter neste side</a:t>
            </a:r>
          </a:p>
          <a:p>
            <a:pPr marL="92075" lvl="0" indent="0">
              <a:spcBef>
                <a:spcPts val="0"/>
              </a:spcBef>
              <a:buSzPts val="2200"/>
              <a:buNone/>
            </a:pPr>
            <a:endParaRPr sz="24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 oppgaven dere har valgt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5738" y="1909515"/>
            <a:ext cx="7583244" cy="4180320"/>
          </a:xfrm>
        </p:spPr>
        <p:txBody>
          <a:bodyPr/>
          <a:lstStyle/>
          <a:p>
            <a:pPr marL="50800" indent="0">
              <a:buNone/>
            </a:pPr>
            <a:r>
              <a:rPr lang="nb-NO" sz="2200" dirty="0"/>
              <a:t>To eller tre kan gjerne arbeide sammen.</a:t>
            </a:r>
          </a:p>
          <a:p>
            <a:pPr marL="50800" indent="0">
              <a:buNone/>
            </a:pPr>
            <a:r>
              <a:rPr lang="nb-NO" sz="2200" dirty="0"/>
              <a:t>Til hver oppgave er det laget et eget dokument med beskrivelse av hvordan observasjonen kan gjennomføres. Finn fram den oppgaven som er valgt.</a:t>
            </a:r>
          </a:p>
          <a:p>
            <a:pPr marL="50800" indent="0">
              <a:buNone/>
            </a:pPr>
            <a:r>
              <a:rPr lang="nb-NO" sz="2200" dirty="0"/>
              <a:t>Se nøye på oppgaven og beskrivelsen av gjennomføringen. </a:t>
            </a:r>
          </a:p>
          <a:p>
            <a:r>
              <a:rPr lang="nb-NO" sz="2200" dirty="0"/>
              <a:t>Hvordan tror dere elevene vil løse oppgaven?</a:t>
            </a:r>
          </a:p>
          <a:p>
            <a:r>
              <a:rPr lang="nb-NO" sz="2200" dirty="0"/>
              <a:t>Er det en helt ukjent oppgave type for elevene?</a:t>
            </a:r>
          </a:p>
          <a:p>
            <a:r>
              <a:rPr lang="nb-NO" sz="2200" dirty="0"/>
              <a:t>Hvilken innvirkning får det på gjennomføringen?</a:t>
            </a:r>
          </a:p>
          <a:p>
            <a:pPr marL="50800" indent="0" algn="r">
              <a:buNone/>
            </a:pPr>
            <a:r>
              <a:rPr lang="nb-NO" sz="2200" dirty="0"/>
              <a:t>Fortsetter neste side </a:t>
            </a:r>
          </a:p>
        </p:txBody>
      </p:sp>
    </p:spTree>
    <p:extLst>
      <p:ext uri="{BB962C8B-B14F-4D97-AF65-F5344CB8AC3E}">
        <p14:creationId xmlns:p14="http://schemas.microsoft.com/office/powerpoint/2010/main" val="3484646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Tenk gjennom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/>
              <a:t>Hvordan vil dere legge til rette for den planlagte observasjonen?</a:t>
            </a:r>
          </a:p>
          <a:p>
            <a:pPr lvl="1"/>
            <a:r>
              <a:rPr lang="nb-NO" sz="2000" dirty="0"/>
              <a:t>Hvordan introdusere oppgaven?</a:t>
            </a:r>
          </a:p>
          <a:p>
            <a:pPr lvl="1"/>
            <a:r>
              <a:rPr lang="nb-NO" sz="2000" dirty="0"/>
              <a:t>Hvilket utstyr trenger du?</a:t>
            </a:r>
          </a:p>
          <a:p>
            <a:pPr marL="419100" indent="-342900"/>
            <a:r>
              <a:rPr lang="nb-NO" sz="2400" dirty="0"/>
              <a:t>Hvordan vil dere dokumentere erfaringen?</a:t>
            </a:r>
          </a:p>
          <a:p>
            <a:pPr marL="876300" lvl="1" indent="-342900"/>
            <a:r>
              <a:rPr lang="nb-NO" sz="2000" dirty="0"/>
              <a:t>Notater underveis eller straks etter observasjonen</a:t>
            </a:r>
          </a:p>
          <a:p>
            <a:pPr marL="876300" lvl="1" indent="-342900"/>
            <a:r>
              <a:rPr lang="nb-NO" sz="2000" dirty="0"/>
              <a:t>Gjennom elevarbeid</a:t>
            </a:r>
          </a:p>
          <a:p>
            <a:pPr marL="876300" lvl="1" indent="-342900"/>
            <a:r>
              <a:rPr lang="nb-NO" sz="2000" dirty="0"/>
              <a:t>Lydopptak</a:t>
            </a:r>
          </a:p>
          <a:p>
            <a:pPr marL="876300" lvl="1" indent="-342900"/>
            <a:endParaRPr lang="nb-NO" sz="2000" dirty="0"/>
          </a:p>
          <a:p>
            <a:pPr marL="419100" indent="-342900"/>
            <a:r>
              <a:rPr lang="nb-NO" sz="2400" dirty="0"/>
              <a:t>Ta dokumentasjonen med til </a:t>
            </a:r>
            <a:r>
              <a:rPr lang="nb-NO" sz="2400" i="1" dirty="0"/>
              <a:t>D </a:t>
            </a:r>
            <a:r>
              <a:rPr lang="nb-NO" sz="2400" dirty="0"/>
              <a:t>–</a:t>
            </a:r>
            <a:r>
              <a:rPr lang="nb-NO" sz="2400" i="1" dirty="0"/>
              <a:t> Etterarbeid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457337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671180" y="1300294"/>
            <a:ext cx="7801641" cy="29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5400"/>
              <a:buFont typeface="Calibri"/>
              <a:buNone/>
            </a:pPr>
            <a:r>
              <a:rPr lang="nb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Prinsipper for ambisiøs matematikkundervisning</a:t>
            </a:r>
            <a:br>
              <a:rPr lang="no-NO" sz="5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o-NO" sz="32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D – Etterarbeid</a:t>
            </a:r>
            <a:endParaRPr sz="5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subTitle" idx="1"/>
          </p:nvPr>
        </p:nvSpPr>
        <p:spPr>
          <a:xfrm>
            <a:off x="1931783" y="704266"/>
            <a:ext cx="5280434" cy="4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Modul </a:t>
            </a:r>
            <a:r>
              <a:rPr lang="nb-NO" sz="24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4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400" b="0" i="0" u="none" strike="noStrike" cap="none" dirty="0">
                <a:solidFill>
                  <a:schemeClr val="dk1"/>
                </a:solidFill>
                <a:sym typeface="Calibri"/>
              </a:rPr>
              <a:t>Målet med denne modulen er </a:t>
            </a:r>
            <a:r>
              <a:rPr lang="nb-NO" sz="2400" b="0" i="0" u="none" strike="noStrike" cap="none" dirty="0">
                <a:solidFill>
                  <a:schemeClr val="dk1"/>
                </a:solidFill>
                <a:sym typeface="Calibri"/>
              </a:rPr>
              <a:t>er at deltakerne skal</a:t>
            </a:r>
          </a:p>
          <a:p>
            <a:pPr lvl="0"/>
            <a:r>
              <a:rPr lang="nb-NO" sz="2200" dirty="0"/>
              <a:t>reflektere over egen og skolens praksis</a:t>
            </a:r>
          </a:p>
          <a:p>
            <a:pPr lvl="0"/>
            <a:r>
              <a:rPr lang="nb-NO" sz="2200" dirty="0"/>
              <a:t>få innsikt i prinsippene som ligger til grunn for ambisiøs matematikkundervisning og se dem i sammenheng med skolens praksis</a:t>
            </a:r>
          </a:p>
          <a:p>
            <a:pPr lvl="0"/>
            <a:r>
              <a:rPr lang="nb-NO" sz="2200" dirty="0"/>
              <a:t>få erfaring med et av prinsippene for ambisiøs matematikkundervisning i arbeid med egne elever</a:t>
            </a:r>
          </a:p>
          <a:p>
            <a:pPr lvl="0"/>
            <a:r>
              <a:rPr lang="nb-NO" sz="2200" dirty="0"/>
              <a:t>bli bevisst på utfordringer knyttet til matematikkundervisning basert på prinsippene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7650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Tidsplan for denne økta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1" name="Shape 171"/>
          <p:cNvGraphicFramePr/>
          <p:nvPr>
            <p:extLst>
              <p:ext uri="{D42A27DB-BD31-4B8C-83A1-F6EECF244321}">
                <p14:modId xmlns:p14="http://schemas.microsoft.com/office/powerpoint/2010/main" val="97133095"/>
              </p:ext>
            </p:extLst>
          </p:nvPr>
        </p:nvGraphicFramePr>
        <p:xfrm>
          <a:off x="895350" y="1825625"/>
          <a:ext cx="7583500" cy="1828840"/>
        </p:xfrm>
        <a:graphic>
          <a:graphicData uri="http://schemas.openxmlformats.org/drawingml/2006/table">
            <a:tbl>
              <a:tblPr firstRow="1" bandRow="1">
                <a:noFill/>
                <a:tableStyleId>{8C57B686-06FE-4B70-9C2C-E2A8B947A3C5}</a:tableStyleId>
              </a:tblPr>
              <a:tblGrid>
                <a:gridCol w="501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/>
                        <a:t>Aktivitet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/>
                        <a:t>Tid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Erfaringsdeling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20</a:t>
                      </a:r>
                      <a:r>
                        <a:rPr lang="nb-NO" sz="2400" baseline="0" dirty="0"/>
                        <a:t> </a:t>
                      </a:r>
                      <a:r>
                        <a:rPr lang="no-NO" sz="2400" dirty="0"/>
                        <a:t>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Felles drøfting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20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Til neste samling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5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o-NO" sz="2400" b="0" i="0" u="none" strike="noStrike" cap="none" dirty="0">
                <a:solidFill>
                  <a:schemeClr val="dk1"/>
                </a:solidFill>
                <a:sym typeface="Calibri"/>
              </a:rPr>
              <a:t>Målet med denne modulen er </a:t>
            </a:r>
            <a:r>
              <a:rPr lang="nb-NO" sz="2400" b="0" i="0" u="none" strike="noStrike" cap="none" dirty="0">
                <a:solidFill>
                  <a:schemeClr val="dk1"/>
                </a:solidFill>
                <a:sym typeface="Calibri"/>
              </a:rPr>
              <a:t>er at deltakerne skal</a:t>
            </a:r>
          </a:p>
          <a:p>
            <a:pPr lvl="0"/>
            <a:r>
              <a:rPr lang="nb-NO" sz="2200" dirty="0"/>
              <a:t>reflektere over egen og skolens praksis</a:t>
            </a:r>
          </a:p>
          <a:p>
            <a:pPr lvl="0"/>
            <a:r>
              <a:rPr lang="nb-NO" sz="2200" dirty="0"/>
              <a:t>få innsikt i prinsippene som ligger til grunn for ambisiøs matematikkundervisning og se dem i sammenheng med skolens praksis</a:t>
            </a:r>
          </a:p>
          <a:p>
            <a:pPr lvl="0"/>
            <a:r>
              <a:rPr lang="nb-NO" sz="2200" dirty="0"/>
              <a:t>få erfaring med et av prinsippene for ambisiøs matematikkundervisning i arbeid med egne elever</a:t>
            </a:r>
          </a:p>
          <a:p>
            <a:pPr lvl="0"/>
            <a:r>
              <a:rPr lang="nb-NO" sz="2200" dirty="0"/>
              <a:t>bli bevisst på utfordringer knyttet til matematikkundervisning basert på prinsippene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Erfaringsdeling etter utprøving</a:t>
            </a: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/>
              <a:t>20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Resultater fra utprøvingen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895738" y="1565566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</a:pPr>
            <a:r>
              <a:rPr lang="nb-NO" sz="2400" b="1" dirty="0"/>
              <a:t>Gruppearbeid</a:t>
            </a:r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</a:pPr>
            <a:r>
              <a:rPr lang="nb-NO" sz="2400" i="0" u="none" strike="noStrike" cap="none" dirty="0">
                <a:solidFill>
                  <a:schemeClr val="dk1"/>
                </a:solidFill>
                <a:sym typeface="Calibri"/>
              </a:rPr>
              <a:t>Hver deltaker presenterer sine observasjoner.</a:t>
            </a:r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</a:pPr>
            <a:endParaRPr lang="nb-NO" sz="2400" dirty="0"/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</a:pPr>
            <a:r>
              <a:rPr lang="nb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Legg vekt på å få fram hvordan observasjonene samsvarte med det dere hadde tenkt på forhånd.</a:t>
            </a:r>
          </a:p>
          <a:p>
            <a:pPr marL="434975" indent="-342900">
              <a:spcBef>
                <a:spcPts val="0"/>
              </a:spcBef>
            </a:pPr>
            <a:r>
              <a:rPr lang="nb-NO" sz="2400" dirty="0"/>
              <a:t>Kom noen elever med svar som overrasket dere ut fra den kunnskapen du har om eleven?</a:t>
            </a:r>
          </a:p>
          <a:p>
            <a:pPr marL="434975" indent="-342900">
              <a:spcBef>
                <a:spcPts val="0"/>
              </a:spcBef>
            </a:pPr>
            <a:r>
              <a:rPr lang="nb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 noen elever med svar dere ikke hadde forestilt dere ville komme?</a:t>
            </a:r>
          </a:p>
          <a:p>
            <a:pPr marL="434975" indent="-342900">
              <a:spcBef>
                <a:spcPts val="0"/>
              </a:spcBef>
            </a:pPr>
            <a:endParaRPr lang="nb-NO" sz="2400" dirty="0"/>
          </a:p>
          <a:p>
            <a:pPr marL="92075" indent="0">
              <a:spcBef>
                <a:spcPts val="0"/>
              </a:spcBef>
              <a:buNone/>
            </a:pPr>
            <a:r>
              <a:rPr lang="nb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 dere observert noe dere vil ta med i planlegging av nye matematikktimer?</a:t>
            </a:r>
          </a:p>
          <a:p>
            <a:pPr marL="920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b-NO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Felles drøfting</a:t>
            </a:r>
            <a:endParaRPr dirty="0"/>
          </a:p>
        </p:txBody>
      </p:sp>
      <p:sp>
        <p:nvSpPr>
          <p:cNvPr id="177" name="Shape 177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/>
              <a:t>20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507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 å ta med videre?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5738" y="1825625"/>
            <a:ext cx="7828812" cy="4180320"/>
          </a:xfrm>
        </p:spPr>
        <p:txBody>
          <a:bodyPr/>
          <a:lstStyle/>
          <a:p>
            <a:pPr marL="50800" indent="0">
              <a:buNone/>
            </a:pPr>
            <a:r>
              <a:rPr lang="nb-NO" sz="2400" dirty="0"/>
              <a:t>Bruk notatene fra </a:t>
            </a:r>
            <a:r>
              <a:rPr lang="nb-NO" sz="2400" i="1" dirty="0"/>
              <a:t>B – Samarbeid </a:t>
            </a:r>
            <a:r>
              <a:rPr lang="nb-NO" sz="2400" dirty="0"/>
              <a:t>og tankene dere har gjort dere under erfaringsdelingen etter </a:t>
            </a:r>
            <a:r>
              <a:rPr lang="nb-NO" sz="2400" i="1" dirty="0"/>
              <a:t>C – Utprøving</a:t>
            </a:r>
            <a:r>
              <a:rPr lang="nb-NO" sz="2400" dirty="0"/>
              <a:t>.</a:t>
            </a:r>
          </a:p>
          <a:p>
            <a:r>
              <a:rPr lang="nb-NO" sz="2400" dirty="0"/>
              <a:t>Hvilke prinsipper blir best ivaretatt i matematikkundervisningen ved skolen?</a:t>
            </a:r>
          </a:p>
          <a:p>
            <a:r>
              <a:rPr lang="nb-NO" sz="2400" dirty="0"/>
              <a:t>Vil noe av det dere har arbeidet med i denne modulen få innvirkning på skolens utviklingsplan? </a:t>
            </a:r>
          </a:p>
          <a:p>
            <a:r>
              <a:rPr lang="nb-NO" sz="2400" dirty="0"/>
              <a:t>Hvilke endringer eller justeringer skal dere i så fall gjøre? 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834321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548866" y="1262559"/>
            <a:ext cx="8046268" cy="63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</a:pPr>
            <a:r>
              <a:rPr lang="no-NO" sz="36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Kilder</a:t>
            </a:r>
            <a:endParaRPr sz="36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ubTitle" idx="1"/>
          </p:nvPr>
        </p:nvSpPr>
        <p:spPr>
          <a:xfrm>
            <a:off x="1143000" y="2255044"/>
            <a:ext cx="6858000" cy="3877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nb-NO" sz="1600" dirty="0" err="1"/>
              <a:t>Carpenter</a:t>
            </a:r>
            <a:r>
              <a:rPr lang="nb-NO" sz="1600" dirty="0"/>
              <a:t>, T. P., </a:t>
            </a:r>
            <a:r>
              <a:rPr lang="nb-NO" sz="1600" dirty="0" err="1"/>
              <a:t>Fennema</a:t>
            </a:r>
            <a:r>
              <a:rPr lang="nb-NO" sz="1600" dirty="0"/>
              <a:t>, E., Franke, M. L., Levi, L, </a:t>
            </a:r>
            <a:r>
              <a:rPr lang="nb-NO" sz="1600" dirty="0" err="1"/>
              <a:t>Empson</a:t>
            </a:r>
            <a:r>
              <a:rPr lang="nb-NO" sz="1600" dirty="0"/>
              <a:t>, S.B. (1999). </a:t>
            </a:r>
            <a:r>
              <a:rPr lang="en-US" sz="1600" i="1" dirty="0"/>
              <a:t>Children`s Mathematics, Cognitively Guided Instruction</a:t>
            </a:r>
            <a:r>
              <a:rPr lang="en-US" sz="1600" dirty="0"/>
              <a:t>. Heinemann, Portsmouth, NH.</a:t>
            </a:r>
            <a:endParaRPr lang="nb-NO" sz="1600" dirty="0"/>
          </a:p>
          <a:p>
            <a:pPr algn="l"/>
            <a:r>
              <a:rPr lang="en-US" sz="1600" dirty="0"/>
              <a:t>Kazemi, E., Cunard, A., Crowe, K. (2012</a:t>
            </a:r>
            <a:r>
              <a:rPr lang="en-US" sz="1600" i="1" dirty="0"/>
              <a:t>). Instructional Activities as Tools for Developing Principles and Practices of Ambitious Mathematics Instruction</a:t>
            </a:r>
            <a:r>
              <a:rPr lang="en-US" sz="1600" dirty="0"/>
              <a:t>. AERA 2012.</a:t>
            </a:r>
            <a:endParaRPr lang="nb-NO" sz="1600" dirty="0"/>
          </a:p>
          <a:p>
            <a:pPr algn="l"/>
            <a:r>
              <a:rPr lang="en-US" sz="1600" dirty="0"/>
              <a:t>Kilpatrick, J., Swafford, J., &amp; </a:t>
            </a:r>
            <a:r>
              <a:rPr lang="en-US" sz="1600" dirty="0" err="1"/>
              <a:t>Findell</a:t>
            </a:r>
            <a:r>
              <a:rPr lang="en-US" sz="1600" dirty="0"/>
              <a:t>, B. (red.)(2001). </a:t>
            </a:r>
            <a:r>
              <a:rPr lang="en-US" sz="1600" i="1" dirty="0"/>
              <a:t>Adding it up: Helping children learn mathematics</a:t>
            </a:r>
            <a:r>
              <a:rPr lang="en-US" sz="1600" dirty="0"/>
              <a:t>. J. Washington, National Research Council. DC: National Academy Press.</a:t>
            </a:r>
            <a:endParaRPr lang="nb-NO" sz="1600" dirty="0"/>
          </a:p>
          <a:p>
            <a:pPr algn="l"/>
            <a:r>
              <a:rPr lang="en-US" sz="1600" dirty="0"/>
              <a:t>NCTM (2014). </a:t>
            </a:r>
            <a:r>
              <a:rPr lang="en-US" sz="1600" i="1" dirty="0"/>
              <a:t>Principles to Action. Ensuring Mathematical Success for All</a:t>
            </a:r>
            <a:r>
              <a:rPr lang="en-US" sz="1600" dirty="0"/>
              <a:t>. </a:t>
            </a:r>
            <a:r>
              <a:rPr lang="en-US" sz="1600" u="sng" dirty="0">
                <a:hlinkClick r:id="rId3"/>
              </a:rPr>
              <a:t>www.nctm.org</a:t>
            </a:r>
            <a:r>
              <a:rPr lang="en-US" sz="1600" dirty="0"/>
              <a:t>  </a:t>
            </a:r>
          </a:p>
          <a:p>
            <a:pPr algn="l"/>
            <a:r>
              <a:rPr lang="en-US" sz="1600" dirty="0" err="1"/>
              <a:t>Persson</a:t>
            </a:r>
            <a:r>
              <a:rPr lang="en-US" sz="1600" dirty="0"/>
              <a:t>, E. (2013). </a:t>
            </a:r>
            <a:r>
              <a:rPr lang="en-US" sz="1600" i="1" dirty="0"/>
              <a:t>Raising achievement through </a:t>
            </a:r>
            <a:r>
              <a:rPr lang="en-US" sz="1600" i="1" dirty="0" err="1"/>
              <a:t>inclution</a:t>
            </a:r>
            <a:r>
              <a:rPr lang="en-US" sz="1600" dirty="0"/>
              <a:t>. International Journal of Inclusive Education, 17:11, 1205-1220. </a:t>
            </a:r>
            <a:r>
              <a:rPr lang="en-US" sz="1600" u="sng" dirty="0">
                <a:hlinkClick r:id="rId4"/>
              </a:rPr>
              <a:t>http://dx.doi.org/10.1080/13603116.2012.745626</a:t>
            </a:r>
            <a:r>
              <a:rPr lang="en-US" sz="1600" dirty="0"/>
              <a:t> </a:t>
            </a:r>
            <a:r>
              <a:rPr lang="en-US" sz="1600" u="sng" dirty="0"/>
              <a:t> </a:t>
            </a:r>
            <a:endParaRPr lang="nb-NO" sz="1600" dirty="0"/>
          </a:p>
          <a:p>
            <a:pPr algn="l"/>
            <a:endParaRPr lang="nb-NO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Veien videre</a:t>
            </a: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Neste modul handler om</a:t>
            </a:r>
            <a:r>
              <a:rPr lang="nb-NO" dirty="0"/>
              <a:t> Praksiser i ambisiøs matematikkundervisning.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o-NO"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Tidsplan for denne økta</a:t>
            </a:r>
            <a:endParaRPr sz="3600" b="0" i="0" u="none" strike="noStrike" cap="none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8" name="Shape 98"/>
          <p:cNvGraphicFramePr/>
          <p:nvPr>
            <p:extLst>
              <p:ext uri="{D42A27DB-BD31-4B8C-83A1-F6EECF244321}">
                <p14:modId xmlns:p14="http://schemas.microsoft.com/office/powerpoint/2010/main" val="4092571509"/>
              </p:ext>
            </p:extLst>
          </p:nvPr>
        </p:nvGraphicFramePr>
        <p:xfrm>
          <a:off x="895350" y="1825625"/>
          <a:ext cx="7583500" cy="2286050"/>
        </p:xfrm>
        <a:graphic>
          <a:graphicData uri="http://schemas.openxmlformats.org/drawingml/2006/table">
            <a:tbl>
              <a:tblPr firstRow="1" bandRow="1">
                <a:noFill/>
                <a:tableStyleId>{8C57B686-06FE-4B70-9C2C-E2A8B947A3C5}</a:tableStyleId>
              </a:tblPr>
              <a:tblGrid>
                <a:gridCol w="501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 u="none" strike="noStrike" cap="none"/>
                        <a:t>Aktivitet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-NO" sz="2400"/>
                        <a:t>Tid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Oppsummere og drøfte forarbeid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30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Sammenlikne praksis med teori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40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Planlegge observasjon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20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Total tidsbruk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2400" dirty="0"/>
                        <a:t>90</a:t>
                      </a:r>
                      <a:r>
                        <a:rPr lang="no-NO" sz="2400" dirty="0"/>
                        <a:t> minutter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48866" y="2519422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o-NO" sz="4200" b="0" i="0" u="none" strike="noStrike" cap="none" dirty="0">
                <a:solidFill>
                  <a:schemeClr val="accent1"/>
                </a:solidFill>
                <a:sym typeface="Calibri"/>
              </a:rPr>
              <a:t>Oppsummer</a:t>
            </a:r>
            <a:r>
              <a:rPr lang="nb-NO" sz="4200" b="0" i="0" u="none" strike="noStrike" cap="none" dirty="0">
                <a:solidFill>
                  <a:schemeClr val="accent1"/>
                </a:solidFill>
                <a:sym typeface="Calibri"/>
              </a:rPr>
              <a:t>e og drøfte</a:t>
            </a:r>
            <a:r>
              <a:rPr lang="no-NO" sz="4200" b="0" i="0" u="none" strike="noStrike" cap="none" dirty="0">
                <a:solidFill>
                  <a:schemeClr val="accent1"/>
                </a:solidFill>
                <a:sym typeface="Calibri"/>
              </a:rPr>
              <a:t> forarbeidet</a:t>
            </a:r>
            <a:endParaRPr sz="4200" dirty="0"/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/>
              <a:t>30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Oppsummer forarbeidet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2200"/>
              <a:buNone/>
            </a:pPr>
            <a:r>
              <a:rPr lang="nb-NO" sz="2200" dirty="0"/>
              <a:t>Er dere færre enn åtte deltakere kan oppsummeringen foretas med håndsopprekning om dere ønsker det. Skriv resultatene direkte inn i regnearket.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lang="nb-NO"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0"/>
              </a:spcBef>
              <a:buSzPts val="2200"/>
              <a:buNone/>
            </a:pPr>
            <a:r>
              <a:rPr lang="nb-NO" sz="2200" dirty="0"/>
              <a:t>Større grupper og grupper som vil gjennomføre undersøkelsen anonymt bruker </a:t>
            </a:r>
            <a:r>
              <a:rPr lang="nb-NO" sz="2200" dirty="0" err="1"/>
              <a:t>Kahoot</a:t>
            </a:r>
            <a:r>
              <a:rPr lang="nb-NO" sz="2200" dirty="0"/>
              <a:t>. Den som leder samlingen går gjennom spørsmål for spørsmål med </a:t>
            </a:r>
            <a:r>
              <a:rPr lang="nb-NO" sz="2200" dirty="0" err="1"/>
              <a:t>Kahoot</a:t>
            </a:r>
            <a:r>
              <a:rPr lang="nb-NO" sz="2200" dirty="0"/>
              <a:t>. Noter antall på hvert av svaralternativene fortløpende i regnearket.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endParaRPr lang="nb-NO" sz="22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Kahooten</a:t>
            </a: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er laget slik at man må avgi svar i løpet av 30 sekunder etter at spørsmålet kommer opp. Den som har ansvar for regnearket registrerer antall på hvert av svaralternativene til hver påstand.</a:t>
            </a:r>
            <a:endParaRPr lang="nb-NO" sz="22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Arial"/>
              <a:buNone/>
            </a:pPr>
            <a:r>
              <a:rPr lang="nb-NO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Analyser og drøft resultatene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5738" y="1825624"/>
            <a:ext cx="7583244" cy="4340283"/>
          </a:xfrm>
        </p:spPr>
        <p:txBody>
          <a:bodyPr/>
          <a:lstStyle/>
          <a:p>
            <a:pPr marL="50800" indent="0">
              <a:buNone/>
            </a:pPr>
            <a:r>
              <a:rPr lang="nb-NO" sz="2200" dirty="0"/>
              <a:t>Sørg for at diagrammene i regnearket kommer på skjermen.</a:t>
            </a:r>
          </a:p>
          <a:p>
            <a:pPr marL="50800" indent="0">
              <a:buNone/>
            </a:pPr>
            <a:r>
              <a:rPr lang="nb-NO" sz="2200" dirty="0"/>
              <a:t>Resultatene fra to påstander er satt sammen i ett diagram.</a:t>
            </a:r>
          </a:p>
          <a:p>
            <a:pPr marL="50800" indent="0">
              <a:buNone/>
            </a:pPr>
            <a:r>
              <a:rPr lang="nb-NO" sz="2200" b="1" dirty="0"/>
              <a:t>Individuelt</a:t>
            </a:r>
          </a:p>
          <a:p>
            <a:pPr marL="50800" indent="0">
              <a:buNone/>
            </a:pPr>
            <a:r>
              <a:rPr lang="nb-NO" sz="2200" dirty="0"/>
              <a:t>Studer oversikten hver for dere.</a:t>
            </a:r>
          </a:p>
          <a:p>
            <a:pPr marL="50800" indent="0">
              <a:buNone/>
            </a:pPr>
            <a:r>
              <a:rPr lang="nb-NO" sz="2200" b="1" dirty="0"/>
              <a:t>Grupper på 3-4</a:t>
            </a:r>
            <a:r>
              <a:rPr lang="nb-NO" sz="2200" dirty="0"/>
              <a:t> </a:t>
            </a:r>
          </a:p>
          <a:p>
            <a:r>
              <a:rPr lang="nb-NO" sz="2200" dirty="0"/>
              <a:t>Er det mulig å identifisere noen felles trekk ved matematikkundervisningen på skolen?</a:t>
            </a:r>
          </a:p>
          <a:p>
            <a:r>
              <a:rPr lang="nb-NO" sz="2200" dirty="0"/>
              <a:t>Hvor finner dere stort samsvar?</a:t>
            </a:r>
          </a:p>
          <a:p>
            <a:r>
              <a:rPr lang="nb-NO" sz="2200" dirty="0"/>
              <a:t>Hvor finner dere storspredning i svarene?</a:t>
            </a:r>
          </a:p>
          <a:p>
            <a:pPr marL="50800" indent="0" algn="r">
              <a:buNone/>
            </a:pPr>
            <a:r>
              <a:rPr lang="nb-NO" sz="2200" dirty="0"/>
              <a:t>(Plenum neste side)</a:t>
            </a:r>
          </a:p>
          <a:p>
            <a:pPr marL="50800" indent="0">
              <a:buNone/>
            </a:pPr>
            <a:endParaRPr lang="nb-NO" sz="2200" b="1" dirty="0"/>
          </a:p>
        </p:txBody>
      </p:sp>
    </p:spTree>
    <p:extLst>
      <p:ext uri="{BB962C8B-B14F-4D97-AF65-F5344CB8AC3E}">
        <p14:creationId xmlns:p14="http://schemas.microsoft.com/office/powerpoint/2010/main" val="144847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Skolens matematikkundervisning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nb-NO" sz="2200" b="1" dirty="0"/>
              <a:t>Plenum</a:t>
            </a:r>
          </a:p>
          <a:p>
            <a:r>
              <a:rPr lang="nb-NO" sz="2200" dirty="0"/>
              <a:t>Hver gruppe presenterer et eller to momenter det er verd å merke seg. Suppler med flere momenter om dere finner det interessant eller nødvendig. Noter stikkord for oversiktens skyld.</a:t>
            </a:r>
          </a:p>
          <a:p>
            <a:r>
              <a:rPr lang="nb-NO" sz="2200" dirty="0"/>
              <a:t>Bli enige om og noter noen stikkord som beskriver skolens matematikkundervisning.</a:t>
            </a:r>
          </a:p>
          <a:p>
            <a:r>
              <a:rPr lang="nb-NO" sz="2200" dirty="0"/>
              <a:t>Arbeider alle etter samme grunnleggende ideer?</a:t>
            </a:r>
            <a:br>
              <a:rPr lang="nb-NO" sz="2200" dirty="0"/>
            </a:br>
            <a:r>
              <a:rPr lang="nb-NO" sz="2200" dirty="0"/>
              <a:t>Hvilke ideer er det i så fall?</a:t>
            </a:r>
          </a:p>
          <a:p>
            <a:r>
              <a:rPr lang="nb-NO" sz="2200" dirty="0"/>
              <a:t>Er det store forskjeller?</a:t>
            </a:r>
            <a:br>
              <a:rPr lang="nb-NO" sz="2200" dirty="0"/>
            </a:br>
            <a:r>
              <a:rPr lang="nb-NO" sz="2200" dirty="0"/>
              <a:t>Hva består forskjellene i så fall i?</a:t>
            </a:r>
          </a:p>
        </p:txBody>
      </p:sp>
    </p:spTree>
    <p:extLst>
      <p:ext uri="{BB962C8B-B14F-4D97-AF65-F5344CB8AC3E}">
        <p14:creationId xmlns:p14="http://schemas.microsoft.com/office/powerpoint/2010/main" val="392686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nb-NO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Sammenlikne praksis og teori</a:t>
            </a:r>
            <a:endParaRPr sz="44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</a:pPr>
            <a:r>
              <a:rPr lang="nb-NO" dirty="0"/>
              <a:t>40</a:t>
            </a:r>
            <a:r>
              <a:rPr lang="no-NO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minutter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6003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Teori: Prinsipper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895739" y="1590733"/>
            <a:ext cx="7778479" cy="4482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indent="0">
              <a:spcBef>
                <a:spcPts val="0"/>
              </a:spcBef>
              <a:buSzPts val="2200"/>
              <a:buNone/>
            </a:pPr>
            <a:r>
              <a:rPr lang="nb-NO" sz="2200" b="1" i="0" u="none" strike="noStrike" cap="none" dirty="0">
                <a:solidFill>
                  <a:schemeClr val="dk1"/>
                </a:solidFill>
                <a:sym typeface="Calibri"/>
              </a:rPr>
              <a:t>Individuelt (</a:t>
            </a:r>
            <a:r>
              <a:rPr lang="nb-NO" sz="2200" b="1" i="0" u="none" strike="noStrike" cap="none" dirty="0" err="1">
                <a:solidFill>
                  <a:schemeClr val="dk1"/>
                </a:solidFill>
                <a:sym typeface="Calibri"/>
              </a:rPr>
              <a:t>ca</a:t>
            </a:r>
            <a:r>
              <a:rPr lang="nb-NO" sz="2200" b="1" i="0" u="none" strike="noStrike" cap="none" dirty="0">
                <a:solidFill>
                  <a:schemeClr val="dk1"/>
                </a:solidFill>
                <a:sym typeface="Calibri"/>
              </a:rPr>
              <a:t> 20 min)</a:t>
            </a:r>
          </a:p>
          <a:p>
            <a:pPr marL="139700" indent="0">
              <a:spcBef>
                <a:spcPts val="0"/>
              </a:spcBef>
              <a:buSzPts val="2200"/>
              <a:buNone/>
            </a:pPr>
            <a:r>
              <a:rPr lang="nb-NO" sz="2200" b="0" i="0" u="none" strike="noStrike" cap="none" dirty="0">
                <a:solidFill>
                  <a:schemeClr val="dk1"/>
                </a:solidFill>
                <a:sym typeface="Calibri"/>
              </a:rPr>
              <a:t>Les artikkelen «Prinsipper for ambisiøs matematikkundervisning»</a:t>
            </a:r>
          </a:p>
          <a:p>
            <a:pPr marL="482600" indent="-342900">
              <a:spcBef>
                <a:spcPts val="0"/>
              </a:spcBef>
              <a:buSzPts val="2200"/>
            </a:pPr>
            <a:r>
              <a:rPr lang="nb-NO" sz="2200" b="0" i="0" u="none" strike="noStrike" cap="none" dirty="0">
                <a:solidFill>
                  <a:schemeClr val="dk1"/>
                </a:solidFill>
                <a:sym typeface="Calibri"/>
              </a:rPr>
              <a:t>Noter momenter du finner spesielt viktige, relevante eller interessante.</a:t>
            </a:r>
          </a:p>
          <a:p>
            <a:pPr marL="482600" indent="-342900">
              <a:spcBef>
                <a:spcPts val="0"/>
              </a:spcBef>
              <a:buSzPts val="2200"/>
            </a:pPr>
            <a:r>
              <a:rPr lang="nb-NO" sz="2200" dirty="0"/>
              <a:t>Tenk spesielt gjennom </a:t>
            </a:r>
          </a:p>
          <a:p>
            <a:pPr marL="939800" lvl="1" indent="-342900">
              <a:spcBef>
                <a:spcPts val="0"/>
              </a:spcBef>
              <a:buSzPts val="2200"/>
            </a:pPr>
            <a:r>
              <a:rPr lang="nb-NO" sz="2200" dirty="0"/>
              <a:t>om </a:t>
            </a:r>
            <a:r>
              <a:rPr lang="nb-NO" sz="2200" i="1" dirty="0"/>
              <a:t>elevsynet</a:t>
            </a:r>
            <a:r>
              <a:rPr lang="nb-NO" sz="2200" dirty="0"/>
              <a:t> som kommer til uttrykk i det første prinsippet samsvarer med ditt </a:t>
            </a:r>
            <a:r>
              <a:rPr lang="nb-NO" sz="2200" dirty="0" err="1"/>
              <a:t>elevsyn</a:t>
            </a:r>
            <a:endParaRPr lang="nb-NO" sz="2200" dirty="0"/>
          </a:p>
          <a:p>
            <a:pPr marL="939800" lvl="1" indent="-342900">
              <a:spcBef>
                <a:spcPts val="0"/>
              </a:spcBef>
              <a:buSzPts val="2200"/>
            </a:pPr>
            <a:r>
              <a:rPr lang="nb-NO" sz="2200" dirty="0"/>
              <a:t>h</a:t>
            </a:r>
            <a:r>
              <a:rPr lang="nb-NO" sz="2200" b="0" i="0" u="none" strike="noStrike" cap="none" dirty="0">
                <a:solidFill>
                  <a:schemeClr val="dk1"/>
                </a:solidFill>
                <a:sym typeface="Calibri"/>
              </a:rPr>
              <a:t>va du har lært av dine elever, det andre prinsippet</a:t>
            </a:r>
          </a:p>
          <a:p>
            <a:pPr marL="939800" lvl="1" indent="-342900">
              <a:spcBef>
                <a:spcPts val="0"/>
              </a:spcBef>
              <a:buSzPts val="2200"/>
            </a:pPr>
            <a:r>
              <a:rPr lang="nb-NO" sz="2200" dirty="0"/>
              <a:t>hva du mener om nivådeling i matematikkundervisningen, det tredje prinsippet</a:t>
            </a:r>
          </a:p>
          <a:p>
            <a:pPr marL="939800" lvl="1" indent="-342900">
              <a:spcBef>
                <a:spcPts val="0"/>
              </a:spcBef>
              <a:buSzPts val="2200"/>
            </a:pPr>
            <a:r>
              <a:rPr lang="nb-NO" sz="2200" dirty="0"/>
              <a:t>hvordan du formulerer mål for undervisningen</a:t>
            </a:r>
          </a:p>
          <a:p>
            <a:pPr marL="939800" lvl="1" indent="-342900">
              <a:spcBef>
                <a:spcPts val="0"/>
              </a:spcBef>
              <a:buSzPts val="2200"/>
            </a:pPr>
            <a:r>
              <a:rPr lang="nb-NO" sz="2200" dirty="0"/>
              <a:t>i </a:t>
            </a:r>
            <a:r>
              <a:rPr lang="nb-NO" sz="2200" b="0" i="0" u="none" strike="noStrike" cap="none" dirty="0">
                <a:solidFill>
                  <a:schemeClr val="dk1"/>
                </a:solidFill>
                <a:sym typeface="Calibri"/>
              </a:rPr>
              <a:t>hvilken grad dere som kollegium drøfter skolens praksis</a:t>
            </a:r>
            <a:endParaRPr sz="22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1165</Words>
  <Application>Microsoft Office PowerPoint</Application>
  <PresentationFormat>Skjermfremvisning (4:3)</PresentationFormat>
  <Paragraphs>149</Paragraphs>
  <Slides>25</Slides>
  <Notes>17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Office-tema</vt:lpstr>
      <vt:lpstr>Prinsipper for ambisiøs matematikkundervisning B – Samarbeid</vt:lpstr>
      <vt:lpstr>Mål</vt:lpstr>
      <vt:lpstr>Tidsplan for denne økta</vt:lpstr>
      <vt:lpstr>Oppsummere og drøfte forarbeidet</vt:lpstr>
      <vt:lpstr>Oppsummer forarbeidet</vt:lpstr>
      <vt:lpstr>Analyser og drøft resultatene</vt:lpstr>
      <vt:lpstr>Skolens matematikkundervisning</vt:lpstr>
      <vt:lpstr>Sammenlikne praksis og teori</vt:lpstr>
      <vt:lpstr>Teori: Prinsipper</vt:lpstr>
      <vt:lpstr>Teori: Prinsipper forts.</vt:lpstr>
      <vt:lpstr>Teori og praksis</vt:lpstr>
      <vt:lpstr>Ta vare på notatene!</vt:lpstr>
      <vt:lpstr>Planlegg egen observasjon </vt:lpstr>
      <vt:lpstr>Velg oppgave</vt:lpstr>
      <vt:lpstr>Drøft oppgaven dere har valgt</vt:lpstr>
      <vt:lpstr>Tenk gjennom</vt:lpstr>
      <vt:lpstr>Prinsipper for ambisiøs matematikkundervisning D – Etterarbeid</vt:lpstr>
      <vt:lpstr>Mål</vt:lpstr>
      <vt:lpstr>Tidsplan for denne økta</vt:lpstr>
      <vt:lpstr>Erfaringsdeling etter utprøving</vt:lpstr>
      <vt:lpstr>Resultater fra utprøvingen</vt:lpstr>
      <vt:lpstr>Felles drøfting</vt:lpstr>
      <vt:lpstr>Noe å ta med videre?</vt:lpstr>
      <vt:lpstr>Kilder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Prinsipper for ambisiøs matematikkundervisning B – Samarbeid</dc:title>
  <dc:creator>Svein Hallvard Torkildsen</dc:creator>
  <cp:lastModifiedBy>Bård Vinje</cp:lastModifiedBy>
  <cp:revision>33</cp:revision>
  <dcterms:modified xsi:type="dcterms:W3CDTF">2019-09-18T09:09:36Z</dcterms:modified>
</cp:coreProperties>
</file>