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14" r:id="rId2"/>
    <p:sldId id="315" r:id="rId3"/>
    <p:sldId id="345" r:id="rId4"/>
    <p:sldId id="331" r:id="rId5"/>
    <p:sldId id="363" r:id="rId6"/>
    <p:sldId id="330" r:id="rId7"/>
    <p:sldId id="332" r:id="rId8"/>
    <p:sldId id="355" r:id="rId9"/>
    <p:sldId id="349" r:id="rId10"/>
    <p:sldId id="373" r:id="rId11"/>
    <p:sldId id="351" r:id="rId12"/>
    <p:sldId id="354" r:id="rId13"/>
    <p:sldId id="356" r:id="rId14"/>
    <p:sldId id="357" r:id="rId15"/>
    <p:sldId id="362" r:id="rId16"/>
    <p:sldId id="359" r:id="rId17"/>
    <p:sldId id="352" r:id="rId18"/>
    <p:sldId id="365" r:id="rId19"/>
    <p:sldId id="360" r:id="rId20"/>
    <p:sldId id="364" r:id="rId21"/>
    <p:sldId id="361" r:id="rId22"/>
    <p:sldId id="374" r:id="rId23"/>
    <p:sldId id="376" r:id="rId24"/>
    <p:sldId id="375" r:id="rId25"/>
    <p:sldId id="334" r:id="rId26"/>
    <p:sldId id="337" r:id="rId27"/>
    <p:sldId id="372" r:id="rId28"/>
    <p:sldId id="344" r:id="rId29"/>
    <p:sldId id="343" r:id="rId30"/>
    <p:sldId id="346" r:id="rId31"/>
    <p:sldId id="347" r:id="rId32"/>
    <p:sldId id="348" r:id="rId33"/>
    <p:sldId id="367" r:id="rId34"/>
    <p:sldId id="366" r:id="rId35"/>
    <p:sldId id="338" r:id="rId36"/>
    <p:sldId id="370" r:id="rId37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ald André Øye Sande" initials="HAØS" lastIdx="1" clrIdx="0">
    <p:extLst>
      <p:ext uri="{19B8F6BF-5375-455C-9EA6-DF929625EA0E}">
        <p15:presenceInfo xmlns:p15="http://schemas.microsoft.com/office/powerpoint/2012/main" userId="S::hasande@ntnu.no::17e9bbf3-03db-4f88-823c-c6fef9b703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68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1" autoAdjust="0"/>
    <p:restoredTop sz="88143" autoAdjust="0"/>
  </p:normalViewPr>
  <p:slideViewPr>
    <p:cSldViewPr snapToGrid="0" snapToObjects="1">
      <p:cViewPr varScale="1">
        <p:scale>
          <a:sx n="100" d="100"/>
          <a:sy n="100" d="100"/>
        </p:scale>
        <p:origin x="16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16T14:29:25.57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11.11.2019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11.11.2019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158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513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21610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79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5330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6862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052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6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mgooqyWMTxk?end=3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55270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Introduksjon til programmering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EC3668-A814-42A7-B3A2-20F3AEB2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Variabler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4F6493-49CD-441C-AEF7-96F20AB4F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7" y="1825625"/>
            <a:ext cx="2992383" cy="4180320"/>
          </a:xfrm>
        </p:spPr>
        <p:txBody>
          <a:bodyPr>
            <a:normAutofit/>
          </a:bodyPr>
          <a:lstStyle/>
          <a:p>
            <a:r>
              <a:rPr lang="nb-NO" sz="2200" dirty="0"/>
              <a:t>Plassholder for forskjellige verdier.</a:t>
            </a:r>
          </a:p>
          <a:p>
            <a:r>
              <a:rPr lang="nb-NO" sz="2200" dirty="0"/>
              <a:t>Verdien til en variabel kan endres mange ganger mens et program kjøres. </a:t>
            </a:r>
          </a:p>
          <a:p>
            <a:r>
              <a:rPr lang="nb-NO" sz="2200" dirty="0"/>
              <a:t>Med variabler kan vi:</a:t>
            </a:r>
          </a:p>
          <a:p>
            <a:pPr lvl="1"/>
            <a:r>
              <a:rPr lang="nb-NO" sz="1400" dirty="0"/>
              <a:t>Tilordne/endre verdi</a:t>
            </a:r>
          </a:p>
          <a:p>
            <a:pPr lvl="1"/>
            <a:r>
              <a:rPr lang="nb-NO" sz="1400" dirty="0"/>
              <a:t>Sjekke verdi</a:t>
            </a:r>
          </a:p>
          <a:p>
            <a:endParaRPr lang="nb-NO" sz="22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AC20A9D-2DD6-4C93-AB25-6586BDD80AB8}"/>
              </a:ext>
            </a:extLst>
          </p:cNvPr>
          <p:cNvSpPr txBox="1"/>
          <p:nvPr/>
        </p:nvSpPr>
        <p:spPr>
          <a:xfrm>
            <a:off x="4994622" y="1825625"/>
            <a:ext cx="3565391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Eksempel:</a:t>
            </a:r>
          </a:p>
          <a:p>
            <a:endParaRPr lang="nb-NO" dirty="0"/>
          </a:p>
          <a:p>
            <a:r>
              <a:rPr lang="nb-NO" dirty="0"/>
              <a:t>Program </a:t>
            </a:r>
            <a:r>
              <a:rPr lang="nb-NO" i="1" dirty="0"/>
              <a:t>start</a:t>
            </a:r>
            <a:endParaRPr lang="nb-NO" dirty="0"/>
          </a:p>
          <a:p>
            <a:r>
              <a:rPr lang="nb-NO" dirty="0"/>
              <a:t>	variabel </a:t>
            </a:r>
            <a:r>
              <a:rPr lang="nb-NO" i="1" dirty="0"/>
              <a:t>a</a:t>
            </a:r>
            <a:r>
              <a:rPr lang="nb-NO" dirty="0"/>
              <a:t> = 0</a:t>
            </a:r>
          </a:p>
          <a:p>
            <a:r>
              <a:rPr lang="nb-NO" dirty="0"/>
              <a:t>	variabel </a:t>
            </a:r>
            <a:r>
              <a:rPr lang="nb-NO" i="1" dirty="0"/>
              <a:t>a </a:t>
            </a:r>
            <a:r>
              <a:rPr lang="nb-NO" dirty="0"/>
              <a:t>=</a:t>
            </a:r>
            <a:r>
              <a:rPr lang="nb-NO" i="1" dirty="0"/>
              <a:t> </a:t>
            </a:r>
            <a:r>
              <a:rPr lang="nb-NO" dirty="0"/>
              <a:t>1</a:t>
            </a:r>
          </a:p>
          <a:p>
            <a:r>
              <a:rPr lang="nb-NO" dirty="0"/>
              <a:t>	variabel </a:t>
            </a:r>
            <a:r>
              <a:rPr lang="nb-NO" i="1" dirty="0"/>
              <a:t>a </a:t>
            </a:r>
            <a:r>
              <a:rPr lang="nb-NO" dirty="0"/>
              <a:t>= 1 + 1</a:t>
            </a:r>
          </a:p>
          <a:p>
            <a:r>
              <a:rPr lang="nb-NO" dirty="0"/>
              <a:t>	variabel </a:t>
            </a:r>
            <a:r>
              <a:rPr lang="nb-NO" i="1" dirty="0"/>
              <a:t>a </a:t>
            </a:r>
            <a:r>
              <a:rPr lang="nb-NO" dirty="0"/>
              <a:t>= </a:t>
            </a:r>
            <a:r>
              <a:rPr lang="nb-NO" i="1" dirty="0"/>
              <a:t>a</a:t>
            </a:r>
            <a:r>
              <a:rPr lang="nb-NO" dirty="0"/>
              <a:t> + 8</a:t>
            </a:r>
          </a:p>
          <a:p>
            <a:endParaRPr lang="nb-NO" dirty="0"/>
          </a:p>
          <a:p>
            <a:r>
              <a:rPr lang="nb-NO" i="1" dirty="0"/>
              <a:t>  Hvis </a:t>
            </a:r>
            <a:r>
              <a:rPr lang="nb-NO" dirty="0"/>
              <a:t>variabel </a:t>
            </a:r>
            <a:r>
              <a:rPr lang="nb-NO" i="1" dirty="0"/>
              <a:t>a</a:t>
            </a:r>
            <a:r>
              <a:rPr lang="nb-NO" dirty="0"/>
              <a:t> er større eller lik 10,     avslutt programmet.</a:t>
            </a:r>
            <a:endParaRPr lang="nb-NO" i="1" dirty="0"/>
          </a:p>
          <a:p>
            <a:endParaRPr lang="nb-NO" dirty="0"/>
          </a:p>
        </p:txBody>
      </p:sp>
      <p:cxnSp>
        <p:nvCxnSpPr>
          <p:cNvPr id="10" name="Kobling: vinkel 9">
            <a:extLst>
              <a:ext uri="{FF2B5EF4-FFF2-40B4-BE49-F238E27FC236}">
                <a16:creationId xmlns:a16="http://schemas.microsoft.com/office/drawing/2014/main" id="{C234DD18-C147-4AE0-B343-A5718880DB13}"/>
              </a:ext>
            </a:extLst>
          </p:cNvPr>
          <p:cNvCxnSpPr/>
          <p:nvPr/>
        </p:nvCxnSpPr>
        <p:spPr>
          <a:xfrm flipV="1">
            <a:off x="3234978" y="2843092"/>
            <a:ext cx="2681728" cy="1529123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DFC0548-BCE5-4D46-82DA-7F713D3FF0B0}"/>
              </a:ext>
            </a:extLst>
          </p:cNvPr>
          <p:cNvCxnSpPr/>
          <p:nvPr/>
        </p:nvCxnSpPr>
        <p:spPr>
          <a:xfrm>
            <a:off x="4572000" y="3142770"/>
            <a:ext cx="134470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5BB16CB8-2034-4A78-9596-47E7153996B9}"/>
              </a:ext>
            </a:extLst>
          </p:cNvPr>
          <p:cNvCxnSpPr/>
          <p:nvPr/>
        </p:nvCxnSpPr>
        <p:spPr>
          <a:xfrm>
            <a:off x="4578404" y="3410430"/>
            <a:ext cx="134470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kobling 15">
            <a:extLst>
              <a:ext uri="{FF2B5EF4-FFF2-40B4-BE49-F238E27FC236}">
                <a16:creationId xmlns:a16="http://schemas.microsoft.com/office/drawing/2014/main" id="{BFE960B2-12EE-4E08-AA44-ABDBFB6478CF}"/>
              </a:ext>
            </a:extLst>
          </p:cNvPr>
          <p:cNvCxnSpPr/>
          <p:nvPr/>
        </p:nvCxnSpPr>
        <p:spPr>
          <a:xfrm>
            <a:off x="4570720" y="3671686"/>
            <a:ext cx="134470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Kobling: vinkel 17">
            <a:extLst>
              <a:ext uri="{FF2B5EF4-FFF2-40B4-BE49-F238E27FC236}">
                <a16:creationId xmlns:a16="http://schemas.microsoft.com/office/drawing/2014/main" id="{1DF49660-537F-4AA0-9B21-C89AE4E5E94C}"/>
              </a:ext>
            </a:extLst>
          </p:cNvPr>
          <p:cNvCxnSpPr>
            <a:cxnSpLocks/>
          </p:cNvCxnSpPr>
          <p:nvPr/>
        </p:nvCxnSpPr>
        <p:spPr>
          <a:xfrm flipV="1">
            <a:off x="2551099" y="4187799"/>
            <a:ext cx="2604888" cy="468725"/>
          </a:xfrm>
          <a:prstGeom prst="bentConnector3">
            <a:avLst>
              <a:gd name="adj1" fmla="val 83923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5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006D8A-3DDE-4651-820F-0DA9895A5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Løkker</a:t>
            </a:r>
          </a:p>
        </p:txBody>
      </p:sp>
      <p:pic>
        <p:nvPicPr>
          <p:cNvPr id="10" name="Media på Internett 9">
            <a:hlinkClick r:id="" action="ppaction://media"/>
            <a:extLst>
              <a:ext uri="{FF2B5EF4-FFF2-40B4-BE49-F238E27FC236}">
                <a16:creationId xmlns:a16="http://schemas.microsoft.com/office/drawing/2014/main" id="{A0B946F9-624B-4C1D-B066-99B1A1209D0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2369" y="1690689"/>
            <a:ext cx="7746613" cy="435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20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B46DCC-9F13-4DBE-B80C-5CD43682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23" y="277019"/>
            <a:ext cx="7121812" cy="1325563"/>
          </a:xfrm>
        </p:spPr>
        <p:txBody>
          <a:bodyPr/>
          <a:lstStyle/>
          <a:p>
            <a:r>
              <a:rPr lang="nb-NO" dirty="0"/>
              <a:t>Løkker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D140B5-7A16-40D9-BF6D-9F13151D4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187" y="1879601"/>
            <a:ext cx="7789302" cy="2346617"/>
          </a:xfrm>
        </p:spPr>
        <p:txBody>
          <a:bodyPr>
            <a:normAutofit fontScale="92500" lnSpcReduction="10000"/>
          </a:bodyPr>
          <a:lstStyle/>
          <a:p>
            <a:r>
              <a:rPr lang="nb-NO" sz="2200" dirty="0"/>
              <a:t>Et dataprogram gjentar identiske sekvenser med kode i det som kalles løkker.</a:t>
            </a:r>
          </a:p>
          <a:p>
            <a:r>
              <a:rPr lang="nb-NO" sz="2200" dirty="0"/>
              <a:t>Løkker består av en kropp (det som utføres når løkken kjøres) og et kontroll-uttrykk.</a:t>
            </a:r>
          </a:p>
          <a:p>
            <a:pPr lvl="1"/>
            <a:r>
              <a:rPr lang="nb-NO" sz="1800" dirty="0"/>
              <a:t>Løkken gjentas til forutsetningene i kontrollutrykket er oppnådd, men kan også kjøres uendelig antall ganger (til programmet avsluttes).</a:t>
            </a:r>
          </a:p>
          <a:p>
            <a:r>
              <a:rPr lang="nb-NO" sz="2200" dirty="0"/>
              <a:t>Når forutsetningene i kontrolluttrykket er oppnådd, fortsetter programmet med å kjøre påfølgende kode.</a:t>
            </a:r>
          </a:p>
          <a:p>
            <a:pPr lvl="1"/>
            <a:endParaRPr lang="nb-NO" sz="2200" dirty="0"/>
          </a:p>
          <a:p>
            <a:pPr marL="457200" lvl="1" indent="0">
              <a:buNone/>
            </a:pPr>
            <a:endParaRPr lang="nb-NO" sz="2200" dirty="0"/>
          </a:p>
        </p:txBody>
      </p:sp>
      <p:pic>
        <p:nvPicPr>
          <p:cNvPr id="10" name="Grafikk 9" descr="Uendelighet">
            <a:extLst>
              <a:ext uri="{FF2B5EF4-FFF2-40B4-BE49-F238E27FC236}">
                <a16:creationId xmlns:a16="http://schemas.microsoft.com/office/drawing/2014/main" id="{6F37715E-C52A-45D5-89EE-8AB8F5DFC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59185">
            <a:off x="504650" y="562278"/>
            <a:ext cx="1463935" cy="1463935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4A430A81-7DB8-40FF-8A62-8E3FBDE99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370" y="4226218"/>
            <a:ext cx="3802340" cy="2588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7A2E5151-00B8-4BE6-AA9F-EE967767A845}"/>
              </a:ext>
            </a:extLst>
          </p:cNvPr>
          <p:cNvSpPr txBox="1"/>
          <p:nvPr/>
        </p:nvSpPr>
        <p:spPr>
          <a:xfrm>
            <a:off x="686187" y="4234524"/>
            <a:ext cx="2328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Kontroll-uttrykk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Kropp</a:t>
            </a:r>
          </a:p>
        </p:txBody>
      </p:sp>
      <p:cxnSp>
        <p:nvCxnSpPr>
          <p:cNvPr id="14" name="Kobling: vinkel 13">
            <a:extLst>
              <a:ext uri="{FF2B5EF4-FFF2-40B4-BE49-F238E27FC236}">
                <a16:creationId xmlns:a16="http://schemas.microsoft.com/office/drawing/2014/main" id="{20FA7F59-3B63-4AAE-8A87-852134138FD7}"/>
              </a:ext>
            </a:extLst>
          </p:cNvPr>
          <p:cNvCxnSpPr>
            <a:cxnSpLocks/>
          </p:cNvCxnSpPr>
          <p:nvPr/>
        </p:nvCxnSpPr>
        <p:spPr>
          <a:xfrm>
            <a:off x="2536723" y="4424516"/>
            <a:ext cx="1734647" cy="1215565"/>
          </a:xfrm>
          <a:prstGeom prst="bentConnector3">
            <a:avLst>
              <a:gd name="adj1" fmla="val 8479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Kobling: vinkel 15">
            <a:extLst>
              <a:ext uri="{FF2B5EF4-FFF2-40B4-BE49-F238E27FC236}">
                <a16:creationId xmlns:a16="http://schemas.microsoft.com/office/drawing/2014/main" id="{7DD762AC-054F-4766-A8E6-92EE2BB5D15F}"/>
              </a:ext>
            </a:extLst>
          </p:cNvPr>
          <p:cNvCxnSpPr>
            <a:cxnSpLocks/>
          </p:cNvCxnSpPr>
          <p:nvPr/>
        </p:nvCxnSpPr>
        <p:spPr>
          <a:xfrm>
            <a:off x="1641143" y="4711890"/>
            <a:ext cx="2630227" cy="1456823"/>
          </a:xfrm>
          <a:prstGeom prst="bentConnector3">
            <a:avLst>
              <a:gd name="adj1" fmla="val 82412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16">
            <a:extLst>
              <a:ext uri="{FF2B5EF4-FFF2-40B4-BE49-F238E27FC236}">
                <a16:creationId xmlns:a16="http://schemas.microsoft.com/office/drawing/2014/main" id="{961F21DA-92CA-4EAD-A5B4-9A63BDBB934D}"/>
              </a:ext>
            </a:extLst>
          </p:cNvPr>
          <p:cNvSpPr/>
          <p:nvPr/>
        </p:nvSpPr>
        <p:spPr>
          <a:xfrm>
            <a:off x="4271370" y="5478087"/>
            <a:ext cx="1954863" cy="31760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1CDD2BF9-819D-4E2C-AA1B-EE9DCC1BAC16}"/>
              </a:ext>
            </a:extLst>
          </p:cNvPr>
          <p:cNvSpPr/>
          <p:nvPr/>
        </p:nvSpPr>
        <p:spPr>
          <a:xfrm>
            <a:off x="4271370" y="5824752"/>
            <a:ext cx="2669757" cy="64520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93301EF2-2225-4E0A-BF78-E7651F933C73}"/>
              </a:ext>
            </a:extLst>
          </p:cNvPr>
          <p:cNvSpPr txBox="1"/>
          <p:nvPr/>
        </p:nvSpPr>
        <p:spPr>
          <a:xfrm>
            <a:off x="686187" y="4915766"/>
            <a:ext cx="308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Resulterer i at katten «sier»</a:t>
            </a:r>
          </a:p>
          <a:p>
            <a:pPr marL="742950" lvl="1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/>
              <a:t>0, 1, 2, 3, 4, 5, 6, 7, 8, 9 og 10, med ett sekunds mellomrom.</a:t>
            </a:r>
          </a:p>
        </p:txBody>
      </p:sp>
    </p:spTree>
    <p:extLst>
      <p:ext uri="{BB962C8B-B14F-4D97-AF65-F5344CB8AC3E}">
        <p14:creationId xmlns:p14="http://schemas.microsoft.com/office/powerpoint/2010/main" val="171627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29B528-9A07-49A4-8900-CEB693AC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Løkker – oppgave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5765AE6A-D74F-4308-8837-63BFB4AFB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675" y="4932848"/>
            <a:ext cx="2076450" cy="1644209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106C977F-10E0-4124-A02C-4B209EBCC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2045" y="3009257"/>
            <a:ext cx="2105319" cy="2057687"/>
          </a:xfrm>
          <a:prstGeom prst="rect">
            <a:avLst/>
          </a:prstGeom>
        </p:spPr>
      </p:pic>
      <p:sp>
        <p:nvSpPr>
          <p:cNvPr id="18" name="Plassholder for innhold 2">
            <a:extLst>
              <a:ext uri="{FF2B5EF4-FFF2-40B4-BE49-F238E27FC236}">
                <a16:creationId xmlns:a16="http://schemas.microsoft.com/office/drawing/2014/main" id="{0E5F476F-26D5-4A94-85F1-247CB5B07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49" y="1648763"/>
            <a:ext cx="3426000" cy="4778676"/>
          </a:xfrm>
        </p:spPr>
        <p:txBody>
          <a:bodyPr>
            <a:normAutofit/>
          </a:bodyPr>
          <a:lstStyle/>
          <a:p>
            <a:r>
              <a:rPr lang="nb-NO" sz="2200" dirty="0"/>
              <a:t>Diskuter sammen i par, og noter løsningsforslag (5 minutter)</a:t>
            </a:r>
            <a:endParaRPr lang="nb-NO" sz="1800" dirty="0"/>
          </a:p>
          <a:p>
            <a:r>
              <a:rPr lang="nb-NO" sz="2200" dirty="0"/>
              <a:t>Se på de tre eksemplene og forsøk å identifisere kroppen og kontrolluttrykket til hver løkke. </a:t>
            </a:r>
          </a:p>
          <a:p>
            <a:r>
              <a:rPr lang="nb-NO" sz="2200" dirty="0"/>
              <a:t>De tre løkkene resulterer i noen linjer med utskrift. Forsøk å forutse hva som vil skrives når løkke 1, 2 og 3 kjøres.</a:t>
            </a:r>
          </a:p>
          <a:p>
            <a:pPr lvl="1"/>
            <a:endParaRPr lang="nb-NO" sz="1800" dirty="0"/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2B473C96-F78A-4684-BF49-834980D54B9C}"/>
              </a:ext>
            </a:extLst>
          </p:cNvPr>
          <p:cNvCxnSpPr/>
          <p:nvPr/>
        </p:nvCxnSpPr>
        <p:spPr>
          <a:xfrm>
            <a:off x="6267450" y="3005808"/>
            <a:ext cx="2590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ACBBB599-26D3-430C-A407-D557CDD5EA12}"/>
              </a:ext>
            </a:extLst>
          </p:cNvPr>
          <p:cNvCxnSpPr/>
          <p:nvPr/>
        </p:nvCxnSpPr>
        <p:spPr>
          <a:xfrm>
            <a:off x="6267450" y="5073209"/>
            <a:ext cx="2590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F1969977-5E90-4AB6-AC3D-173EAB70D6A0}"/>
              </a:ext>
            </a:extLst>
          </p:cNvPr>
          <p:cNvCxnSpPr>
            <a:cxnSpLocks/>
          </p:cNvCxnSpPr>
          <p:nvPr/>
        </p:nvCxnSpPr>
        <p:spPr>
          <a:xfrm flipV="1">
            <a:off x="6267450" y="1218203"/>
            <a:ext cx="0" cy="563979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118FCA8A-001E-4F3E-A3F1-BAD44AFD8837}"/>
              </a:ext>
            </a:extLst>
          </p:cNvPr>
          <p:cNvSpPr txBox="1"/>
          <p:nvPr/>
        </p:nvSpPr>
        <p:spPr>
          <a:xfrm>
            <a:off x="5999096" y="1879600"/>
            <a:ext cx="356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1.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4AEAED88-EDB8-451D-A8B5-E6E025B8208B}"/>
              </a:ext>
            </a:extLst>
          </p:cNvPr>
          <p:cNvSpPr txBox="1"/>
          <p:nvPr/>
        </p:nvSpPr>
        <p:spPr>
          <a:xfrm>
            <a:off x="5991226" y="3668769"/>
            <a:ext cx="39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2.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6AFF8F32-4658-412D-91A1-20FA77C81192}"/>
              </a:ext>
            </a:extLst>
          </p:cNvPr>
          <p:cNvSpPr txBox="1"/>
          <p:nvPr/>
        </p:nvSpPr>
        <p:spPr>
          <a:xfrm>
            <a:off x="5999096" y="5208839"/>
            <a:ext cx="39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3.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D52E297-FCF6-434D-97CC-81C2CAA87D6A}"/>
              </a:ext>
            </a:extLst>
          </p:cNvPr>
          <p:cNvSpPr txBox="1"/>
          <p:nvPr/>
        </p:nvSpPr>
        <p:spPr>
          <a:xfrm>
            <a:off x="4022029" y="2493795"/>
            <a:ext cx="1731072" cy="25853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i="1" dirty="0"/>
              <a:t>Kontrolluttrykk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Hvor mange ganger skal løkken kjøres?</a:t>
            </a:r>
          </a:p>
          <a:p>
            <a:endParaRPr lang="nb-NO" dirty="0"/>
          </a:p>
          <a:p>
            <a:endParaRPr lang="nb-NO" dirty="0"/>
          </a:p>
          <a:p>
            <a:r>
              <a:rPr lang="nb-NO" i="1" dirty="0"/>
              <a:t>Kropp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Det som skjer i</a:t>
            </a:r>
          </a:p>
          <a:p>
            <a:r>
              <a:rPr lang="nb-NO" dirty="0"/>
              <a:t>løkken.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14EB1204-BF75-47E4-A652-303321D70603}"/>
              </a:ext>
            </a:extLst>
          </p:cNvPr>
          <p:cNvSpPr txBox="1"/>
          <p:nvPr/>
        </p:nvSpPr>
        <p:spPr>
          <a:xfrm>
            <a:off x="6423475" y="1690689"/>
            <a:ext cx="2368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Sett </a:t>
            </a:r>
            <a:r>
              <a:rPr lang="nb-NO" sz="1200" i="1" dirty="0"/>
              <a:t>tall</a:t>
            </a:r>
            <a:r>
              <a:rPr lang="nb-NO" sz="1200" dirty="0"/>
              <a:t> = 0</a:t>
            </a:r>
          </a:p>
          <a:p>
            <a:r>
              <a:rPr lang="nb-NO" sz="1200" dirty="0"/>
              <a:t>Så lenge </a:t>
            </a:r>
            <a:r>
              <a:rPr lang="nb-NO" sz="1200" i="1" dirty="0"/>
              <a:t>tall</a:t>
            </a:r>
            <a:r>
              <a:rPr lang="nb-NO" sz="1200" dirty="0"/>
              <a:t> er mindre enn 10:</a:t>
            </a:r>
          </a:p>
          <a:p>
            <a:r>
              <a:rPr lang="nb-NO" sz="1200" dirty="0"/>
              <a:t>{Skriv ut </a:t>
            </a:r>
            <a:r>
              <a:rPr lang="nb-NO" sz="1200" i="1" dirty="0"/>
              <a:t>tall</a:t>
            </a:r>
            <a:r>
              <a:rPr lang="nb-NO" sz="1200" dirty="0"/>
              <a:t> </a:t>
            </a:r>
          </a:p>
          <a:p>
            <a:r>
              <a:rPr lang="nb-NO" sz="1200" dirty="0"/>
              <a:t>Adder 2 til </a:t>
            </a:r>
            <a:r>
              <a:rPr lang="nb-NO" sz="1200" i="1" dirty="0"/>
              <a:t>tall}</a:t>
            </a:r>
          </a:p>
          <a:p>
            <a:endParaRPr lang="nb-NO" sz="1200" i="1" dirty="0"/>
          </a:p>
        </p:txBody>
      </p:sp>
    </p:spTree>
    <p:extLst>
      <p:ext uri="{BB962C8B-B14F-4D97-AF65-F5344CB8AC3E}">
        <p14:creationId xmlns:p14="http://schemas.microsoft.com/office/powerpoint/2010/main" val="304491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14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5DDBA5-53C4-4049-821C-C4995B61E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Løkker – kropp og kontrolluttrykk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8DA7A74-8FD8-4A26-B95A-359448575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625" y="4956425"/>
            <a:ext cx="2076450" cy="1644209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3A7303D-2D48-46B9-BA65-40CF9561A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2045" y="2993619"/>
            <a:ext cx="2105319" cy="2057687"/>
          </a:xfrm>
          <a:prstGeom prst="rect">
            <a:avLst/>
          </a:prstGeom>
        </p:spPr>
      </p:pic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143CBF86-C531-49B1-8DC5-CA01DFA5508E}"/>
              </a:ext>
            </a:extLst>
          </p:cNvPr>
          <p:cNvCxnSpPr/>
          <p:nvPr/>
        </p:nvCxnSpPr>
        <p:spPr>
          <a:xfrm>
            <a:off x="6267450" y="2990694"/>
            <a:ext cx="2590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48DA81D0-062C-47A5-8E86-051CF87ED78D}"/>
              </a:ext>
            </a:extLst>
          </p:cNvPr>
          <p:cNvCxnSpPr/>
          <p:nvPr/>
        </p:nvCxnSpPr>
        <p:spPr>
          <a:xfrm>
            <a:off x="6267450" y="5073209"/>
            <a:ext cx="2590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F26C65F-644E-45A5-B18C-C371CDB30EEF}"/>
              </a:ext>
            </a:extLst>
          </p:cNvPr>
          <p:cNvSpPr txBox="1"/>
          <p:nvPr/>
        </p:nvSpPr>
        <p:spPr>
          <a:xfrm>
            <a:off x="6086176" y="1879600"/>
            <a:ext cx="40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1.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59C7FEE3-7934-4964-9DFE-52E80A1BB6F0}"/>
              </a:ext>
            </a:extLst>
          </p:cNvPr>
          <p:cNvSpPr txBox="1"/>
          <p:nvPr/>
        </p:nvSpPr>
        <p:spPr>
          <a:xfrm>
            <a:off x="6076951" y="3217914"/>
            <a:ext cx="42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2.</a:t>
            </a: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CD9A6026-16BB-4DDD-B754-E66B309502C8}"/>
              </a:ext>
            </a:extLst>
          </p:cNvPr>
          <p:cNvCxnSpPr>
            <a:cxnSpLocks/>
          </p:cNvCxnSpPr>
          <p:nvPr/>
        </p:nvCxnSpPr>
        <p:spPr>
          <a:xfrm flipH="1">
            <a:off x="6435969" y="4092023"/>
            <a:ext cx="223583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Rett linje 15">
            <a:extLst>
              <a:ext uri="{FF2B5EF4-FFF2-40B4-BE49-F238E27FC236}">
                <a16:creationId xmlns:a16="http://schemas.microsoft.com/office/drawing/2014/main" id="{F69A9910-0CEF-4764-AF1D-852C4B4275F7}"/>
              </a:ext>
            </a:extLst>
          </p:cNvPr>
          <p:cNvCxnSpPr/>
          <p:nvPr/>
        </p:nvCxnSpPr>
        <p:spPr>
          <a:xfrm>
            <a:off x="6446017" y="4092023"/>
            <a:ext cx="0" cy="79906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F143D90B-010C-429D-8655-C33433BC5384}"/>
              </a:ext>
            </a:extLst>
          </p:cNvPr>
          <p:cNvCxnSpPr>
            <a:cxnSpLocks/>
          </p:cNvCxnSpPr>
          <p:nvPr/>
        </p:nvCxnSpPr>
        <p:spPr>
          <a:xfrm flipH="1">
            <a:off x="6435969" y="4891091"/>
            <a:ext cx="223583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73187B69-4D45-4E6D-81A6-B81FE28C22D4}"/>
              </a:ext>
            </a:extLst>
          </p:cNvPr>
          <p:cNvCxnSpPr>
            <a:cxnSpLocks/>
          </p:cNvCxnSpPr>
          <p:nvPr/>
        </p:nvCxnSpPr>
        <p:spPr>
          <a:xfrm flipH="1">
            <a:off x="5174901" y="4471991"/>
            <a:ext cx="126106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il: bøyd 23">
            <a:extLst>
              <a:ext uri="{FF2B5EF4-FFF2-40B4-BE49-F238E27FC236}">
                <a16:creationId xmlns:a16="http://schemas.microsoft.com/office/drawing/2014/main" id="{A0D15F11-4A26-49F0-8F43-9A080585DDAB}"/>
              </a:ext>
            </a:extLst>
          </p:cNvPr>
          <p:cNvSpPr/>
          <p:nvPr/>
        </p:nvSpPr>
        <p:spPr>
          <a:xfrm>
            <a:off x="3172348" y="3886204"/>
            <a:ext cx="3381375" cy="2445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CA1A8E23-B27D-4463-B7DA-70A90C2E9097}"/>
              </a:ext>
            </a:extLst>
          </p:cNvPr>
          <p:cNvSpPr txBox="1"/>
          <p:nvPr/>
        </p:nvSpPr>
        <p:spPr>
          <a:xfrm>
            <a:off x="2381535" y="4032936"/>
            <a:ext cx="18844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Kontrolluttrykk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546D9260-4D5F-47AD-ABBB-BF08B3A3F792}"/>
              </a:ext>
            </a:extLst>
          </p:cNvPr>
          <p:cNvSpPr txBox="1"/>
          <p:nvPr/>
        </p:nvSpPr>
        <p:spPr>
          <a:xfrm>
            <a:off x="5067874" y="4124816"/>
            <a:ext cx="866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Kropp</a:t>
            </a:r>
          </a:p>
        </p:txBody>
      </p: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7E25B75C-4952-4B89-806F-2FCFA83B6162}"/>
              </a:ext>
            </a:extLst>
          </p:cNvPr>
          <p:cNvCxnSpPr>
            <a:cxnSpLocks/>
          </p:cNvCxnSpPr>
          <p:nvPr/>
        </p:nvCxnSpPr>
        <p:spPr>
          <a:xfrm flipH="1">
            <a:off x="6502045" y="5593279"/>
            <a:ext cx="119415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055F8EDC-39F2-4496-A13A-B8BDD5930BF1}"/>
              </a:ext>
            </a:extLst>
          </p:cNvPr>
          <p:cNvCxnSpPr/>
          <p:nvPr/>
        </p:nvCxnSpPr>
        <p:spPr>
          <a:xfrm>
            <a:off x="6512093" y="5593279"/>
            <a:ext cx="0" cy="79906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AB7FCB11-28B5-4E38-8BCC-393F94493F63}"/>
              </a:ext>
            </a:extLst>
          </p:cNvPr>
          <p:cNvCxnSpPr>
            <a:cxnSpLocks/>
          </p:cNvCxnSpPr>
          <p:nvPr/>
        </p:nvCxnSpPr>
        <p:spPr>
          <a:xfrm flipH="1">
            <a:off x="6502045" y="6392347"/>
            <a:ext cx="119415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Rett linje 30">
            <a:extLst>
              <a:ext uri="{FF2B5EF4-FFF2-40B4-BE49-F238E27FC236}">
                <a16:creationId xmlns:a16="http://schemas.microsoft.com/office/drawing/2014/main" id="{5BF122C4-50BA-4B44-A823-F6B2B5B9F23D}"/>
              </a:ext>
            </a:extLst>
          </p:cNvPr>
          <p:cNvCxnSpPr>
            <a:cxnSpLocks/>
          </p:cNvCxnSpPr>
          <p:nvPr/>
        </p:nvCxnSpPr>
        <p:spPr>
          <a:xfrm flipH="1">
            <a:off x="5164853" y="5973247"/>
            <a:ext cx="13472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ECF51275-80C5-477B-A254-B01EBD26CF26}"/>
              </a:ext>
            </a:extLst>
          </p:cNvPr>
          <p:cNvSpPr txBox="1"/>
          <p:nvPr/>
        </p:nvSpPr>
        <p:spPr>
          <a:xfrm>
            <a:off x="5054538" y="5628337"/>
            <a:ext cx="866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Kropp</a:t>
            </a:r>
          </a:p>
        </p:txBody>
      </p:sp>
      <p:sp>
        <p:nvSpPr>
          <p:cNvPr id="46" name="Pil: bøyd 45">
            <a:extLst>
              <a:ext uri="{FF2B5EF4-FFF2-40B4-BE49-F238E27FC236}">
                <a16:creationId xmlns:a16="http://schemas.microsoft.com/office/drawing/2014/main" id="{00CB8269-F576-4751-B30D-335A258C3832}"/>
              </a:ext>
            </a:extLst>
          </p:cNvPr>
          <p:cNvSpPr/>
          <p:nvPr/>
        </p:nvSpPr>
        <p:spPr>
          <a:xfrm>
            <a:off x="3162300" y="5416355"/>
            <a:ext cx="3381375" cy="2445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294FB604-B4A1-43EA-98A6-927EC2D06F1C}"/>
              </a:ext>
            </a:extLst>
          </p:cNvPr>
          <p:cNvSpPr txBox="1"/>
          <p:nvPr/>
        </p:nvSpPr>
        <p:spPr>
          <a:xfrm>
            <a:off x="2371487" y="5563087"/>
            <a:ext cx="18844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Kontrolluttrykk</a:t>
            </a: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28D6D53C-FD93-4432-9424-91F3311B0C4A}"/>
              </a:ext>
            </a:extLst>
          </p:cNvPr>
          <p:cNvSpPr txBox="1"/>
          <p:nvPr/>
        </p:nvSpPr>
        <p:spPr>
          <a:xfrm>
            <a:off x="644" y="2493795"/>
            <a:ext cx="1731072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i="1" dirty="0"/>
              <a:t>Kontrolluttrykk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Hvor mange ganger skal løkken kjøres?</a:t>
            </a:r>
          </a:p>
          <a:p>
            <a:endParaRPr lang="nb-NO" dirty="0"/>
          </a:p>
          <a:p>
            <a:endParaRPr lang="nb-NO" dirty="0"/>
          </a:p>
          <a:p>
            <a:r>
              <a:rPr lang="nb-NO" i="1" dirty="0"/>
              <a:t>Kropp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Det som skjer i</a:t>
            </a:r>
          </a:p>
          <a:p>
            <a:r>
              <a:rPr lang="nb-NO" dirty="0"/>
              <a:t>løkken.</a:t>
            </a:r>
          </a:p>
        </p:txBody>
      </p:sp>
      <p:cxnSp>
        <p:nvCxnSpPr>
          <p:cNvPr id="60" name="Rett linje 59">
            <a:extLst>
              <a:ext uri="{FF2B5EF4-FFF2-40B4-BE49-F238E27FC236}">
                <a16:creationId xmlns:a16="http://schemas.microsoft.com/office/drawing/2014/main" id="{549D2874-3CA2-4CAF-821E-4433BFAC845E}"/>
              </a:ext>
            </a:extLst>
          </p:cNvPr>
          <p:cNvCxnSpPr/>
          <p:nvPr/>
        </p:nvCxnSpPr>
        <p:spPr>
          <a:xfrm>
            <a:off x="8665452" y="4092023"/>
            <a:ext cx="0" cy="79906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Rett linje 61">
            <a:extLst>
              <a:ext uri="{FF2B5EF4-FFF2-40B4-BE49-F238E27FC236}">
                <a16:creationId xmlns:a16="http://schemas.microsoft.com/office/drawing/2014/main" id="{0CE2C772-4399-4D5A-83DF-400375EE038F}"/>
              </a:ext>
            </a:extLst>
          </p:cNvPr>
          <p:cNvCxnSpPr/>
          <p:nvPr/>
        </p:nvCxnSpPr>
        <p:spPr>
          <a:xfrm>
            <a:off x="7689850" y="5593279"/>
            <a:ext cx="0" cy="79906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57663228-A24D-4342-989D-0A2FDF74A009}"/>
              </a:ext>
            </a:extLst>
          </p:cNvPr>
          <p:cNvSpPr txBox="1"/>
          <p:nvPr/>
        </p:nvSpPr>
        <p:spPr>
          <a:xfrm>
            <a:off x="6162675" y="5073209"/>
            <a:ext cx="36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3.</a:t>
            </a:r>
          </a:p>
        </p:txBody>
      </p: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A2131D30-73BB-4852-A997-FFB50FB78E80}"/>
              </a:ext>
            </a:extLst>
          </p:cNvPr>
          <p:cNvCxnSpPr>
            <a:cxnSpLocks/>
          </p:cNvCxnSpPr>
          <p:nvPr/>
        </p:nvCxnSpPr>
        <p:spPr>
          <a:xfrm flipH="1">
            <a:off x="6502045" y="2314115"/>
            <a:ext cx="119415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13167F56-40C0-445B-A917-4B6723EDD884}"/>
              </a:ext>
            </a:extLst>
          </p:cNvPr>
          <p:cNvCxnSpPr>
            <a:cxnSpLocks/>
          </p:cNvCxnSpPr>
          <p:nvPr/>
        </p:nvCxnSpPr>
        <p:spPr>
          <a:xfrm>
            <a:off x="6511887" y="2314115"/>
            <a:ext cx="0" cy="43088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Rett linje 39">
            <a:extLst>
              <a:ext uri="{FF2B5EF4-FFF2-40B4-BE49-F238E27FC236}">
                <a16:creationId xmlns:a16="http://schemas.microsoft.com/office/drawing/2014/main" id="{2DE8DDCC-38C5-4AAD-98C5-9DB35ABD6C0A}"/>
              </a:ext>
            </a:extLst>
          </p:cNvPr>
          <p:cNvCxnSpPr>
            <a:cxnSpLocks/>
          </p:cNvCxnSpPr>
          <p:nvPr/>
        </p:nvCxnSpPr>
        <p:spPr>
          <a:xfrm flipH="1">
            <a:off x="6502045" y="2741000"/>
            <a:ext cx="119415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DE5E1EA4-CB6E-4C0F-8392-9812864C1F41}"/>
              </a:ext>
            </a:extLst>
          </p:cNvPr>
          <p:cNvCxnSpPr>
            <a:cxnSpLocks/>
          </p:cNvCxnSpPr>
          <p:nvPr/>
        </p:nvCxnSpPr>
        <p:spPr>
          <a:xfrm flipH="1">
            <a:off x="5164853" y="2608358"/>
            <a:ext cx="1337193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311037FF-E624-4915-B5C9-091528BB0390}"/>
              </a:ext>
            </a:extLst>
          </p:cNvPr>
          <p:cNvSpPr txBox="1"/>
          <p:nvPr/>
        </p:nvSpPr>
        <p:spPr>
          <a:xfrm>
            <a:off x="5059562" y="2259564"/>
            <a:ext cx="866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Kropp</a:t>
            </a:r>
          </a:p>
        </p:txBody>
      </p:sp>
      <p:sp>
        <p:nvSpPr>
          <p:cNvPr id="43" name="Pil: bøyd 42">
            <a:extLst>
              <a:ext uri="{FF2B5EF4-FFF2-40B4-BE49-F238E27FC236}">
                <a16:creationId xmlns:a16="http://schemas.microsoft.com/office/drawing/2014/main" id="{F339EA53-73C3-458B-9CDA-9E20AFD31213}"/>
              </a:ext>
            </a:extLst>
          </p:cNvPr>
          <p:cNvSpPr/>
          <p:nvPr/>
        </p:nvSpPr>
        <p:spPr>
          <a:xfrm>
            <a:off x="3162300" y="2167383"/>
            <a:ext cx="3381375" cy="2445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6AD96614-FF69-41CB-A7D4-A9CFB4ADB520}"/>
              </a:ext>
            </a:extLst>
          </p:cNvPr>
          <p:cNvSpPr txBox="1"/>
          <p:nvPr/>
        </p:nvSpPr>
        <p:spPr>
          <a:xfrm>
            <a:off x="2371487" y="2314115"/>
            <a:ext cx="18844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Kontrolluttrykk</a:t>
            </a:r>
          </a:p>
        </p:txBody>
      </p:sp>
      <p:cxnSp>
        <p:nvCxnSpPr>
          <p:cNvPr id="52" name="Rett linje 51">
            <a:extLst>
              <a:ext uri="{FF2B5EF4-FFF2-40B4-BE49-F238E27FC236}">
                <a16:creationId xmlns:a16="http://schemas.microsoft.com/office/drawing/2014/main" id="{080C47BE-BF83-47BF-9EEF-73AC81160A7A}"/>
              </a:ext>
            </a:extLst>
          </p:cNvPr>
          <p:cNvCxnSpPr>
            <a:cxnSpLocks/>
          </p:cNvCxnSpPr>
          <p:nvPr/>
        </p:nvCxnSpPr>
        <p:spPr>
          <a:xfrm>
            <a:off x="7683500" y="2314115"/>
            <a:ext cx="0" cy="43088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07C391C9-66D8-42DF-9410-0EAAB25F8F40}"/>
              </a:ext>
            </a:extLst>
          </p:cNvPr>
          <p:cNvSpPr txBox="1"/>
          <p:nvPr/>
        </p:nvSpPr>
        <p:spPr>
          <a:xfrm>
            <a:off x="6446017" y="1896508"/>
            <a:ext cx="2368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Sett </a:t>
            </a:r>
            <a:r>
              <a:rPr lang="nb-NO" sz="1200" i="1" dirty="0"/>
              <a:t>tall</a:t>
            </a:r>
            <a:r>
              <a:rPr lang="nb-NO" sz="1200" dirty="0"/>
              <a:t> = 0</a:t>
            </a:r>
          </a:p>
          <a:p>
            <a:r>
              <a:rPr lang="nb-NO" sz="1200" dirty="0"/>
              <a:t>Så lenge </a:t>
            </a:r>
            <a:r>
              <a:rPr lang="nb-NO" sz="1200" i="1" dirty="0"/>
              <a:t>tall</a:t>
            </a:r>
            <a:r>
              <a:rPr lang="nb-NO" sz="1200" dirty="0"/>
              <a:t> er mindre enn 10:</a:t>
            </a:r>
          </a:p>
          <a:p>
            <a:r>
              <a:rPr lang="nb-NO" sz="1200" dirty="0"/>
              <a:t>{Skriv ut </a:t>
            </a:r>
            <a:r>
              <a:rPr lang="nb-NO" sz="1200" i="1" dirty="0"/>
              <a:t>tall</a:t>
            </a:r>
            <a:r>
              <a:rPr lang="nb-NO" sz="1200" dirty="0"/>
              <a:t> </a:t>
            </a:r>
          </a:p>
          <a:p>
            <a:r>
              <a:rPr lang="nb-NO" sz="1200" dirty="0"/>
              <a:t>Adder 2 til </a:t>
            </a:r>
            <a:r>
              <a:rPr lang="nb-NO" sz="1200" i="1" dirty="0"/>
              <a:t>tall}</a:t>
            </a:r>
          </a:p>
          <a:p>
            <a:endParaRPr lang="nb-NO" sz="1200" i="1" dirty="0"/>
          </a:p>
        </p:txBody>
      </p:sp>
    </p:spTree>
    <p:extLst>
      <p:ext uri="{BB962C8B-B14F-4D97-AF65-F5344CB8AC3E}">
        <p14:creationId xmlns:p14="http://schemas.microsoft.com/office/powerpoint/2010/main" val="159638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44" grpId="0"/>
      <p:bldP spid="46" grpId="0" animBg="1"/>
      <p:bldP spid="47" grpId="0"/>
      <p:bldP spid="42" grpId="0"/>
      <p:bldP spid="43" grpId="0" animBg="1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29B528-9A07-49A4-8900-CEB693AC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Løkker – løsning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5765AE6A-D74F-4308-8837-63BFB4AFB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675" y="4932848"/>
            <a:ext cx="2076450" cy="1644209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106C977F-10E0-4124-A02C-4B209EBCC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2045" y="3009257"/>
            <a:ext cx="2105319" cy="2057687"/>
          </a:xfrm>
          <a:prstGeom prst="rect">
            <a:avLst/>
          </a:prstGeom>
        </p:spPr>
      </p:pic>
      <p:sp>
        <p:nvSpPr>
          <p:cNvPr id="18" name="Plassholder for innhold 2">
            <a:extLst>
              <a:ext uri="{FF2B5EF4-FFF2-40B4-BE49-F238E27FC236}">
                <a16:creationId xmlns:a16="http://schemas.microsoft.com/office/drawing/2014/main" id="{0E5F476F-26D5-4A94-85F1-247CB5B07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03" y="1496291"/>
            <a:ext cx="5500399" cy="465909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2200" dirty="0"/>
              <a:t>Skriver tallene 0, 2, 4, 6 og 8. Når løkken er ferdig, har </a:t>
            </a:r>
            <a:r>
              <a:rPr lang="nb-NO" sz="2200" i="1" dirty="0"/>
              <a:t>tall</a:t>
            </a:r>
            <a:r>
              <a:rPr lang="nb-NO" sz="2200" dirty="0"/>
              <a:t> verdien 10, men dette skrives ikke ut.</a:t>
            </a:r>
          </a:p>
          <a:p>
            <a:pPr marL="342900" indent="-342900">
              <a:buFont typeface="+mj-lt"/>
              <a:buAutoNum type="arabicPeriod"/>
            </a:pPr>
            <a:endParaRPr lang="nb-NO" sz="2200" dirty="0"/>
          </a:p>
          <a:p>
            <a:pPr marL="342900" indent="-342900">
              <a:buFont typeface="+mj-lt"/>
              <a:buAutoNum type="arabicPeriod"/>
            </a:pPr>
            <a:endParaRPr lang="nb-NO" sz="2200" dirty="0"/>
          </a:p>
          <a:p>
            <a:pPr marL="342900" indent="-342900">
              <a:buFont typeface="+mj-lt"/>
              <a:buAutoNum type="arabicPeriod"/>
            </a:pPr>
            <a:r>
              <a:rPr lang="nb-NO" sz="2200" dirty="0"/>
              <a:t>Skriver tallene 10, 9, 8, 7, 6, 5, 4, 3, 2 og 1. Når løkken er ferdig, har </a:t>
            </a:r>
            <a:r>
              <a:rPr lang="nb-NO" sz="2200" i="1" dirty="0"/>
              <a:t>min variabel</a:t>
            </a:r>
            <a:r>
              <a:rPr lang="nb-NO" sz="2200" dirty="0"/>
              <a:t> verdien 0, men dette skrives ikke ut.</a:t>
            </a:r>
            <a:br>
              <a:rPr lang="nb-NO" sz="2200" dirty="0"/>
            </a:br>
            <a:br>
              <a:rPr lang="nb-NO" sz="2200" dirty="0"/>
            </a:br>
            <a:endParaRPr lang="nb-NO" sz="2200" dirty="0"/>
          </a:p>
          <a:p>
            <a:pPr marL="342900" indent="-342900">
              <a:buFont typeface="+mj-lt"/>
              <a:buAutoNum type="arabicPeriod"/>
            </a:pPr>
            <a:r>
              <a:rPr lang="nb-NO" sz="2200" dirty="0"/>
              <a:t>Skriver tallene 1, 2, 3, 4, 5, 6, 7, 8, 9 og 10. Når løkken er ferdig, har </a:t>
            </a:r>
            <a:r>
              <a:rPr lang="nb-NO" sz="2200" i="1" dirty="0"/>
              <a:t>tall</a:t>
            </a:r>
            <a:r>
              <a:rPr lang="nb-NO" sz="2200" dirty="0"/>
              <a:t> verdien 11, men dette skrives ikke ut.</a:t>
            </a:r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2B473C96-F78A-4684-BF49-834980D54B9C}"/>
              </a:ext>
            </a:extLst>
          </p:cNvPr>
          <p:cNvCxnSpPr/>
          <p:nvPr/>
        </p:nvCxnSpPr>
        <p:spPr>
          <a:xfrm>
            <a:off x="6267450" y="3005808"/>
            <a:ext cx="2590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ACBBB599-26D3-430C-A407-D557CDD5EA12}"/>
              </a:ext>
            </a:extLst>
          </p:cNvPr>
          <p:cNvCxnSpPr/>
          <p:nvPr/>
        </p:nvCxnSpPr>
        <p:spPr>
          <a:xfrm>
            <a:off x="6267450" y="5073209"/>
            <a:ext cx="2590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F1969977-5E90-4AB6-AC3D-173EAB70D6A0}"/>
              </a:ext>
            </a:extLst>
          </p:cNvPr>
          <p:cNvCxnSpPr>
            <a:cxnSpLocks/>
          </p:cNvCxnSpPr>
          <p:nvPr/>
        </p:nvCxnSpPr>
        <p:spPr>
          <a:xfrm flipV="1">
            <a:off x="6267450" y="1218203"/>
            <a:ext cx="0" cy="563979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118FCA8A-001E-4F3E-A3F1-BAD44AFD8837}"/>
              </a:ext>
            </a:extLst>
          </p:cNvPr>
          <p:cNvSpPr txBox="1"/>
          <p:nvPr/>
        </p:nvSpPr>
        <p:spPr>
          <a:xfrm>
            <a:off x="5940927" y="1930657"/>
            <a:ext cx="40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1.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4AEAED88-EDB8-451D-A8B5-E6E025B8208B}"/>
              </a:ext>
            </a:extLst>
          </p:cNvPr>
          <p:cNvSpPr txBox="1"/>
          <p:nvPr/>
        </p:nvSpPr>
        <p:spPr>
          <a:xfrm>
            <a:off x="5940938" y="3701646"/>
            <a:ext cx="40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2.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6AFF8F32-4658-412D-91A1-20FA77C81192}"/>
              </a:ext>
            </a:extLst>
          </p:cNvPr>
          <p:cNvSpPr txBox="1"/>
          <p:nvPr/>
        </p:nvSpPr>
        <p:spPr>
          <a:xfrm>
            <a:off x="5940927" y="5208839"/>
            <a:ext cx="40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3.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14EB1204-BF75-47E4-A652-303321D70603}"/>
              </a:ext>
            </a:extLst>
          </p:cNvPr>
          <p:cNvSpPr txBox="1"/>
          <p:nvPr/>
        </p:nvSpPr>
        <p:spPr>
          <a:xfrm>
            <a:off x="6423475" y="1690689"/>
            <a:ext cx="2368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Sett </a:t>
            </a:r>
            <a:r>
              <a:rPr lang="nb-NO" sz="1200" i="1" dirty="0"/>
              <a:t>tall</a:t>
            </a:r>
            <a:r>
              <a:rPr lang="nb-NO" sz="1200" dirty="0"/>
              <a:t> = 0</a:t>
            </a:r>
          </a:p>
          <a:p>
            <a:r>
              <a:rPr lang="nb-NO" sz="1200" dirty="0"/>
              <a:t>Så lenge </a:t>
            </a:r>
            <a:r>
              <a:rPr lang="nb-NO" sz="1200" i="1" dirty="0"/>
              <a:t>tall</a:t>
            </a:r>
            <a:r>
              <a:rPr lang="nb-NO" sz="1200" dirty="0"/>
              <a:t> er mindre enn 10:</a:t>
            </a:r>
          </a:p>
          <a:p>
            <a:r>
              <a:rPr lang="nb-NO" sz="1200" dirty="0"/>
              <a:t>{Skriv ut </a:t>
            </a:r>
            <a:r>
              <a:rPr lang="nb-NO" sz="1200" i="1" dirty="0"/>
              <a:t>tall</a:t>
            </a:r>
            <a:r>
              <a:rPr lang="nb-NO" sz="1200" dirty="0"/>
              <a:t> </a:t>
            </a:r>
          </a:p>
          <a:p>
            <a:r>
              <a:rPr lang="nb-NO" sz="1200" dirty="0"/>
              <a:t>Adder 2 til </a:t>
            </a:r>
            <a:r>
              <a:rPr lang="nb-NO" sz="1200" i="1" dirty="0"/>
              <a:t>tall}</a:t>
            </a:r>
          </a:p>
          <a:p>
            <a:endParaRPr lang="nb-NO" sz="1200" i="1" dirty="0"/>
          </a:p>
        </p:txBody>
      </p:sp>
    </p:spTree>
    <p:extLst>
      <p:ext uri="{BB962C8B-B14F-4D97-AF65-F5344CB8AC3E}">
        <p14:creationId xmlns:p14="http://schemas.microsoft.com/office/powerpoint/2010/main" val="417400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078485-A239-4925-93D8-54BDA38C9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Pseudokode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0ACB8F-50AB-4DA3-9C7F-0D105BA5C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9" y="1586790"/>
            <a:ext cx="7162412" cy="4180320"/>
          </a:xfrm>
        </p:spPr>
        <p:txBody>
          <a:bodyPr>
            <a:normAutofit/>
          </a:bodyPr>
          <a:lstStyle/>
          <a:p>
            <a:r>
              <a:rPr lang="nb-NO" sz="2200" dirty="0"/>
              <a:t>Pseudokode er beskrivelser av algoritmer, som er skrevet etter et programmeringsspråk sin struktur. De er skrevet for å leses av mennesker, ikke maskiner.</a:t>
            </a:r>
          </a:p>
          <a:p>
            <a:r>
              <a:rPr lang="nb-NO" sz="2200" dirty="0"/>
              <a:t>Det er ingen formkrav til syntaksen i pseudokode. Forfatteren skriver det på valgfritt språk.</a:t>
            </a:r>
          </a:p>
          <a:p>
            <a:r>
              <a:rPr lang="nb-NO" sz="2200" dirty="0"/>
              <a:t>Pseudokode er en del av planleggingen, og skrives før algoritmen oversettes til det programmeringsspråket som skal benyttes.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24AEEA1-9E73-459B-B8AC-5323C2A58AB4}"/>
              </a:ext>
            </a:extLst>
          </p:cNvPr>
          <p:cNvSpPr txBox="1"/>
          <p:nvPr/>
        </p:nvSpPr>
        <p:spPr>
          <a:xfrm>
            <a:off x="1085849" y="5042892"/>
            <a:ext cx="686482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Start </a:t>
            </a:r>
            <a:r>
              <a:rPr lang="nb-NO" dirty="0">
                <a:sym typeface="Wingdings" panose="05000000000000000000" pitchFamily="2" charset="2"/>
              </a:rPr>
              <a:t> Skriv inn tall A  Skriv inn tall B  A+B=C  Skriv ut C  Slutt</a:t>
            </a:r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D0EC251-27FB-4283-85D2-C1BBB367E4E2}"/>
              </a:ext>
            </a:extLst>
          </p:cNvPr>
          <p:cNvSpPr txBox="1"/>
          <p:nvPr/>
        </p:nvSpPr>
        <p:spPr>
          <a:xfrm>
            <a:off x="1085848" y="4619767"/>
            <a:ext cx="6297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Eksempel, program som legger sammen to tall og viser summen:</a:t>
            </a:r>
          </a:p>
        </p:txBody>
      </p:sp>
    </p:spTree>
    <p:extLst>
      <p:ext uri="{BB962C8B-B14F-4D97-AF65-F5344CB8AC3E}">
        <p14:creationId xmlns:p14="http://schemas.microsoft.com/office/powerpoint/2010/main" val="178814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078485-A239-4925-93D8-54BDA38C9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Pseudokode – et eksempel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CE611E15-CDCC-47A3-9455-2B8369979E8B}"/>
              </a:ext>
            </a:extLst>
          </p:cNvPr>
          <p:cNvSpPr txBox="1">
            <a:spLocks/>
          </p:cNvSpPr>
          <p:nvPr/>
        </p:nvSpPr>
        <p:spPr>
          <a:xfrm>
            <a:off x="4572000" y="1809749"/>
            <a:ext cx="4047737" cy="3605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b-NO" sz="220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FAF90E7-FB63-4CF9-8942-295629472CE6}"/>
              </a:ext>
            </a:extLst>
          </p:cNvPr>
          <p:cNvSpPr txBox="1"/>
          <p:nvPr/>
        </p:nvSpPr>
        <p:spPr>
          <a:xfrm>
            <a:off x="104775" y="1447801"/>
            <a:ext cx="357360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når 07:00 &lt;= klokkeslett &lt;= 17:00</a:t>
            </a:r>
          </a:p>
          <a:p>
            <a:r>
              <a:rPr lang="nb-NO" sz="1600" dirty="0"/>
              <a:t>{	Signal 1 grønt og Signal 2 	rødt. </a:t>
            </a:r>
          </a:p>
          <a:p>
            <a:r>
              <a:rPr lang="nb-NO" sz="1600" dirty="0"/>
              <a:t>	Vent 30 sek.</a:t>
            </a:r>
          </a:p>
          <a:p>
            <a:r>
              <a:rPr lang="nb-NO" sz="1600" dirty="0"/>
              <a:t>	Signal 1 oransje og Signal 2 	rødt.</a:t>
            </a:r>
          </a:p>
          <a:p>
            <a:r>
              <a:rPr lang="nb-NO" sz="1600" dirty="0"/>
              <a:t>	Vent 3 sek.</a:t>
            </a:r>
          </a:p>
          <a:p>
            <a:r>
              <a:rPr lang="nb-NO" sz="1600" dirty="0"/>
              <a:t>	Signal 1 rødt og Signal 2 	oransje.</a:t>
            </a:r>
          </a:p>
          <a:p>
            <a:r>
              <a:rPr lang="nb-NO" sz="1600" dirty="0"/>
              <a:t>	Vent 3 sek.</a:t>
            </a:r>
          </a:p>
          <a:p>
            <a:r>
              <a:rPr lang="nb-NO" sz="1600" dirty="0"/>
              <a:t>	Signal 1 rødt og Signal 2 	grønt.</a:t>
            </a:r>
          </a:p>
          <a:p>
            <a:r>
              <a:rPr lang="nb-NO" sz="1600" dirty="0"/>
              <a:t>	Vent 50 sek.</a:t>
            </a:r>
          </a:p>
          <a:p>
            <a:r>
              <a:rPr lang="nb-NO" sz="1600" dirty="0"/>
              <a:t>	Signal 1 rødt og Signal 2 	oransje.</a:t>
            </a:r>
          </a:p>
          <a:p>
            <a:r>
              <a:rPr lang="nb-NO" sz="1600" dirty="0"/>
              <a:t>	Vent 3 sek.</a:t>
            </a:r>
          </a:p>
          <a:p>
            <a:r>
              <a:rPr lang="nb-NO" sz="1600" dirty="0"/>
              <a:t>	Signal 1 oransje og Signal 2 	rødt.</a:t>
            </a:r>
          </a:p>
          <a:p>
            <a:r>
              <a:rPr lang="nb-NO" sz="1600" dirty="0"/>
              <a:t>	Vent 3 sek.</a:t>
            </a:r>
          </a:p>
          <a:p>
            <a:r>
              <a:rPr lang="nb-NO" sz="1600" dirty="0"/>
              <a:t>}</a:t>
            </a:r>
          </a:p>
          <a:p>
            <a:r>
              <a:rPr lang="nb-NO" sz="1600" dirty="0"/>
              <a:t>		</a:t>
            </a:r>
          </a:p>
          <a:p>
            <a:r>
              <a:rPr lang="nb-NO" sz="1600" dirty="0"/>
              <a:t>	</a:t>
            </a:r>
          </a:p>
          <a:p>
            <a:r>
              <a:rPr lang="nb-NO" sz="1600" dirty="0"/>
              <a:t> </a:t>
            </a:r>
          </a:p>
        </p:txBody>
      </p:sp>
      <p:pic>
        <p:nvPicPr>
          <p:cNvPr id="11" name="Plassholder for innhold 10">
            <a:extLst>
              <a:ext uri="{FF2B5EF4-FFF2-40B4-BE49-F238E27FC236}">
                <a16:creationId xmlns:a16="http://schemas.microsoft.com/office/drawing/2014/main" id="{E95D5CDB-339A-488C-8076-C700809A9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0797" y="1447801"/>
            <a:ext cx="3599180" cy="2684031"/>
          </a:xfrm>
        </p:spPr>
      </p:pic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7FB72AFA-3BA8-4C21-86D5-D37F379CADDD}"/>
              </a:ext>
            </a:extLst>
          </p:cNvPr>
          <p:cNvCxnSpPr/>
          <p:nvPr/>
        </p:nvCxnSpPr>
        <p:spPr>
          <a:xfrm>
            <a:off x="3867150" y="1447801"/>
            <a:ext cx="0" cy="4962524"/>
          </a:xfrm>
          <a:prstGeom prst="line">
            <a:avLst/>
          </a:prstGeom>
          <a:ln w="3810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Rektangel 13">
            <a:extLst>
              <a:ext uri="{FF2B5EF4-FFF2-40B4-BE49-F238E27FC236}">
                <a16:creationId xmlns:a16="http://schemas.microsoft.com/office/drawing/2014/main" id="{3B799F12-B306-49D9-9C7C-8B6A794CD94C}"/>
              </a:ext>
            </a:extLst>
          </p:cNvPr>
          <p:cNvSpPr/>
          <p:nvPr/>
        </p:nvSpPr>
        <p:spPr>
          <a:xfrm>
            <a:off x="4198355" y="4404281"/>
            <a:ext cx="32311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b="1" dirty="0"/>
              <a:t>når 17:00 &lt; klokkeslett &lt; 07:00</a:t>
            </a:r>
          </a:p>
          <a:p>
            <a:r>
              <a:rPr lang="nb-NO" sz="1600" dirty="0"/>
              <a:t>{	Signal 1 blink oransje og 	Signal 2 blink oransje.</a:t>
            </a:r>
          </a:p>
          <a:p>
            <a:r>
              <a:rPr lang="nb-NO" sz="1600" dirty="0"/>
              <a:t>}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8EFE7B05-D2A6-4A39-8F11-2395E9537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195" y="2773364"/>
            <a:ext cx="133480" cy="143862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806280D0-F469-4D08-9EC8-61AB7A096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425" y="2184399"/>
            <a:ext cx="120911" cy="13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0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6419B7-8FAE-4181-8B67-45405E9E8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8976ECC-C3A2-41CE-AC90-35311D8BE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524898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029341-27A5-4129-A297-2FDB1F9D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Pseudokode – oppgave, del 1/2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DA0F04-9910-41E8-BD59-B84F9DBB4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9" y="1956254"/>
            <a:ext cx="3232125" cy="4180320"/>
          </a:xfrm>
        </p:spPr>
        <p:txBody>
          <a:bodyPr>
            <a:normAutofit lnSpcReduction="10000"/>
          </a:bodyPr>
          <a:lstStyle/>
          <a:p>
            <a:r>
              <a:rPr lang="nb-NO" sz="2200" dirty="0"/>
              <a:t>Samarbeid i par og skriv pseudokoden til et program som skal styre en penn.</a:t>
            </a:r>
          </a:p>
          <a:p>
            <a:r>
              <a:rPr lang="nb-NO" sz="2200" dirty="0"/>
              <a:t>Penna skal tegne mønsteret på bildet, og starter i sentrum.</a:t>
            </a:r>
          </a:p>
          <a:p>
            <a:r>
              <a:rPr lang="nb-NO" sz="2200" dirty="0"/>
              <a:t>Begynn med handlingen «Penn på», og beveg penna deretter slik at mønsteret tegnes.</a:t>
            </a:r>
          </a:p>
          <a:p>
            <a:r>
              <a:rPr lang="nb-NO" sz="2200" dirty="0"/>
              <a:t>Gjør koden så effektiv (kort) som mulig.</a:t>
            </a:r>
          </a:p>
          <a:p>
            <a:endParaRPr lang="nb-NO" sz="2200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E036EBC0-8496-4DF4-82CB-797097B43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928" y="2067596"/>
            <a:ext cx="1952898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7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58132" y="2383657"/>
            <a:ext cx="6373261" cy="1706614"/>
          </a:xfrm>
          <a:ln w="38100"/>
          <a:effectLst>
            <a:outerShdw blurRad="50800" dist="38100" algn="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sz="2200" dirty="0"/>
              <a:t>Målet med denne modulen er å utvikle kunnskap om begrepene </a:t>
            </a:r>
            <a:r>
              <a:rPr lang="nb-NO" sz="2200" i="1" dirty="0"/>
              <a:t>algoritme</a:t>
            </a:r>
            <a:r>
              <a:rPr lang="nb-NO" sz="2200" dirty="0"/>
              <a:t>, </a:t>
            </a:r>
            <a:r>
              <a:rPr lang="nb-NO" sz="2200" i="1" dirty="0"/>
              <a:t>variabel</a:t>
            </a:r>
            <a:r>
              <a:rPr lang="nb-NO" sz="2200" dirty="0"/>
              <a:t>, </a:t>
            </a:r>
            <a:r>
              <a:rPr lang="nb-NO" sz="2200" i="1" dirty="0"/>
              <a:t>løkke</a:t>
            </a:r>
            <a:r>
              <a:rPr lang="nb-NO" sz="2200" dirty="0"/>
              <a:t> og </a:t>
            </a:r>
            <a:r>
              <a:rPr lang="nb-NO" sz="2200" i="1" dirty="0"/>
              <a:t>pseudokode</a:t>
            </a:r>
            <a:r>
              <a:rPr lang="nb-NO" sz="2200" dirty="0"/>
              <a:t> i programmering.</a:t>
            </a:r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9445D7-D128-46B4-9407-DB862F38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Pseudokode – oppgave, del 2/2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784C6B-EBC7-4075-BB45-EB1A1DDED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Bytt kode med et annet par, og følg instruksjonene.</a:t>
            </a:r>
          </a:p>
          <a:p>
            <a:r>
              <a:rPr lang="nb-NO" sz="2200" dirty="0"/>
              <a:t>Be forfatteren om å forbedre koden om resultatet ikke blir som forventet.</a:t>
            </a:r>
          </a:p>
          <a:p>
            <a:r>
              <a:rPr lang="nb-NO" sz="2200" dirty="0"/>
              <a:t>Foreslå eventuelle forbedringer som kan gjøre koden mer effektiv.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0DFE937-C00F-443B-897B-7E31CCE0A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507" y="40726"/>
            <a:ext cx="123518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2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029341-27A5-4129-A297-2FDB1F9D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28" y="152361"/>
            <a:ext cx="7583243" cy="1325563"/>
          </a:xfrm>
        </p:spPr>
        <p:txBody>
          <a:bodyPr/>
          <a:lstStyle/>
          <a:p>
            <a:r>
              <a:rPr lang="nb-NO" dirty="0"/>
              <a:t>Pseudokode – mulige løsninger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DA0F04-9910-41E8-BD59-B84F9DBB4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8689" y="2637239"/>
            <a:ext cx="3789881" cy="215675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b-NO" sz="2200" dirty="0"/>
              <a:t>Penn på.</a:t>
            </a:r>
          </a:p>
          <a:p>
            <a:r>
              <a:rPr lang="nb-NO" sz="2200" dirty="0"/>
              <a:t>Gjør dette tre ganger:</a:t>
            </a:r>
          </a:p>
          <a:p>
            <a:pPr lvl="1"/>
            <a:r>
              <a:rPr lang="nb-NO" sz="1800" dirty="0"/>
              <a:t>Gjør dette tre ganger:</a:t>
            </a:r>
          </a:p>
          <a:p>
            <a:pPr lvl="2"/>
            <a:r>
              <a:rPr lang="nb-NO" sz="1400" dirty="0"/>
              <a:t>Tegn linje på 5 cm.</a:t>
            </a:r>
          </a:p>
          <a:p>
            <a:pPr lvl="2"/>
            <a:r>
              <a:rPr lang="nb-NO" sz="1400" dirty="0"/>
              <a:t>Snu til venstre med 120 grader</a:t>
            </a:r>
          </a:p>
          <a:p>
            <a:pPr lvl="1"/>
            <a:r>
              <a:rPr lang="nb-NO" sz="1800" dirty="0"/>
              <a:t>Snu til høyre med 120 grader.</a:t>
            </a:r>
          </a:p>
          <a:p>
            <a:pPr marL="0" indent="0">
              <a:buNone/>
            </a:pPr>
            <a:endParaRPr lang="nb-NO" sz="22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8906AA5-96AE-41BE-B7EF-220CF7939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507" y="40726"/>
            <a:ext cx="1235184" cy="1325563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FB388647-9151-4660-A0B4-E4DFDB4EFC88}"/>
              </a:ext>
            </a:extLst>
          </p:cNvPr>
          <p:cNvSpPr txBox="1">
            <a:spLocks/>
          </p:cNvSpPr>
          <p:nvPr/>
        </p:nvSpPr>
        <p:spPr>
          <a:xfrm>
            <a:off x="364701" y="2101211"/>
            <a:ext cx="3780577" cy="312255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lt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lt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lt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lt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lt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200" dirty="0"/>
              <a:t>Penn på.</a:t>
            </a:r>
          </a:p>
          <a:p>
            <a:r>
              <a:rPr lang="nb-NO" sz="2200" dirty="0"/>
              <a:t>Gjør dette tre ganger:</a:t>
            </a:r>
          </a:p>
          <a:p>
            <a:pPr lvl="1"/>
            <a:r>
              <a:rPr lang="nb-NO" sz="1800" dirty="0"/>
              <a:t>Tegn linje på 5 cm.</a:t>
            </a:r>
          </a:p>
          <a:p>
            <a:pPr lvl="1"/>
            <a:r>
              <a:rPr lang="nb-NO" sz="1800" dirty="0"/>
              <a:t>Snu til venstre med 120 grader.</a:t>
            </a:r>
          </a:p>
          <a:p>
            <a:pPr lvl="1"/>
            <a:r>
              <a:rPr lang="nb-NO" sz="1800" dirty="0"/>
              <a:t>Tegn linje på 5 cm.</a:t>
            </a:r>
          </a:p>
          <a:p>
            <a:pPr lvl="1"/>
            <a:r>
              <a:rPr lang="nb-NO" sz="1800" dirty="0"/>
              <a:t>Snu til venstre med 120 grader.</a:t>
            </a:r>
          </a:p>
          <a:p>
            <a:pPr lvl="1"/>
            <a:r>
              <a:rPr lang="nb-NO" sz="1800" dirty="0"/>
              <a:t>Tegn linje på 5 cm.</a:t>
            </a:r>
          </a:p>
          <a:p>
            <a:pPr lvl="1"/>
            <a:r>
              <a:rPr lang="nb-NO" sz="1800" dirty="0"/>
              <a:t>Snu til venstre med 120 grader.</a:t>
            </a:r>
          </a:p>
          <a:p>
            <a:pPr lvl="1"/>
            <a:r>
              <a:rPr lang="nb-NO" sz="1800" dirty="0">
                <a:solidFill>
                  <a:srgbClr val="F5F5F5"/>
                </a:solidFill>
              </a:rPr>
              <a:t>Snu til høyre med 120 grader.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E2A41C2-A8FB-476B-BBC6-F5DD9B3D6955}"/>
              </a:ext>
            </a:extLst>
          </p:cNvPr>
          <p:cNvSpPr txBox="1"/>
          <p:nvPr/>
        </p:nvSpPr>
        <p:spPr>
          <a:xfrm>
            <a:off x="364701" y="1654629"/>
            <a:ext cx="3406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Pseudokode med én løkke: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C123839C-63AD-4A96-9D02-5310325C6EFC}"/>
              </a:ext>
            </a:extLst>
          </p:cNvPr>
          <p:cNvSpPr txBox="1"/>
          <p:nvPr/>
        </p:nvSpPr>
        <p:spPr>
          <a:xfrm>
            <a:off x="5268689" y="1865950"/>
            <a:ext cx="340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Pseudokode med to løkker, mer effektivt:</a:t>
            </a:r>
          </a:p>
        </p:txBody>
      </p: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F2A05711-402D-474D-8C8C-7508709873B1}"/>
              </a:ext>
            </a:extLst>
          </p:cNvPr>
          <p:cNvCxnSpPr/>
          <p:nvPr/>
        </p:nvCxnSpPr>
        <p:spPr>
          <a:xfrm>
            <a:off x="4711334" y="1666833"/>
            <a:ext cx="0" cy="4951681"/>
          </a:xfrm>
          <a:prstGeom prst="line">
            <a:avLst/>
          </a:prstGeom>
          <a:ln w="3810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8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0" grpId="0" animBg="1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A12EEB-B6CC-4315-B889-6EE3DEE6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Lag programmet i </a:t>
            </a:r>
            <a:r>
              <a:rPr lang="nb-NO" dirty="0" err="1"/>
              <a:t>Scratch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ECB922-A842-4270-9F3A-75AE6D9E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96" y="1493787"/>
            <a:ext cx="4303279" cy="4180320"/>
          </a:xfrm>
        </p:spPr>
        <p:txBody>
          <a:bodyPr>
            <a:normAutofit lnSpcReduction="10000"/>
          </a:bodyPr>
          <a:lstStyle/>
          <a:p>
            <a:r>
              <a:rPr lang="nb-NO" sz="2200" dirty="0"/>
              <a:t>Gå til </a:t>
            </a:r>
            <a:r>
              <a:rPr lang="nb-NO" sz="2200" dirty="0">
                <a:hlinkClick r:id="rId2"/>
              </a:rPr>
              <a:t>https://scratch.mit.edu</a:t>
            </a:r>
            <a:r>
              <a:rPr lang="nb-NO" sz="2200" dirty="0"/>
              <a:t> </a:t>
            </a:r>
          </a:p>
          <a:p>
            <a:r>
              <a:rPr lang="nb-NO" sz="2200" dirty="0"/>
              <a:t>Klikk på </a:t>
            </a:r>
            <a:r>
              <a:rPr lang="nb-NO" sz="2200" i="1" dirty="0"/>
              <a:t>Programmering</a:t>
            </a:r>
            <a:r>
              <a:rPr lang="nb-NO" sz="2200" dirty="0"/>
              <a:t> for å komme rett til program-editoren.</a:t>
            </a:r>
          </a:p>
          <a:p>
            <a:r>
              <a:rPr lang="nb-NO" sz="2200" dirty="0"/>
              <a:t>Klikk på </a:t>
            </a:r>
            <a:r>
              <a:rPr lang="nb-NO" sz="2200" i="1" dirty="0"/>
              <a:t>Hent tilleggsfunksjon</a:t>
            </a:r>
            <a:r>
              <a:rPr lang="nb-NO" sz="2200" dirty="0"/>
              <a:t> som ligger nederst til venstre. Trykk på </a:t>
            </a:r>
            <a:r>
              <a:rPr lang="nb-NO" sz="2200" i="1" dirty="0"/>
              <a:t>Penn</a:t>
            </a:r>
            <a:r>
              <a:rPr lang="nb-NO" sz="2200" dirty="0"/>
              <a:t> for å legge til verktøyet.</a:t>
            </a:r>
          </a:p>
          <a:p>
            <a:r>
              <a:rPr lang="nb-NO" sz="2200" dirty="0"/>
              <a:t>Begynn med blokkene:</a:t>
            </a:r>
          </a:p>
          <a:p>
            <a:pPr lvl="1"/>
            <a:r>
              <a:rPr lang="nb-NO" sz="1800" i="1" dirty="0"/>
              <a:t>Når «flagg» trykkes</a:t>
            </a:r>
          </a:p>
          <a:p>
            <a:pPr lvl="1"/>
            <a:r>
              <a:rPr lang="nb-NO" sz="1800" i="1" dirty="0"/>
              <a:t>Penn på</a:t>
            </a:r>
            <a:r>
              <a:rPr lang="nb-NO" sz="1800" dirty="0"/>
              <a:t> </a:t>
            </a:r>
            <a:endParaRPr lang="nb-NO" dirty="0"/>
          </a:p>
          <a:p>
            <a:r>
              <a:rPr lang="en-US" sz="2200" dirty="0" err="1"/>
              <a:t>Bruk</a:t>
            </a:r>
            <a:r>
              <a:rPr lang="en-US" sz="2200" dirty="0"/>
              <a:t> </a:t>
            </a:r>
            <a:r>
              <a:rPr lang="en-US" sz="2200" dirty="0" err="1"/>
              <a:t>deretter</a:t>
            </a:r>
            <a:r>
              <a:rPr lang="en-US" sz="2200" dirty="0"/>
              <a:t> </a:t>
            </a:r>
            <a:r>
              <a:rPr lang="en-US" sz="2200" dirty="0" err="1"/>
              <a:t>funksjoner</a:t>
            </a:r>
            <a:r>
              <a:rPr lang="en-US" sz="2200" dirty="0"/>
              <a:t> under </a:t>
            </a:r>
            <a:r>
              <a:rPr lang="en-US" sz="2200" i="1" dirty="0" err="1"/>
              <a:t>Bevegelse</a:t>
            </a:r>
            <a:r>
              <a:rPr lang="en-US" sz="2200" dirty="0"/>
              <a:t> </a:t>
            </a:r>
            <a:r>
              <a:rPr lang="en-US" sz="2200" dirty="0" err="1"/>
              <a:t>og</a:t>
            </a:r>
            <a:r>
              <a:rPr lang="en-US" sz="2200" dirty="0"/>
              <a:t> </a:t>
            </a:r>
            <a:r>
              <a:rPr lang="en-US" sz="2200" i="1" dirty="0" err="1"/>
              <a:t>Styring</a:t>
            </a:r>
            <a:r>
              <a:rPr lang="en-US" sz="2200" i="1" dirty="0"/>
              <a:t> </a:t>
            </a:r>
            <a:r>
              <a:rPr lang="en-US" sz="2200" dirty="0"/>
              <a:t>for </a:t>
            </a:r>
            <a:r>
              <a:rPr lang="nb-NO" sz="2200" dirty="0"/>
              <a:t>å lage programmet.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92352D2-D3A1-4A3D-A8EE-8C67AFECD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879" y="1874721"/>
            <a:ext cx="3204103" cy="13607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4684A146-4B99-44C1-8FBB-9AB10622AAF0}"/>
              </a:ext>
            </a:extLst>
          </p:cNvPr>
          <p:cNvCxnSpPr>
            <a:cxnSpLocks/>
          </p:cNvCxnSpPr>
          <p:nvPr/>
        </p:nvCxnSpPr>
        <p:spPr>
          <a:xfrm>
            <a:off x="4323064" y="2059092"/>
            <a:ext cx="2553866" cy="8950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e 10">
            <a:extLst>
              <a:ext uri="{FF2B5EF4-FFF2-40B4-BE49-F238E27FC236}">
                <a16:creationId xmlns:a16="http://schemas.microsoft.com/office/drawing/2014/main" id="{FF2DD90E-A333-4D3D-9ACC-6AECA4FEF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0487" y="3250317"/>
            <a:ext cx="2652926" cy="12137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7" name="Kobling: buet 66">
            <a:extLst>
              <a:ext uri="{FF2B5EF4-FFF2-40B4-BE49-F238E27FC236}">
                <a16:creationId xmlns:a16="http://schemas.microsoft.com/office/drawing/2014/main" id="{991AB9C6-21D8-4F24-9FED-2C1C4F25C613}"/>
              </a:ext>
            </a:extLst>
          </p:cNvPr>
          <p:cNvCxnSpPr>
            <a:cxnSpLocks/>
          </p:cNvCxnSpPr>
          <p:nvPr/>
        </p:nvCxnSpPr>
        <p:spPr>
          <a:xfrm>
            <a:off x="4323064" y="3232477"/>
            <a:ext cx="1702423" cy="1052920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Bilde 74">
            <a:extLst>
              <a:ext uri="{FF2B5EF4-FFF2-40B4-BE49-F238E27FC236}">
                <a16:creationId xmlns:a16="http://schemas.microsoft.com/office/drawing/2014/main" id="{1EE91A8E-D28C-4871-8308-CBB115BEF6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992" y="3492514"/>
            <a:ext cx="894647" cy="882221"/>
          </a:xfrm>
          <a:prstGeom prst="rect">
            <a:avLst/>
          </a:prstGeom>
        </p:spPr>
      </p:pic>
      <p:pic>
        <p:nvPicPr>
          <p:cNvPr id="76" name="Bilde 75">
            <a:extLst>
              <a:ext uri="{FF2B5EF4-FFF2-40B4-BE49-F238E27FC236}">
                <a16:creationId xmlns:a16="http://schemas.microsoft.com/office/drawing/2014/main" id="{FEC3CB66-566A-427E-8899-083ADBCFB7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4757" y="4639252"/>
            <a:ext cx="1702423" cy="2069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8" name="Kobling: buet 77">
            <a:extLst>
              <a:ext uri="{FF2B5EF4-FFF2-40B4-BE49-F238E27FC236}">
                <a16:creationId xmlns:a16="http://schemas.microsoft.com/office/drawing/2014/main" id="{C73E5625-A287-4967-A977-E00E1E543049}"/>
              </a:ext>
            </a:extLst>
          </p:cNvPr>
          <p:cNvCxnSpPr>
            <a:cxnSpLocks/>
          </p:cNvCxnSpPr>
          <p:nvPr/>
        </p:nvCxnSpPr>
        <p:spPr>
          <a:xfrm>
            <a:off x="1459665" y="5036694"/>
            <a:ext cx="4322826" cy="15531"/>
          </a:xfrm>
          <a:prstGeom prst="curved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bling: buet 79">
            <a:extLst>
              <a:ext uri="{FF2B5EF4-FFF2-40B4-BE49-F238E27FC236}">
                <a16:creationId xmlns:a16="http://schemas.microsoft.com/office/drawing/2014/main" id="{AED68D78-3776-466B-81C1-71DF2F3C341C}"/>
              </a:ext>
            </a:extLst>
          </p:cNvPr>
          <p:cNvCxnSpPr>
            <a:cxnSpLocks/>
          </p:cNvCxnSpPr>
          <p:nvPr/>
        </p:nvCxnSpPr>
        <p:spPr>
          <a:xfrm>
            <a:off x="3104866" y="5036694"/>
            <a:ext cx="2677625" cy="1358790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6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26BD3D-4619-468E-A827-CB63003EE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tips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35073F6E-137D-4283-B335-2ACB2F36B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6029" y="1397702"/>
            <a:ext cx="3952232" cy="1805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B3FBE2C-50BA-421F-817B-3BC7A8B2C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406" y="3422508"/>
            <a:ext cx="3407950" cy="23482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9758DE68-46AA-4C33-BD0C-26CE5F015B4E}"/>
              </a:ext>
            </a:extLst>
          </p:cNvPr>
          <p:cNvSpPr txBox="1"/>
          <p:nvPr/>
        </p:nvSpPr>
        <p:spPr>
          <a:xfrm>
            <a:off x="471644" y="2291624"/>
            <a:ext cx="35168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Du kan endre størrelse på figuren som «tegner» ved å skrive inn et annet tall.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Du kan skjule/vise figuren ved å trykke på øyet.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Du kan slette tegninger ved å trykke på </a:t>
            </a:r>
            <a:r>
              <a:rPr lang="nb-NO" sz="2200" i="1" dirty="0"/>
              <a:t>slett alt.</a:t>
            </a:r>
            <a:r>
              <a:rPr lang="nb-NO" sz="2200" dirty="0"/>
              <a:t> Denne funksjonen kan også være en del av et program. </a:t>
            </a:r>
          </a:p>
        </p:txBody>
      </p:sp>
    </p:spTree>
    <p:extLst>
      <p:ext uri="{BB962C8B-B14F-4D97-AF65-F5344CB8AC3E}">
        <p14:creationId xmlns:p14="http://schemas.microsoft.com/office/powerpoint/2010/main" val="170179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60885D-45C2-4CEA-B4B8-15B7E4D7F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/>
          <a:lstStyle/>
          <a:p>
            <a:r>
              <a:rPr lang="nb-NO" dirty="0"/>
              <a:t>Løsningsforslag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58B74FA-D8D0-4A4D-AC09-67E52B503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79" y="1614700"/>
            <a:ext cx="1305455" cy="34275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6CF8EEFC-BE91-496E-9C76-96AF7BA05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883" y="2192254"/>
            <a:ext cx="1457114" cy="28500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AE890B1D-6691-415A-8FC3-164C03593E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2846" y="1358387"/>
            <a:ext cx="2422748" cy="36839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410BDCC9-51C8-49C8-86A6-83C27A27CB54}"/>
              </a:ext>
            </a:extLst>
          </p:cNvPr>
          <p:cNvSpPr txBox="1"/>
          <p:nvPr/>
        </p:nvSpPr>
        <p:spPr>
          <a:xfrm>
            <a:off x="323189" y="5179137"/>
            <a:ext cx="2208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Løsning med én løkke</a:t>
            </a:r>
          </a:p>
          <a:p>
            <a:endParaRPr lang="nb-NO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673F5167-2CA0-4C96-8B3B-615CC9AE1A7A}"/>
              </a:ext>
            </a:extLst>
          </p:cNvPr>
          <p:cNvSpPr txBox="1"/>
          <p:nvPr/>
        </p:nvSpPr>
        <p:spPr>
          <a:xfrm>
            <a:off x="3157782" y="5179137"/>
            <a:ext cx="2247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Løsning med to løkker</a:t>
            </a:r>
          </a:p>
          <a:p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12E28AA6-A2AC-4AAA-ABEE-CE75DBA6CEEA}"/>
              </a:ext>
            </a:extLst>
          </p:cNvPr>
          <p:cNvSpPr txBox="1"/>
          <p:nvPr/>
        </p:nvSpPr>
        <p:spPr>
          <a:xfrm>
            <a:off x="6031810" y="5161722"/>
            <a:ext cx="29611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Løsning med to løkker og </a:t>
            </a:r>
          </a:p>
          <a:p>
            <a:r>
              <a:rPr lang="nb-NO" dirty="0"/>
              <a:t>Variabler</a:t>
            </a:r>
          </a:p>
          <a:p>
            <a:r>
              <a:rPr lang="nb-NO" dirty="0"/>
              <a:t>Krever at du lager to variabler først.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00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Introduksjon til programmering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Planlegg et undervisningsopplegg hvor elevene skal få en introduksjon til begrepene algoritme, variabel, løkke og pseudokode. </a:t>
            </a:r>
          </a:p>
          <a:p>
            <a:pPr lvl="1"/>
            <a:r>
              <a:rPr lang="nb-NO" sz="1800" dirty="0"/>
              <a:t>Dere kan bryte opplegget opp i flere økter, for å få mer tid til hvert enkelt begrep.</a:t>
            </a:r>
          </a:p>
          <a:p>
            <a:r>
              <a:rPr lang="nb-NO" sz="2200" dirty="0"/>
              <a:t>Arbeid sammen i små grupper etter trinn, eller en annen inndeling som kan være hensiktsmessig på deres skole.</a:t>
            </a:r>
          </a:p>
          <a:p>
            <a:r>
              <a:rPr lang="nb-NO" sz="2200" dirty="0"/>
              <a:t>Bruk gjerne noen eksempler fra denne presentasjonen, eller lag noe eget. Eksemplene kan også endres for å gjøre problemene mer eller mindre komplekse.</a:t>
            </a:r>
          </a:p>
        </p:txBody>
      </p:sp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B9DDB6-A0C3-40C8-A279-0541E828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 til programmering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0CA3F1-1F99-4D9A-BC9B-305E6E7B2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Gjennomfør den planlagte aktiviteten. Under gjennomføringen skal du reflektere over:</a:t>
            </a:r>
          </a:p>
          <a:p>
            <a:pPr lvl="1"/>
            <a:r>
              <a:rPr lang="nb-NO" sz="1800" dirty="0"/>
              <a:t>Hvilket forhold har elevene til begrepene som det arbeides med?</a:t>
            </a:r>
          </a:p>
          <a:p>
            <a:pPr lvl="1"/>
            <a:r>
              <a:rPr lang="nb-NO" sz="1800" dirty="0"/>
              <a:t>Var noen begreper enkle eller vanskelige - hvorfor?</a:t>
            </a:r>
          </a:p>
          <a:p>
            <a:pPr lvl="1"/>
            <a:r>
              <a:rPr lang="nb-NO" sz="1800" dirty="0"/>
              <a:t>Hvor effektive var algoritmene til elevene? Hva kjennetegner effektive algoritmer?</a:t>
            </a:r>
          </a:p>
          <a:p>
            <a:pPr lvl="1"/>
            <a:r>
              <a:rPr lang="nb-NO" sz="1800" dirty="0"/>
              <a:t>Brukte elevene variabler og løkker for å løse problemet?</a:t>
            </a:r>
          </a:p>
          <a:p>
            <a:pPr lvl="1"/>
            <a:endParaRPr lang="nb-NO" sz="1800" dirty="0"/>
          </a:p>
          <a:p>
            <a:pPr lvl="1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972486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480018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Introduksjon til programmering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7F55AA9A-5308-4DE9-B608-A14098579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132" y="2383657"/>
            <a:ext cx="6373261" cy="1706614"/>
          </a:xfrm>
          <a:ln w="38100"/>
          <a:effectLst>
            <a:outerShdw blurRad="50800" dist="38100" algn="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sz="2200" dirty="0"/>
              <a:t>Målet med denne modulen er å utvikle kunnskap om begrepene </a:t>
            </a:r>
            <a:r>
              <a:rPr lang="nb-NO" sz="2200" i="1" dirty="0"/>
              <a:t>algoritme</a:t>
            </a:r>
            <a:r>
              <a:rPr lang="nb-NO" sz="2200" dirty="0"/>
              <a:t>, </a:t>
            </a:r>
            <a:r>
              <a:rPr lang="nb-NO" sz="2200" i="1" dirty="0"/>
              <a:t>variabel</a:t>
            </a:r>
            <a:r>
              <a:rPr lang="nb-NO" sz="2200" dirty="0"/>
              <a:t>, </a:t>
            </a:r>
            <a:r>
              <a:rPr lang="nb-NO" sz="2200" i="1" dirty="0"/>
              <a:t>løkke</a:t>
            </a:r>
            <a:r>
              <a:rPr lang="nb-NO" sz="2200" dirty="0"/>
              <a:t> og </a:t>
            </a:r>
            <a:r>
              <a:rPr lang="nb-NO" sz="2200" i="1" dirty="0"/>
              <a:t>pseudokode</a:t>
            </a:r>
            <a:r>
              <a:rPr lang="nb-NO" sz="2200" dirty="0"/>
              <a:t> i programmering.</a:t>
            </a:r>
          </a:p>
        </p:txBody>
      </p:sp>
    </p:spTree>
    <p:extLst>
      <p:ext uri="{BB962C8B-B14F-4D97-AF65-F5344CB8AC3E}">
        <p14:creationId xmlns:p14="http://schemas.microsoft.com/office/powerpoint/2010/main" val="27075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893338"/>
              </p:ext>
            </p:extLst>
          </p:nvPr>
        </p:nvGraphicFramePr>
        <p:xfrm>
          <a:off x="895350" y="1825625"/>
          <a:ext cx="758348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Oppsummer forarbeidet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Oppgave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Planlegg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b="1" dirty="0"/>
                        <a:t>Total 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1" dirty="0"/>
                        <a:t>100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48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48333"/>
              </p:ext>
            </p:extLst>
          </p:nvPr>
        </p:nvGraphicFramePr>
        <p:xfrm>
          <a:off x="895350" y="1825625"/>
          <a:ext cx="758348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Erfaringsdeling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Oppsummering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  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b="1" dirty="0"/>
                        <a:t>Total 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1" dirty="0"/>
                        <a:t>40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Erfaringsdeling i grupper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Les gjennom dine egne notater fra planleggingen og gjennomføringen. </a:t>
            </a:r>
          </a:p>
          <a:p>
            <a:r>
              <a:rPr lang="nb-NO" sz="2200" dirty="0"/>
              <a:t>Gå sammen i gruppene som planla undervisningsopplegget sammen, og del erfaringer.</a:t>
            </a:r>
          </a:p>
          <a:p>
            <a:r>
              <a:rPr lang="nb-NO" sz="2200" dirty="0"/>
              <a:t>Bli enige om minst tre erfaringer som gruppa vil dele i plenum.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204931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D90B59-4C9D-4857-A14A-963A20BA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i plenum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4488AE2-A3F7-47E7-8DB2-6E7E7DD5DE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3418917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84EEE4-36FF-42F5-A8B2-3F30A7BBB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Erfaringsdeling i plenum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C2C9CA-5178-4358-A11C-E50AA596F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Hver gruppe presenterer kort undervisningsopplegget sitt, før de deler erfaringer fra felles undervisningsopplegg.</a:t>
            </a:r>
          </a:p>
        </p:txBody>
      </p:sp>
    </p:spTree>
    <p:extLst>
      <p:ext uri="{BB962C8B-B14F-4D97-AF65-F5344CB8AC3E}">
        <p14:creationId xmlns:p14="http://schemas.microsoft.com/office/powerpoint/2010/main" val="3190042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7025640" cy="1655762"/>
          </a:xfrm>
        </p:spPr>
        <p:txBody>
          <a:bodyPr/>
          <a:lstStyle/>
          <a:p>
            <a:r>
              <a:rPr lang="nb-NO" dirty="0"/>
              <a:t>5 minutter</a:t>
            </a:r>
          </a:p>
        </p:txBody>
      </p:sp>
    </p:spTree>
    <p:extLst>
      <p:ext uri="{BB962C8B-B14F-4D97-AF65-F5344CB8AC3E}">
        <p14:creationId xmlns:p14="http://schemas.microsoft.com/office/powerpoint/2010/main" val="23593485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E5B130-B7B6-428B-B115-F2875C4B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gang til, eller fortsette videre..?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22381B-0338-46EB-86D9-C135B5A00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Neste modul handler om betingelser og funksjoner i programmering.</a:t>
            </a:r>
          </a:p>
          <a:p>
            <a:r>
              <a:rPr lang="nb-NO" sz="2200" dirty="0"/>
              <a:t>Diskuter og bli enige om dere vil gjøre en ny utprøving av et opplegg med målene fra denne modulen, eller om dere vil gå videre til neste modul.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987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A5098E-BE6A-4AE9-887C-B22850D64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4CFD43-39C7-430D-A534-FCF6CFE8D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8" y="1825625"/>
            <a:ext cx="7311739" cy="4180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sz="2200" dirty="0"/>
              <a:t>Les avsnittene om algoritmer, variabler, løkker og pseudokode i artikkelen.</a:t>
            </a:r>
          </a:p>
          <a:p>
            <a:pPr>
              <a:lnSpc>
                <a:spcPct val="150000"/>
              </a:lnSpc>
            </a:pPr>
            <a:r>
              <a:rPr lang="nb-NO" sz="2200" dirty="0"/>
              <a:t>Skriv ned noen tanker relatert til punktene nedenfor.</a:t>
            </a:r>
          </a:p>
          <a:p>
            <a:pPr lvl="1">
              <a:lnSpc>
                <a:spcPct val="150000"/>
              </a:lnSpc>
            </a:pPr>
            <a:r>
              <a:rPr lang="nb-NO" sz="1400" dirty="0"/>
              <a:t>Hva forbinder du med begrepet programmering?</a:t>
            </a:r>
          </a:p>
          <a:p>
            <a:pPr lvl="1">
              <a:lnSpc>
                <a:spcPct val="150000"/>
              </a:lnSpc>
            </a:pPr>
            <a:r>
              <a:rPr lang="nb-NO" sz="1400" dirty="0"/>
              <a:t>Gi eksempler hvor programmering kan brukes som verktøy i matematikkopplæringen.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96636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Refleksjon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Gå sammen i grupper på to-tre personer.</a:t>
            </a:r>
          </a:p>
          <a:p>
            <a:r>
              <a:rPr lang="nb-NO" sz="2200" dirty="0"/>
              <a:t>Bruk fem minutter på å dele tanker fra refleksjonsspørsmålene fra forarbeidet.</a:t>
            </a:r>
          </a:p>
          <a:p>
            <a:pPr lvl="1"/>
            <a:r>
              <a:rPr lang="nb-NO" sz="1800" dirty="0"/>
              <a:t>Bli enige om noen punkter som dere vil løfte frem i plenum.</a:t>
            </a:r>
          </a:p>
          <a:p>
            <a:pPr lvl="1"/>
            <a:endParaRPr lang="nb-NO" sz="1800" dirty="0"/>
          </a:p>
          <a:p>
            <a:r>
              <a:rPr lang="nb-NO" sz="2200" dirty="0"/>
              <a:t>Del gruppenes punkter i plenum.</a:t>
            </a:r>
          </a:p>
        </p:txBody>
      </p:sp>
    </p:spTree>
    <p:extLst>
      <p:ext uri="{BB962C8B-B14F-4D97-AF65-F5344CB8AC3E}">
        <p14:creationId xmlns:p14="http://schemas.microsoft.com/office/powerpoint/2010/main" val="361136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D4A7E8-7E63-4A9E-831A-4C5F1156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Programmering – mer enn koding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728737-955E-4DB3-9BE6-6A5E5932F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Programmering består av mer enn bare kodingsarbeidet. En programmerer må blant annet:</a:t>
            </a:r>
          </a:p>
          <a:p>
            <a:r>
              <a:rPr lang="nb-NO" sz="2200" dirty="0"/>
              <a:t>Planlegge og designe </a:t>
            </a:r>
            <a:endParaRPr lang="nb-NO" sz="1800" dirty="0"/>
          </a:p>
          <a:p>
            <a:pPr lvl="1"/>
            <a:r>
              <a:rPr lang="nb-NO" sz="1800" dirty="0"/>
              <a:t>Finn ut hva programmet skal gjøre.</a:t>
            </a:r>
          </a:p>
          <a:p>
            <a:pPr lvl="1"/>
            <a:r>
              <a:rPr lang="nb-NO" sz="1800" dirty="0"/>
              <a:t>Oppgaven må ofte brytes ned i mindre deler.</a:t>
            </a:r>
          </a:p>
          <a:p>
            <a:pPr lvl="1"/>
            <a:r>
              <a:rPr lang="nb-NO" sz="1800" dirty="0"/>
              <a:t>Tegn eller skriv en algoritme som løser hele eller deler av problemet. Bruk f.eks. flytskjema eller pseudokode. </a:t>
            </a:r>
            <a:br>
              <a:rPr lang="nb-NO" sz="1800" dirty="0"/>
            </a:br>
            <a:endParaRPr lang="nb-NO" sz="1800" dirty="0"/>
          </a:p>
          <a:p>
            <a:r>
              <a:rPr lang="nb-NO" sz="2200" dirty="0"/>
              <a:t>Kode </a:t>
            </a:r>
          </a:p>
          <a:p>
            <a:pPr lvl="1"/>
            <a:r>
              <a:rPr lang="nb-NO" sz="1800" dirty="0"/>
              <a:t>Ta i bruk et programmeringsverktøy og lag programkoden.</a:t>
            </a:r>
            <a:br>
              <a:rPr lang="nb-NO" sz="1800" dirty="0"/>
            </a:br>
            <a:endParaRPr lang="nb-NO" sz="1800" dirty="0"/>
          </a:p>
          <a:p>
            <a:r>
              <a:rPr lang="nb-NO" sz="2200" dirty="0"/>
              <a:t>Teste, </a:t>
            </a:r>
            <a:r>
              <a:rPr lang="nb-NO" sz="2200" dirty="0" err="1"/>
              <a:t>feilsøke</a:t>
            </a:r>
            <a:r>
              <a:rPr lang="nb-NO" sz="2200" dirty="0"/>
              <a:t> og forbedre kode</a:t>
            </a:r>
          </a:p>
        </p:txBody>
      </p:sp>
    </p:spTree>
    <p:extLst>
      <p:ext uri="{BB962C8B-B14F-4D97-AF65-F5344CB8AC3E}">
        <p14:creationId xmlns:p14="http://schemas.microsoft.com/office/powerpoint/2010/main" val="114530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EB22C4-8D23-42B3-8F3A-4370BA689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Algoritmer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134786-C4B2-4491-A4D1-575BD684A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9" y="1430495"/>
            <a:ext cx="7583244" cy="4180320"/>
          </a:xfrm>
        </p:spPr>
        <p:txBody>
          <a:bodyPr>
            <a:normAutofit/>
          </a:bodyPr>
          <a:lstStyle/>
          <a:p>
            <a:r>
              <a:rPr lang="nb-NO" sz="2200" dirty="0"/>
              <a:t>En algoritme er et sett trinnvise instruksjoner som utføres én etter én, nøyaktig i den rekkefølgen som er gitt.</a:t>
            </a:r>
          </a:p>
          <a:p>
            <a:r>
              <a:rPr lang="nb-NO" sz="2200" dirty="0"/>
              <a:t>Kan brukes til mange formål og utformes på mange måter.</a:t>
            </a:r>
          </a:p>
          <a:p>
            <a:r>
              <a:rPr lang="nb-NO" sz="2200" dirty="0"/>
              <a:t>Alle dataprogrammer består av én eller flere algoritmer.</a:t>
            </a:r>
          </a:p>
          <a:p>
            <a:pPr marL="0" indent="0">
              <a:buNone/>
            </a:pPr>
            <a:endParaRPr lang="nb-NO" sz="2200" dirty="0"/>
          </a:p>
          <a:p>
            <a:endParaRPr lang="nb-NO" sz="22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DFC0932-1EEF-475F-A380-D963EEE5A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91" y="3655612"/>
            <a:ext cx="2676556" cy="17718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ttps://upload.wikimedia.org/wikipedia/commons/thumb/9/91/LampFlowchart.svg/800px-LampFlowchart.svg.png">
            <a:extLst>
              <a:ext uri="{FF2B5EF4-FFF2-40B4-BE49-F238E27FC236}">
                <a16:creationId xmlns:a16="http://schemas.microsoft.com/office/drawing/2014/main" id="{AD2BF7CE-787B-42E8-A2AF-321310D31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141" y="3906173"/>
            <a:ext cx="1764162" cy="2405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E1042FF9-B66D-431D-A610-697B9F18F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199" y="5014088"/>
            <a:ext cx="2445170" cy="1054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3593654B-E382-4BED-9A77-320103B0DF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8187" y="3906173"/>
            <a:ext cx="3226822" cy="2367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422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1404</Words>
  <Application>Microsoft Office PowerPoint</Application>
  <PresentationFormat>Skjermfremvisning (4:3)</PresentationFormat>
  <Paragraphs>249</Paragraphs>
  <Slides>36</Slides>
  <Notes>18</Notes>
  <HiddenSlides>0</HiddenSlides>
  <MMClips>1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Office-tema</vt:lpstr>
      <vt:lpstr>Introduksjon til programmering B – Samarbeid</vt:lpstr>
      <vt:lpstr>Mål</vt:lpstr>
      <vt:lpstr>Tidsplan for denne økta</vt:lpstr>
      <vt:lpstr>Oppsummer forarbeidet i grupper</vt:lpstr>
      <vt:lpstr>Forarbeid</vt:lpstr>
      <vt:lpstr>Refleksjon</vt:lpstr>
      <vt:lpstr>Faglig påfyll</vt:lpstr>
      <vt:lpstr>Programmering – mer enn koding</vt:lpstr>
      <vt:lpstr>Algoritmer</vt:lpstr>
      <vt:lpstr>Variabler</vt:lpstr>
      <vt:lpstr>Løkker</vt:lpstr>
      <vt:lpstr>Løkker </vt:lpstr>
      <vt:lpstr>Løkker – oppgave</vt:lpstr>
      <vt:lpstr>Løkker – kropp og kontrolluttrykk</vt:lpstr>
      <vt:lpstr>Løkker – løsning</vt:lpstr>
      <vt:lpstr>Pseudokode</vt:lpstr>
      <vt:lpstr>Pseudokode – et eksempel</vt:lpstr>
      <vt:lpstr>Oppgave</vt:lpstr>
      <vt:lpstr>Pseudokode – oppgave, del 1/2</vt:lpstr>
      <vt:lpstr>Pseudokode – oppgave, del 2/2</vt:lpstr>
      <vt:lpstr>Pseudokode – mulige løsninger</vt:lpstr>
      <vt:lpstr>Lag programmet i Scratch</vt:lpstr>
      <vt:lpstr>Noen tips</vt:lpstr>
      <vt:lpstr>Løsningsforslag</vt:lpstr>
      <vt:lpstr>Planlegg egen undervisning </vt:lpstr>
      <vt:lpstr>Introduksjon til programmering</vt:lpstr>
      <vt:lpstr>Introduksjon til programmering</vt:lpstr>
      <vt:lpstr>Introduksjon til programmering D – Etterarbeid</vt:lpstr>
      <vt:lpstr>Mål</vt:lpstr>
      <vt:lpstr>Tidsplan for denne økta</vt:lpstr>
      <vt:lpstr>Erfaringsdeling i grupper</vt:lpstr>
      <vt:lpstr>Erfaringsdeling i grupper</vt:lpstr>
      <vt:lpstr>Oppsummering i plenum</vt:lpstr>
      <vt:lpstr>Erfaringsdeling i plenum </vt:lpstr>
      <vt:lpstr>Veien videre</vt:lpstr>
      <vt:lpstr>En gang til, eller fortsette videre..?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Bård Vinje</cp:lastModifiedBy>
  <cp:revision>254</cp:revision>
  <cp:lastPrinted>2017-08-18T08:10:09Z</cp:lastPrinted>
  <dcterms:created xsi:type="dcterms:W3CDTF">2017-08-11T05:42:55Z</dcterms:created>
  <dcterms:modified xsi:type="dcterms:W3CDTF">2019-11-11T18:59:53Z</dcterms:modified>
</cp:coreProperties>
</file>