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8"/>
  </p:notesMasterIdLst>
  <p:sldIdLst>
    <p:sldId id="256" r:id="rId2"/>
    <p:sldId id="279" r:id="rId3"/>
    <p:sldId id="293" r:id="rId4"/>
    <p:sldId id="278" r:id="rId5"/>
    <p:sldId id="257" r:id="rId6"/>
    <p:sldId id="258" r:id="rId7"/>
    <p:sldId id="259" r:id="rId8"/>
    <p:sldId id="260" r:id="rId9"/>
    <p:sldId id="290" r:id="rId10"/>
    <p:sldId id="280" r:id="rId11"/>
    <p:sldId id="281" r:id="rId12"/>
    <p:sldId id="282" r:id="rId13"/>
    <p:sldId id="283" r:id="rId14"/>
    <p:sldId id="286" r:id="rId15"/>
    <p:sldId id="284" r:id="rId16"/>
    <p:sldId id="285" r:id="rId17"/>
    <p:sldId id="287" r:id="rId18"/>
    <p:sldId id="288" r:id="rId19"/>
    <p:sldId id="275" r:id="rId20"/>
    <p:sldId id="262" r:id="rId21"/>
    <p:sldId id="276" r:id="rId22"/>
    <p:sldId id="294" r:id="rId23"/>
    <p:sldId id="292" r:id="rId24"/>
    <p:sldId id="268" r:id="rId25"/>
    <p:sldId id="277" r:id="rId26"/>
    <p:sldId id="273" r:id="rId27"/>
  </p:sldIdLst>
  <p:sldSz cx="9144000" cy="6858000" type="screen4x3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C57B686-06FE-4B70-9C2C-E2A8B947A3C5}">
  <a:tblStyle styleId="{8C57B686-06FE-4B70-9C2C-E2A8B947A3C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CEC"/>
          </a:solidFill>
        </a:fill>
      </a:tcStyle>
    </a:wholeTbl>
    <a:band1H>
      <a:tcTxStyle/>
      <a:tcStyle>
        <a:tcBdr/>
        <a:fill>
          <a:solidFill>
            <a:srgbClr val="CAD7D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7D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930" y="3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76363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4021295" y="0"/>
            <a:ext cx="3076363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394897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0967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41902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29946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57338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42415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26014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93163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28125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7307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25298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9958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rside">
  <p:cSld name="Forside">
    <p:bg>
      <p:bgPr>
        <a:solidFill>
          <a:srgbClr val="F5F5F5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71180" y="2409914"/>
            <a:ext cx="7801641" cy="1674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960749" y="1912281"/>
            <a:ext cx="5280434" cy="442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4552950" y="3529411"/>
            <a:ext cx="38100" cy="1447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Shape 16"/>
          <p:cNvGrpSpPr/>
          <p:nvPr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17" name="Shape 1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Shape 1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Shape 1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slutning">
  <p:cSld name="Avslutning">
    <p:bg>
      <p:bgPr>
        <a:solidFill>
          <a:schemeClr val="accent4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73" name="Shape 7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4595586" y="3447481"/>
            <a:ext cx="50800" cy="10858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4" name="Shape 74"/>
          <p:cNvGrpSpPr/>
          <p:nvPr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75" name="Shape 7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6" name="Shape 76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" name="Shape 7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innhold">
  <p:cSld name="Tittel og innhold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3" name="Shape 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2125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pittelforside">
  <p:cSld name="Kapittelforside">
    <p:bg>
      <p:bgPr>
        <a:solidFill>
          <a:schemeClr val="accent4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38601" y="1375372"/>
            <a:ext cx="1066799" cy="901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4717" y="5851776"/>
            <a:ext cx="2134567" cy="647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4552950" y="2897023"/>
            <a:ext cx="38100" cy="144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nholdsdeler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896399" y="1825626"/>
            <a:ext cx="3726000" cy="411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818003" y="1826014"/>
            <a:ext cx="3660979" cy="4117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1" name="Shape 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2128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Shape 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bilde høyre">
  <p:cSld name="Innhold med bilde høyr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pic" idx="2"/>
          </p:nvPr>
        </p:nvSpPr>
        <p:spPr>
          <a:xfrm>
            <a:off x="3967842" y="681136"/>
            <a:ext cx="4511140" cy="51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896400" y="2239348"/>
            <a:ext cx="2949178" cy="3621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7" name="Shape 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bilde venstre">
  <p:cSld name="Innhold med bilde venstr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pic" idx="2"/>
          </p:nvPr>
        </p:nvSpPr>
        <p:spPr>
          <a:xfrm>
            <a:off x="888476" y="680989"/>
            <a:ext cx="4418681" cy="51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5455227" y="2239201"/>
            <a:ext cx="3023756" cy="3621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3" name="Shape 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tabell">
  <p:cSld name="Tittel og tabell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57" name="Shape 5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diagram">
  <p:cSld name="Tittel og diagram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61" name="Shape 6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>
            <a:spLocks noGrp="1"/>
          </p:cNvSpPr>
          <p:nvPr>
            <p:ph type="chart" idx="2"/>
          </p:nvPr>
        </p:nvSpPr>
        <p:spPr>
          <a:xfrm>
            <a:off x="5020469" y="2000250"/>
            <a:ext cx="3458513" cy="3867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896400" y="1994960"/>
            <a:ext cx="3904200" cy="3872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64" name="Shape 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re tittel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ematikksenteret.no/kompetanseutvikling-i-skolen/mam/aktiviteter-og-filmer-i-mam/telle-i-kor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tematikksenteret.no/kompetanseutvikling-i-skolen/mam/aktiviteter-og-filmer-i-mam/telle-i-ko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671179" y="1249959"/>
            <a:ext cx="7801641" cy="274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5400"/>
              <a:buFont typeface="Calibri"/>
              <a:buNone/>
            </a:pPr>
            <a:r>
              <a:rPr lang="nb-NO" sz="4800" dirty="0">
                <a:solidFill>
                  <a:srgbClr val="268183"/>
                </a:solidFill>
              </a:rPr>
              <a:t>Orientere elevene mot hverandres ideer</a:t>
            </a:r>
            <a:br>
              <a:rPr lang="nb-NO" sz="4800" dirty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A</a:t>
            </a:r>
            <a:r>
              <a:rPr lang="no-NO" sz="32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nb-NO" sz="32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Forarbeid</a:t>
            </a:r>
            <a:endParaRPr sz="5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1931782" y="637154"/>
            <a:ext cx="5280434" cy="442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o-NO" sz="2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Modul </a:t>
            </a:r>
            <a:r>
              <a:rPr lang="nb-NO" dirty="0"/>
              <a:t>3</a:t>
            </a:r>
            <a:endParaRPr sz="2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548866" y="2390862"/>
            <a:ext cx="8046268" cy="1063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nb-NO" sz="3600" b="0" i="0" u="none" strike="noStrike" cap="none" dirty="0">
                <a:solidFill>
                  <a:schemeClr val="accent1"/>
                </a:solidFill>
                <a:sym typeface="Calibri"/>
              </a:rPr>
              <a:t>Se film og drøfte observasjon</a:t>
            </a:r>
            <a:endParaRPr sz="3600" dirty="0"/>
          </a:p>
        </p:txBody>
      </p:sp>
      <p:sp>
        <p:nvSpPr>
          <p:cNvPr id="104" name="Shape 104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58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b-NO" dirty="0"/>
              <a:t>15</a:t>
            </a:r>
            <a:r>
              <a:rPr lang="no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minutter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7316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nb-NO" dirty="0"/>
              <a:t>Film </a:t>
            </a:r>
            <a:r>
              <a:rPr lang="nb-NO" i="1" dirty="0"/>
              <a:t>Telle med 120 fra 120</a:t>
            </a:r>
            <a:endParaRPr sz="3600" b="0" i="1" u="none" strike="noStrike" cap="none" dirty="0">
              <a:solidFill>
                <a:srgbClr val="268183"/>
              </a:solidFill>
              <a:sym typeface="Calibri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2075" indent="0">
              <a:spcBef>
                <a:spcPts val="0"/>
              </a:spcBef>
              <a:buSzPts val="2200"/>
              <a:buNone/>
            </a:pPr>
            <a:r>
              <a:rPr lang="nb-NO" sz="2400" dirty="0"/>
              <a:t>Se filmen.</a:t>
            </a:r>
          </a:p>
          <a:p>
            <a:pPr marL="92075" indent="0">
              <a:spcBef>
                <a:spcPts val="0"/>
              </a:spcBef>
              <a:buSzPts val="2200"/>
              <a:buNone/>
            </a:pPr>
            <a:endParaRPr lang="nb-NO" sz="2400" dirty="0"/>
          </a:p>
          <a:p>
            <a:pPr marL="50800" indent="0">
              <a:buNone/>
            </a:pPr>
            <a:r>
              <a:rPr lang="nb-NO" sz="2400" dirty="0"/>
              <a:t>Identifiser elevenes utsagn om hvordan/hvorfor ulike mønster som oppstår. </a:t>
            </a:r>
            <a:br>
              <a:rPr lang="nb-NO" sz="2400" dirty="0"/>
            </a:br>
            <a:endParaRPr lang="nb-NO" sz="2400" dirty="0"/>
          </a:p>
          <a:p>
            <a:pPr marL="920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lang="nb-NO" sz="2400" i="0" u="none" strike="noStrike" cap="none" dirty="0">
              <a:solidFill>
                <a:schemeClr val="dk1"/>
              </a:solidFill>
              <a:sym typeface="Calibri"/>
            </a:endParaRPr>
          </a:p>
          <a:p>
            <a:pPr marL="92075" lvl="0" indent="0">
              <a:spcBef>
                <a:spcPts val="0"/>
              </a:spcBef>
              <a:buSzPts val="2200"/>
              <a:buNone/>
            </a:pPr>
            <a:r>
              <a:rPr lang="nb-NO" sz="2200" i="0" u="none" strike="noStrike" cap="none" dirty="0">
                <a:solidFill>
                  <a:schemeClr val="dk1"/>
                </a:solidFill>
                <a:sym typeface="Calibri"/>
              </a:rPr>
              <a:t>Film: Telle med 120 </a:t>
            </a:r>
            <a:r>
              <a:rPr lang="nb-NO" sz="2200" dirty="0"/>
              <a:t>fra 120</a:t>
            </a:r>
            <a:br>
              <a:rPr lang="nb-NO" sz="2200" dirty="0"/>
            </a:br>
            <a:r>
              <a:rPr lang="nb-NO" sz="2200" dirty="0">
                <a:hlinkClick r:id="rId3"/>
              </a:rPr>
              <a:t>https://www.matematikksenteret.no/kompetanseutvikling-i-skolen/mam/aktiviteter-og-filmer-i-mam/telle-i-kor</a:t>
            </a:r>
            <a:endParaRPr lang="nb-NO" sz="2200" dirty="0"/>
          </a:p>
          <a:p>
            <a:pPr marL="92075" lvl="0" indent="0">
              <a:spcBef>
                <a:spcPts val="0"/>
              </a:spcBef>
              <a:buSzPts val="2200"/>
              <a:buNone/>
            </a:pPr>
            <a:endParaRPr lang="nb-NO" sz="240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8386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548866" y="2390862"/>
            <a:ext cx="8046268" cy="1063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nb-NO" sz="3600" b="0" i="0" u="none" strike="noStrike" cap="none" dirty="0">
                <a:solidFill>
                  <a:schemeClr val="accent1"/>
                </a:solidFill>
                <a:sym typeface="Calibri"/>
              </a:rPr>
              <a:t>Planlegge undervisning</a:t>
            </a:r>
            <a:endParaRPr sz="3600" dirty="0"/>
          </a:p>
        </p:txBody>
      </p:sp>
      <p:sp>
        <p:nvSpPr>
          <p:cNvPr id="104" name="Shape 104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58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b-NO" dirty="0"/>
              <a:t>60</a:t>
            </a:r>
            <a:r>
              <a:rPr lang="no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minutter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7529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nb-NO" i="1" dirty="0"/>
              <a:t>Telle med 4 fra 4</a:t>
            </a:r>
            <a:endParaRPr sz="3600" b="0" i="1" u="none" strike="noStrike" cap="none" dirty="0">
              <a:solidFill>
                <a:srgbClr val="268183"/>
              </a:solidFill>
              <a:sym typeface="Calibri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95739" y="1559494"/>
            <a:ext cx="7583244" cy="4363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indent="0">
              <a:buNone/>
            </a:pPr>
            <a:r>
              <a:rPr lang="nb-NO" sz="2400" dirty="0"/>
              <a:t>Gå sammen i grupper på 6-10 personer. </a:t>
            </a:r>
          </a:p>
          <a:p>
            <a:pPr marL="50800" indent="0">
              <a:buNone/>
            </a:pPr>
            <a:r>
              <a:rPr lang="nb-NO" sz="2400" dirty="0"/>
              <a:t>Planlegg ei undervisningsøkt med aktiviteten </a:t>
            </a:r>
            <a:br>
              <a:rPr lang="nb-NO" sz="2400" dirty="0"/>
            </a:br>
            <a:r>
              <a:rPr lang="nb-NO" sz="2400" i="1" dirty="0"/>
              <a:t>Telle med 4 fra 4</a:t>
            </a:r>
            <a:r>
              <a:rPr lang="nb-NO" sz="2400" dirty="0"/>
              <a:t>. </a:t>
            </a:r>
          </a:p>
          <a:p>
            <a:pPr marL="50800" indent="0">
              <a:buNone/>
            </a:pPr>
            <a:r>
              <a:rPr lang="nb-NO" sz="2400" dirty="0"/>
              <a:t>Alle deltakerne noterer det dere sammen blir enige om i </a:t>
            </a:r>
            <a:r>
              <a:rPr lang="nb-NO" sz="2400" i="1" dirty="0"/>
              <a:t>Undervisningsnotat Telle med 4 fra 4</a:t>
            </a:r>
            <a:r>
              <a:rPr lang="nb-NO" sz="2400" dirty="0"/>
              <a:t>. </a:t>
            </a:r>
          </a:p>
          <a:p>
            <a:pPr marL="50800" indent="0">
              <a:buNone/>
            </a:pPr>
            <a:r>
              <a:rPr lang="nb-NO" sz="2400" i="1" dirty="0"/>
              <a:t>Undervisningsnotat til filmen Telle med 120 fra 120 </a:t>
            </a:r>
            <a:r>
              <a:rPr lang="nb-NO" sz="2400" dirty="0"/>
              <a:t>er</a:t>
            </a:r>
            <a:r>
              <a:rPr lang="nb-NO" sz="2400" i="1" dirty="0"/>
              <a:t> </a:t>
            </a:r>
            <a:r>
              <a:rPr lang="nb-NO" sz="2400" dirty="0"/>
              <a:t>et eksempel på et slikt notat.</a:t>
            </a:r>
          </a:p>
          <a:p>
            <a:pPr marL="50800" indent="0">
              <a:buNone/>
            </a:pPr>
            <a:r>
              <a:rPr lang="nb-NO" sz="2400" dirty="0"/>
              <a:t>La en av deltakerne passe tiden, slik at dere får god tid til å drøfte alle fasene i undervisningsøkta. Sørg for at det blir god tid til alle punktene i undervisningsnotatet.</a:t>
            </a:r>
          </a:p>
          <a:p>
            <a:pPr marL="50800" indent="0">
              <a:buNone/>
            </a:pPr>
            <a:endParaRPr lang="nb-NO" sz="2400" dirty="0"/>
          </a:p>
          <a:p>
            <a:pPr marL="50800" indent="0" algn="r">
              <a:buNone/>
            </a:pPr>
            <a:r>
              <a:rPr lang="nb-NO" sz="2000" dirty="0"/>
              <a:t>Fortsetter n</a:t>
            </a:r>
            <a:r>
              <a:rPr lang="nb-NO" sz="2000" i="0" u="none" strike="noStrike" cap="none" dirty="0">
                <a:solidFill>
                  <a:schemeClr val="dk1"/>
                </a:solidFill>
                <a:sym typeface="Calibri"/>
              </a:rPr>
              <a:t>este </a:t>
            </a:r>
            <a:r>
              <a:rPr lang="nb-NO" sz="2000" dirty="0"/>
              <a:t>l</a:t>
            </a:r>
            <a:r>
              <a:rPr lang="nb-NO" sz="2000" i="0" u="none" strike="noStrike" cap="none" dirty="0">
                <a:solidFill>
                  <a:schemeClr val="dk1"/>
                </a:solidFill>
                <a:sym typeface="Calibri"/>
              </a:rPr>
              <a:t>ysbilde</a:t>
            </a:r>
          </a:p>
        </p:txBody>
      </p:sp>
    </p:spTree>
    <p:extLst>
      <p:ext uri="{BB962C8B-B14F-4D97-AF65-F5344CB8AC3E}">
        <p14:creationId xmlns:p14="http://schemas.microsoft.com/office/powerpoint/2010/main" val="843625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Fortsettelse planlegging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 indent="0">
              <a:buNone/>
            </a:pPr>
            <a:r>
              <a:rPr lang="nb-NO" sz="2400" dirty="0"/>
              <a:t>Velg til slutt en (eller to) av deltakerne som skal lede en øving mens kollegene er «elever». Forskning viser at en god øving gir bedre utprøving med elevene. </a:t>
            </a:r>
          </a:p>
          <a:p>
            <a:pPr marL="50800" indent="0">
              <a:buNone/>
            </a:pPr>
            <a:r>
              <a:rPr lang="nb-NO" sz="2400" dirty="0"/>
              <a:t>Skal man få mest mulig lik erfaring med hvordan det planlagte opplegget fungerer i praksis, er det nødvendig at alle har en felles forståelse av hvordan opplegget skal gjennomføres. </a:t>
            </a:r>
          </a:p>
          <a:p>
            <a:pPr marL="50800" indent="0">
              <a:buNone/>
            </a:pPr>
            <a:r>
              <a:rPr lang="nb-NO" sz="2400" dirty="0"/>
              <a:t>Øvingen bidrar i stor grad til en slik felles forståelse. Alle deltakerne har ansvar for at både planlegging og øving blir best mulig.</a:t>
            </a:r>
          </a:p>
          <a:p>
            <a:pPr marL="5080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79114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548866" y="2390862"/>
            <a:ext cx="8046268" cy="1063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nb-NO" sz="3600" b="0" i="0" u="none" strike="noStrike" cap="none" dirty="0">
                <a:solidFill>
                  <a:schemeClr val="accent1"/>
                </a:solidFill>
                <a:sym typeface="Calibri"/>
              </a:rPr>
              <a:t>Øve</a:t>
            </a:r>
            <a:endParaRPr sz="3600" dirty="0"/>
          </a:p>
        </p:txBody>
      </p:sp>
      <p:sp>
        <p:nvSpPr>
          <p:cNvPr id="104" name="Shape 104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58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b-NO" dirty="0"/>
              <a:t>20</a:t>
            </a:r>
            <a:r>
              <a:rPr lang="no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minutter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41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b-NO" dirty="0"/>
              <a:t>Øve med kolleger</a:t>
            </a:r>
            <a:endParaRPr sz="36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2075" lvl="0" indent="0">
              <a:spcBef>
                <a:spcPts val="1800"/>
              </a:spcBef>
              <a:buSzPts val="2200"/>
              <a:buNone/>
            </a:pPr>
            <a:r>
              <a:rPr lang="nb-NO" sz="2400" dirty="0"/>
              <a:t>Den som leder øvingen på vegne av gruppen følger undervisningsnotatet og gjennomfører aktiviteten slik gruppen har planlagt. </a:t>
            </a:r>
          </a:p>
          <a:p>
            <a:pPr marL="92075" indent="0">
              <a:spcBef>
                <a:spcPts val="1800"/>
              </a:spcBef>
              <a:buSzPts val="2200"/>
              <a:buNone/>
            </a:pPr>
            <a:r>
              <a:rPr lang="nb-NO" sz="2400" dirty="0"/>
              <a:t>Undervisningsnotatet kan justeres etter erfaringene dere gjør under øvingen.</a:t>
            </a:r>
          </a:p>
          <a:p>
            <a:pPr marL="92075" lvl="0" indent="0">
              <a:spcBef>
                <a:spcPts val="1800"/>
              </a:spcBef>
              <a:buSzPts val="2200"/>
              <a:buNone/>
            </a:pPr>
            <a:r>
              <a:rPr lang="nb-NO" sz="2400" dirty="0"/>
              <a:t>Under øvingen skal dere ordlegge dere nøyaktig slik dere har planlagt å gjøre det med elevene.</a:t>
            </a:r>
          </a:p>
          <a:p>
            <a:pPr marL="92075" lvl="0" indent="0" algn="r">
              <a:spcBef>
                <a:spcPts val="1800"/>
              </a:spcBef>
              <a:buSzPts val="2200"/>
              <a:buNone/>
            </a:pPr>
            <a:r>
              <a:rPr lang="nb-NO" sz="2000" dirty="0"/>
              <a:t>Se neste lysbilde om bruk av Time-Out under øvingen</a:t>
            </a:r>
          </a:p>
          <a:p>
            <a:pPr marL="92075" lvl="0" indent="0">
              <a:spcBef>
                <a:spcPts val="1800"/>
              </a:spcBef>
              <a:buSzPts val="2200"/>
              <a:buNone/>
            </a:pPr>
            <a:r>
              <a:rPr lang="nb-NO" sz="2400" dirty="0"/>
              <a:t> </a:t>
            </a:r>
          </a:p>
          <a:p>
            <a:pPr marL="92075" lvl="0" indent="0">
              <a:spcBef>
                <a:spcPts val="0"/>
              </a:spcBef>
              <a:buSzPts val="2200"/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059487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Time-Out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5738" y="1593613"/>
            <a:ext cx="7583244" cy="4180320"/>
          </a:xfrm>
        </p:spPr>
        <p:txBody>
          <a:bodyPr/>
          <a:lstStyle/>
          <a:p>
            <a:pPr marL="50800" indent="0">
              <a:buNone/>
            </a:pPr>
            <a:r>
              <a:rPr lang="nb-NO" sz="2400" dirty="0"/>
              <a:t>Både den som leder øvingen og «elevene» kan be om Time-Out for å avklare viktige spørsmål eller minne om ting gruppen er blitt enige om under planleggingen.</a:t>
            </a:r>
          </a:p>
          <a:p>
            <a:pPr marL="50800" indent="0">
              <a:buNone/>
            </a:pPr>
            <a:r>
              <a:rPr lang="nb-NO" sz="2400" dirty="0"/>
              <a:t>Det kan for eksempel dreie seg om </a:t>
            </a:r>
          </a:p>
          <a:p>
            <a:pPr lvl="0"/>
            <a:r>
              <a:rPr lang="nb-NO" sz="2400" dirty="0"/>
              <a:t>de formuleringene som ble planlagt fungerer i praksis</a:t>
            </a:r>
          </a:p>
          <a:p>
            <a:pPr lvl="0"/>
            <a:r>
              <a:rPr lang="nb-NO" sz="2400" dirty="0"/>
              <a:t>hvilke samtaletrekk som egner seg best i situasjonen </a:t>
            </a:r>
          </a:p>
          <a:p>
            <a:pPr lvl="0"/>
            <a:r>
              <a:rPr lang="nb-NO" sz="2400" dirty="0"/>
              <a:t>hvordan elevenes tanker skal representeres på tavla</a:t>
            </a:r>
          </a:p>
          <a:p>
            <a:pPr marL="5080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8549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Tips til utprøvingen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 indent="0">
              <a:buNone/>
            </a:pPr>
            <a:r>
              <a:rPr lang="nb-NO" dirty="0"/>
              <a:t>Opplegget skal prøves ut med elever før dere møtes til </a:t>
            </a:r>
            <a:r>
              <a:rPr lang="nb-NO" i="1" dirty="0"/>
              <a:t>D - Etterarbeid</a:t>
            </a:r>
            <a:r>
              <a:rPr lang="nb-NO" dirty="0"/>
              <a:t>. </a:t>
            </a:r>
          </a:p>
          <a:p>
            <a:pPr marL="50800" indent="0">
              <a:buNone/>
            </a:pPr>
            <a:r>
              <a:rPr lang="nb-NO" dirty="0"/>
              <a:t>Læringsutbyttet for lærerne vil bli bedre om to eller flere fra planleggingsgruppen kan delta når opplegget prøves ut med elevene. </a:t>
            </a:r>
          </a:p>
          <a:p>
            <a:pPr marL="50800" indent="0">
              <a:buNone/>
            </a:pPr>
            <a:r>
              <a:rPr lang="nb-NO" dirty="0"/>
              <a:t>Time-out kan også bli benyttet under utprøvingen. </a:t>
            </a:r>
          </a:p>
        </p:txBody>
      </p:sp>
    </p:spTree>
    <p:extLst>
      <p:ext uri="{BB962C8B-B14F-4D97-AF65-F5344CB8AC3E}">
        <p14:creationId xmlns:p14="http://schemas.microsoft.com/office/powerpoint/2010/main" val="3890377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671179" y="1249960"/>
            <a:ext cx="7801641" cy="2182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20000"/>
              </a:lnSpc>
              <a:buClr>
                <a:srgbClr val="268183"/>
              </a:buClr>
            </a:pPr>
            <a:r>
              <a:rPr lang="nb-NO" sz="4800" dirty="0">
                <a:solidFill>
                  <a:srgbClr val="268183"/>
                </a:solidFill>
              </a:rPr>
              <a:t>Orientere elevene mot hverandres ideer </a:t>
            </a:r>
            <a:br>
              <a:rPr lang="nb-NO" sz="4800" dirty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C</a:t>
            </a:r>
            <a:r>
              <a:rPr lang="no-NO" sz="32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 –</a:t>
            </a:r>
            <a:r>
              <a:rPr lang="nb-NO" sz="32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 Utprøving</a:t>
            </a:r>
            <a:endParaRPr sz="5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1931782" y="637154"/>
            <a:ext cx="5280434" cy="442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o-NO" sz="2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Modul </a:t>
            </a:r>
            <a:r>
              <a:rPr lang="nb-NO" dirty="0"/>
              <a:t>3</a:t>
            </a:r>
            <a:endParaRPr sz="2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203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4306888" algn="l"/>
              </a:tabLst>
            </a:pPr>
            <a:r>
              <a:rPr lang="nb-NO" dirty="0"/>
              <a:t>Les og reflekter	</a:t>
            </a:r>
            <a:r>
              <a:rPr lang="nb-NO" sz="2400" dirty="0">
                <a:solidFill>
                  <a:schemeClr val="tx1"/>
                </a:solidFill>
              </a:rPr>
              <a:t>25 minutter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 indent="0">
              <a:buNone/>
            </a:pPr>
            <a:r>
              <a:rPr lang="nb-NO" sz="2200" dirty="0"/>
              <a:t>Les artikkelen </a:t>
            </a:r>
            <a:r>
              <a:rPr lang="nb-NO" sz="2200" i="1" dirty="0"/>
              <a:t>Telle i kor </a:t>
            </a:r>
            <a:r>
              <a:rPr lang="nb-NO" sz="2200" dirty="0"/>
              <a:t>og </a:t>
            </a:r>
          </a:p>
          <a:p>
            <a:r>
              <a:rPr lang="nb-NO" sz="2200" dirty="0"/>
              <a:t>marker deler du finner spesielt viktige, relevante eller interessante</a:t>
            </a:r>
          </a:p>
          <a:p>
            <a:r>
              <a:rPr lang="nb-NO" sz="2200" dirty="0"/>
              <a:t>marker spesielt hvilke mål en telle-i-kor-aktivitet kan ha</a:t>
            </a:r>
          </a:p>
          <a:p>
            <a:pPr marL="50800" indent="0">
              <a:buNone/>
            </a:pPr>
            <a:r>
              <a:rPr lang="nb-NO" sz="2200" dirty="0"/>
              <a:t>Noter noen stikkord som du tar med deg til </a:t>
            </a:r>
            <a:r>
              <a:rPr lang="nb-NO" sz="2200" i="1" dirty="0"/>
              <a:t>B – Samarbeid</a:t>
            </a:r>
            <a:r>
              <a:rPr lang="nb-NO" sz="2200" dirty="0"/>
              <a:t>.</a:t>
            </a:r>
          </a:p>
          <a:p>
            <a:pPr marL="50800" indent="0">
              <a:buNone/>
            </a:pPr>
            <a:endParaRPr lang="nb-NO" sz="2200" dirty="0"/>
          </a:p>
          <a:p>
            <a:pPr marL="50800" indent="0">
              <a:buNone/>
            </a:pPr>
            <a:r>
              <a:rPr lang="nb-NO" sz="2200" dirty="0"/>
              <a:t>I denne modulen skal dere forberede og lede en klassesamtale med utgangspunkt i en telle-i-kor-aktivitet.</a:t>
            </a:r>
          </a:p>
          <a:p>
            <a:pPr marL="50800" indent="0">
              <a:buNone/>
            </a:pPr>
            <a:r>
              <a:rPr lang="nb-NO" sz="2200" dirty="0"/>
              <a:t>Se filmen </a:t>
            </a:r>
            <a:r>
              <a:rPr lang="nb-NO" sz="2200" i="1" dirty="0"/>
              <a:t>Introduksjon</a:t>
            </a:r>
            <a:r>
              <a:rPr lang="nb-NO" sz="2200" dirty="0"/>
              <a:t> til aktiviteten </a:t>
            </a:r>
            <a:r>
              <a:rPr lang="nb-NO" sz="2200" i="1" dirty="0"/>
              <a:t>Telle i kor </a:t>
            </a:r>
            <a:r>
              <a:rPr lang="nb-NO" sz="2200" dirty="0"/>
              <a:t>der læreren forklarer en gruppe elever hva aktiviteten går ut på. </a:t>
            </a:r>
          </a:p>
        </p:txBody>
      </p:sp>
    </p:spTree>
    <p:extLst>
      <p:ext uri="{BB962C8B-B14F-4D97-AF65-F5344CB8AC3E}">
        <p14:creationId xmlns:p14="http://schemas.microsoft.com/office/powerpoint/2010/main" val="2379029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b-NO" sz="36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Utprøving med elever</a:t>
            </a:r>
            <a:endParaRPr sz="36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895739" y="1539021"/>
            <a:ext cx="7583244" cy="4554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indent="0">
              <a:buNone/>
            </a:pPr>
            <a:r>
              <a:rPr lang="nb-NO" sz="2400" dirty="0"/>
              <a:t>Bruk undervisningsnotatet og gjennomfør aktiviteten slik gruppen har planlagt. </a:t>
            </a:r>
          </a:p>
          <a:p>
            <a:pPr marL="50800" indent="0">
              <a:buNone/>
            </a:pPr>
            <a:r>
              <a:rPr lang="nb-NO" sz="2400" dirty="0"/>
              <a:t>Dersom kolleger fra planleggingsgruppen er til stede under utprøvingen, bør dere bruke Time-Out om dere finner det nødvendig for å holde dere til planen. I denne fasen er </a:t>
            </a:r>
            <a:br>
              <a:rPr lang="nb-NO" sz="2400" dirty="0"/>
            </a:br>
            <a:r>
              <a:rPr lang="nb-NO" sz="2400" dirty="0"/>
              <a:t>Time-Out også nyttig for å få tilgang til elevenes tenking og hvordan dere skal gi passende respons.</a:t>
            </a:r>
          </a:p>
          <a:p>
            <a:pPr marL="50800" indent="0">
              <a:buNone/>
            </a:pPr>
            <a:r>
              <a:rPr lang="nb-NO" sz="2400" dirty="0"/>
              <a:t>Ta bilder av tavlen. </a:t>
            </a:r>
          </a:p>
          <a:p>
            <a:pPr marL="50800" indent="0">
              <a:buNone/>
            </a:pPr>
            <a:r>
              <a:rPr lang="nb-NO" sz="2400" dirty="0"/>
              <a:t>Noter noen punkter etter gjennomføringen. Tenk spesielt på hvordan dere fikk elevene til å bruke og begrunne mønstrene de oppdaget. Er dere flere sammen bør dere lage et felles notat. Ta med notatet til </a:t>
            </a:r>
            <a:r>
              <a:rPr lang="nb-NO" sz="2400" i="1" dirty="0"/>
              <a:t>D – Etterarbeid</a:t>
            </a:r>
            <a:r>
              <a:rPr lang="nb-NO" sz="2400" dirty="0"/>
              <a:t>.</a:t>
            </a:r>
          </a:p>
          <a:p>
            <a:pPr marL="228600" marR="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lang="nb-NO" sz="2200" i="0" dirty="0"/>
          </a:p>
          <a:p>
            <a:pPr marL="228600" marR="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671179" y="1249960"/>
            <a:ext cx="7801641" cy="2243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20000"/>
              </a:lnSpc>
              <a:buClr>
                <a:srgbClr val="268183"/>
              </a:buClr>
            </a:pPr>
            <a:r>
              <a:rPr lang="nb-NO" sz="4800" dirty="0">
                <a:solidFill>
                  <a:srgbClr val="268183"/>
                </a:solidFill>
              </a:rPr>
              <a:t>Orientere elevene mot hverandres ideer </a:t>
            </a:r>
            <a:br>
              <a:rPr lang="nb-NO" sz="4800" dirty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D</a:t>
            </a:r>
            <a:r>
              <a:rPr lang="no-NO" sz="32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 –</a:t>
            </a:r>
            <a:r>
              <a:rPr lang="nb-NO" sz="32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 Etterarbeid</a:t>
            </a:r>
            <a:endParaRPr sz="5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1931782" y="637154"/>
            <a:ext cx="5280434" cy="442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o-NO" sz="2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Modul </a:t>
            </a:r>
            <a:r>
              <a:rPr lang="nb-NO" dirty="0"/>
              <a:t>3</a:t>
            </a:r>
            <a:endParaRPr sz="2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0274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Mål</a:t>
            </a: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indent="0">
              <a:buNone/>
            </a:pPr>
            <a:r>
              <a:rPr lang="nb-NO" sz="2400" dirty="0"/>
              <a:t>Målet med denne modulen er at deltakerne planlegger for</a:t>
            </a:r>
          </a:p>
          <a:p>
            <a:pPr lvl="0"/>
            <a:r>
              <a:rPr lang="nb-NO" sz="2400" dirty="0"/>
              <a:t>at elevene engasjerer seg i hverandres tenking gjennom bruk av samtaletrekkene </a:t>
            </a:r>
            <a:r>
              <a:rPr lang="nb-NO" sz="2400" i="1" dirty="0"/>
              <a:t>Repetere</a:t>
            </a:r>
            <a:r>
              <a:rPr lang="nb-NO" sz="2400" dirty="0"/>
              <a:t>, </a:t>
            </a:r>
            <a:r>
              <a:rPr lang="nb-NO" sz="2400" i="1" dirty="0"/>
              <a:t>Tilføye</a:t>
            </a:r>
            <a:r>
              <a:rPr lang="nb-NO" sz="2400" dirty="0"/>
              <a:t> og </a:t>
            </a:r>
            <a:r>
              <a:rPr lang="nb-NO" sz="2400" i="1" dirty="0"/>
              <a:t>Endre</a:t>
            </a:r>
          </a:p>
          <a:p>
            <a:r>
              <a:rPr lang="nb-NO" sz="2400" dirty="0"/>
              <a:t>at elevene oppdager, beskriver, bruker og begrunner mønster som oppstår</a:t>
            </a:r>
            <a:endParaRPr sz="2400" b="0" u="none" strike="noStrike" cap="none" dirty="0">
              <a:solidFill>
                <a:schemeClr val="dk1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5755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 sz="36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Tidsplan for </a:t>
            </a:r>
            <a:r>
              <a:rPr lang="nb-NO" i="1" dirty="0"/>
              <a:t>D</a:t>
            </a:r>
            <a:r>
              <a:rPr lang="nb-NO" sz="3600" b="0" i="1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lang="nb-NO" i="1" dirty="0"/>
              <a:t>Ettera</a:t>
            </a:r>
            <a:r>
              <a:rPr lang="nb-NO" sz="3600" b="0" i="1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rbeid</a:t>
            </a:r>
            <a:endParaRPr sz="3600" b="0" i="1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8" name="Shape 98"/>
          <p:cNvGraphicFramePr/>
          <p:nvPr>
            <p:extLst>
              <p:ext uri="{D42A27DB-BD31-4B8C-83A1-F6EECF244321}">
                <p14:modId xmlns:p14="http://schemas.microsoft.com/office/powerpoint/2010/main" val="1687187341"/>
              </p:ext>
            </p:extLst>
          </p:nvPr>
        </p:nvGraphicFramePr>
        <p:xfrm>
          <a:off x="895350" y="1825625"/>
          <a:ext cx="7583500" cy="1828840"/>
        </p:xfrm>
        <a:graphic>
          <a:graphicData uri="http://schemas.openxmlformats.org/drawingml/2006/table">
            <a:tbl>
              <a:tblPr firstRow="1" bandRow="1">
                <a:noFill/>
                <a:tableStyleId>{8C57B686-06FE-4B70-9C2C-E2A8B947A3C5}</a:tableStyleId>
              </a:tblPr>
              <a:tblGrid>
                <a:gridCol w="501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400" u="none" strike="noStrike" cap="none"/>
                        <a:t>Aktivitet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400" dirty="0"/>
                        <a:t>Tid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Erfaringsdeling i grupper</a:t>
                      </a:r>
                      <a:endParaRPr sz="24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baseline="0" dirty="0"/>
                        <a:t>25</a:t>
                      </a:r>
                      <a:r>
                        <a:rPr lang="no-NO" sz="2400" dirty="0"/>
                        <a:t> 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Oppsummere i plenum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15 </a:t>
                      </a:r>
                      <a:r>
                        <a:rPr lang="no-NO" sz="2400" dirty="0"/>
                        <a:t>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Total tidsbruk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40</a:t>
                      </a:r>
                      <a:r>
                        <a:rPr lang="no-NO" sz="2400" dirty="0"/>
                        <a:t> 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25056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06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b-NO" dirty="0"/>
              <a:t>Erfaringsdeling</a:t>
            </a:r>
            <a:endParaRPr dirty="0"/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895738" y="1518550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SzPts val="2200"/>
              <a:buNone/>
            </a:pPr>
            <a:r>
              <a:rPr lang="nb-NO" sz="2400" b="1" dirty="0"/>
              <a:t>Planleggingsgruppene (25 minutter)</a:t>
            </a:r>
          </a:p>
          <a:p>
            <a:pPr marL="50800" indent="0">
              <a:buNone/>
            </a:pPr>
            <a:r>
              <a:rPr lang="nb-NO" sz="2200" dirty="0"/>
              <a:t>Del erfaringene fra utprøvingen i planleggingsgruppene. </a:t>
            </a:r>
          </a:p>
          <a:p>
            <a:r>
              <a:rPr lang="nb-NO" sz="2200" dirty="0"/>
              <a:t>Gjennomførte dere aktiviteten slik dere planla? </a:t>
            </a:r>
            <a:br>
              <a:rPr lang="nb-NO" sz="2200" dirty="0"/>
            </a:br>
            <a:r>
              <a:rPr lang="nb-NO" sz="2200" dirty="0"/>
              <a:t>Hva skyldes eventuelle avvik? </a:t>
            </a:r>
          </a:p>
          <a:p>
            <a:pPr lvl="0"/>
            <a:r>
              <a:rPr lang="nb-NO" sz="2200" dirty="0"/>
              <a:t>Fikk dere elevene til å bruke og begrunne mønstrene de oppdaget. </a:t>
            </a:r>
            <a:br>
              <a:rPr lang="nb-NO" sz="2200" dirty="0"/>
            </a:br>
            <a:r>
              <a:rPr lang="nb-NO" sz="2200" dirty="0"/>
              <a:t>Gi konkrete eksempler.</a:t>
            </a:r>
          </a:p>
          <a:p>
            <a:pPr lvl="0"/>
            <a:r>
              <a:rPr lang="nb-NO" sz="2200" dirty="0"/>
              <a:t>Hva vil dere endre om dere skal gjennomføre tellingen med </a:t>
            </a:r>
            <a:br>
              <a:rPr lang="nb-NO" sz="2200" dirty="0"/>
            </a:br>
            <a:r>
              <a:rPr lang="nb-NO" sz="2200" dirty="0"/>
              <a:t>en annen elevgruppe?</a:t>
            </a:r>
          </a:p>
          <a:p>
            <a:pPr marL="50800" indent="0">
              <a:buNone/>
            </a:pPr>
            <a:endParaRPr lang="nb-NO" sz="2000" dirty="0"/>
          </a:p>
          <a:p>
            <a:pPr marL="50800" indent="0">
              <a:buNone/>
            </a:pPr>
            <a:r>
              <a:rPr lang="nb-NO" sz="2200" dirty="0"/>
              <a:t>Noter to-tre momenter dere vil dele med resten av kollegiet.</a:t>
            </a:r>
            <a:endParaRPr sz="2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5738" y="1825625"/>
            <a:ext cx="7583244" cy="3618830"/>
          </a:xfrm>
        </p:spPr>
        <p:txBody>
          <a:bodyPr/>
          <a:lstStyle/>
          <a:p>
            <a:pPr marL="50800" indent="0">
              <a:buNone/>
            </a:pPr>
            <a:r>
              <a:rPr lang="nb-NO" sz="2400" b="1" dirty="0"/>
              <a:t>Plenum (15 minutter)</a:t>
            </a:r>
          </a:p>
          <a:p>
            <a:r>
              <a:rPr lang="nb-NO" dirty="0"/>
              <a:t>Hver gruppe deler momentene de har valgt med kollegene.</a:t>
            </a:r>
          </a:p>
          <a:p>
            <a:pPr lvl="0"/>
            <a:r>
              <a:rPr lang="nb-NO" dirty="0"/>
              <a:t>Hva bør man være spesielt oppmerksom på når man planlegger en telle-i-kor-aktivitet?</a:t>
            </a:r>
          </a:p>
        </p:txBody>
      </p:sp>
    </p:spTree>
    <p:extLst>
      <p:ext uri="{BB962C8B-B14F-4D97-AF65-F5344CB8AC3E}">
        <p14:creationId xmlns:p14="http://schemas.microsoft.com/office/powerpoint/2010/main" val="18290001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nb-NO" sz="44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Neste modul</a:t>
            </a:r>
            <a:endParaRPr dirty="0"/>
          </a:p>
        </p:txBody>
      </p:sp>
      <p:sp>
        <p:nvSpPr>
          <p:cNvPr id="2" name="TekstSylinder 1"/>
          <p:cNvSpPr txBox="1"/>
          <p:nvPr/>
        </p:nvSpPr>
        <p:spPr>
          <a:xfrm>
            <a:off x="1120653" y="4008537"/>
            <a:ext cx="7291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Neste modul er arbeid med telle-i-kor-aktiviteten </a:t>
            </a:r>
            <a:br>
              <a:rPr lang="nb-NO" sz="2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2400" i="1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Telle med 5 fra 4</a:t>
            </a:r>
            <a:r>
              <a:rPr lang="nb-NO" sz="2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Der blir det lagt vekt på at elevene </a:t>
            </a:r>
          </a:p>
          <a:p>
            <a:pPr algn="ctr"/>
            <a:r>
              <a:rPr lang="nb-NO" sz="2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skal begrunne hvorfor mønstrene oppstår.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0D3B52-E376-4EE8-B1C9-C283240E4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 film</a:t>
            </a:r>
            <a:r>
              <a:rPr lang="nb-NO" dirty="0">
                <a:solidFill>
                  <a:schemeClr val="tx1"/>
                </a:solidFill>
              </a:rPr>
              <a:t> 				</a:t>
            </a:r>
            <a:r>
              <a:rPr lang="nb-NO" sz="2400" dirty="0">
                <a:solidFill>
                  <a:schemeClr val="tx1"/>
                </a:solidFill>
              </a:rPr>
              <a:t>5 minutter</a:t>
            </a:r>
            <a:endParaRPr lang="nb-NO" sz="2400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56B2309-A1DF-4154-9F4C-F2819204FA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 indent="0">
              <a:buNone/>
            </a:pPr>
            <a:r>
              <a:rPr lang="nb-NO" dirty="0"/>
              <a:t>I denne modulen skal dere forberede og lede en klassesamtale med utgangspunkt i en telle-i-kor-aktivitet.</a:t>
            </a:r>
          </a:p>
          <a:p>
            <a:pPr marL="50800" indent="0">
              <a:buNone/>
            </a:pPr>
            <a:r>
              <a:rPr lang="nb-NO" dirty="0"/>
              <a:t>Se filmen </a:t>
            </a:r>
            <a:r>
              <a:rPr lang="nb-NO" i="1" dirty="0"/>
              <a:t>Introduksjon</a:t>
            </a:r>
            <a:r>
              <a:rPr lang="nb-NO" dirty="0"/>
              <a:t> til aktiviteten </a:t>
            </a:r>
            <a:r>
              <a:rPr lang="nb-NO" i="1" dirty="0"/>
              <a:t>Telle i kor </a:t>
            </a:r>
            <a:r>
              <a:rPr lang="nb-NO" dirty="0"/>
              <a:t>der læreren forklarer en gruppe elever hva aktiviteten går ut på. </a:t>
            </a:r>
          </a:p>
          <a:p>
            <a:pPr marL="50800" indent="0">
              <a:buNone/>
            </a:pPr>
            <a:r>
              <a:rPr lang="nb-NO" sz="2200" dirty="0"/>
              <a:t>Film: Introduksjon</a:t>
            </a:r>
            <a:br>
              <a:rPr lang="nb-NO" sz="2200" dirty="0"/>
            </a:br>
            <a:r>
              <a:rPr lang="nb-NO" sz="2200" dirty="0">
                <a:hlinkClick r:id="rId2"/>
              </a:rPr>
              <a:t>https://www.matematikksenteret.no/kompetanseutvikling-i-skolen/mam/aktiviteter-og-filmer-i-mam/telle-i-kor</a:t>
            </a:r>
            <a:endParaRPr lang="nb-NO" sz="2200" dirty="0"/>
          </a:p>
          <a:p>
            <a:pPr marL="5080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27002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671179" y="1249960"/>
            <a:ext cx="7801641" cy="2213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20000"/>
              </a:lnSpc>
              <a:buClr>
                <a:srgbClr val="268183"/>
              </a:buClr>
            </a:pPr>
            <a:r>
              <a:rPr lang="nb-NO" sz="4800" dirty="0">
                <a:solidFill>
                  <a:srgbClr val="268183"/>
                </a:solidFill>
              </a:rPr>
              <a:t>Orientere elevene mot hverandres ideer </a:t>
            </a:r>
            <a:br>
              <a:rPr lang="nb-NO" sz="4800" dirty="0">
                <a:solidFill>
                  <a:srgbClr val="268183"/>
                </a:solidFill>
              </a:rPr>
            </a:br>
            <a:r>
              <a:rPr lang="no-NO" sz="32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B – Samarbeid</a:t>
            </a:r>
            <a:endParaRPr sz="5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1931782" y="637154"/>
            <a:ext cx="5280434" cy="442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o-NO" sz="2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Modul </a:t>
            </a:r>
            <a:r>
              <a:rPr lang="nb-NO" dirty="0"/>
              <a:t>3</a:t>
            </a:r>
            <a:endParaRPr sz="2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077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Mål</a:t>
            </a: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indent="0">
              <a:buNone/>
            </a:pPr>
            <a:r>
              <a:rPr lang="nb-NO" sz="2400" dirty="0"/>
              <a:t>Målet med denne modulen er at deltakerne planlegger for</a:t>
            </a:r>
          </a:p>
          <a:p>
            <a:pPr lvl="0"/>
            <a:r>
              <a:rPr lang="nb-NO" sz="2400" dirty="0"/>
              <a:t>at elevene engasjerer seg i hverandres tenking gjennom bruk av samtaletrekkene </a:t>
            </a:r>
            <a:r>
              <a:rPr lang="nb-NO" sz="2400" i="1" dirty="0"/>
              <a:t>Repetere</a:t>
            </a:r>
            <a:r>
              <a:rPr lang="nb-NO" sz="2400" dirty="0"/>
              <a:t>, </a:t>
            </a:r>
            <a:r>
              <a:rPr lang="nb-NO" sz="2400" i="1" dirty="0"/>
              <a:t>Tilføye</a:t>
            </a:r>
            <a:r>
              <a:rPr lang="nb-NO" sz="2400" dirty="0"/>
              <a:t> og </a:t>
            </a:r>
            <a:r>
              <a:rPr lang="nb-NO" sz="2400" i="1" dirty="0"/>
              <a:t>Endre</a:t>
            </a:r>
          </a:p>
          <a:p>
            <a:r>
              <a:rPr lang="nb-NO" sz="2400" dirty="0"/>
              <a:t>at elevene oppdager, beskriver, bruker og begrunner mønster som oppstår</a:t>
            </a:r>
            <a:endParaRPr sz="2400" b="0" u="none" strike="noStrike" cap="none" dirty="0">
              <a:solidFill>
                <a:schemeClr val="dk1"/>
              </a:solidFill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 sz="36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Tidsplan for </a:t>
            </a:r>
            <a:r>
              <a:rPr lang="nb-NO" sz="3600" b="0" i="1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B - Samarbeid</a:t>
            </a:r>
            <a:endParaRPr sz="3600" b="0" i="1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8" name="Shape 98"/>
          <p:cNvGraphicFramePr/>
          <p:nvPr>
            <p:extLst>
              <p:ext uri="{D42A27DB-BD31-4B8C-83A1-F6EECF244321}">
                <p14:modId xmlns:p14="http://schemas.microsoft.com/office/powerpoint/2010/main" val="245344779"/>
              </p:ext>
            </p:extLst>
          </p:nvPr>
        </p:nvGraphicFramePr>
        <p:xfrm>
          <a:off x="895350" y="1825625"/>
          <a:ext cx="6847689" cy="2743260"/>
        </p:xfrm>
        <a:graphic>
          <a:graphicData uri="http://schemas.openxmlformats.org/drawingml/2006/table">
            <a:tbl>
              <a:tblPr firstRow="1" bandRow="1">
                <a:noFill/>
                <a:tableStyleId>{8C57B686-06FE-4B70-9C2C-E2A8B947A3C5}</a:tableStyleId>
              </a:tblPr>
              <a:tblGrid>
                <a:gridCol w="4525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2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400" u="none" strike="noStrike" cap="none"/>
                        <a:t>Aktivitet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400" dirty="0"/>
                        <a:t>Tid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Oppsummere og drøfte forarbeid 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baseline="0" dirty="0"/>
                        <a:t>  25 </a:t>
                      </a:r>
                      <a:r>
                        <a:rPr lang="no-NO" sz="2400" dirty="0"/>
                        <a:t>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Se film og drøfte observasjon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400" dirty="0"/>
                        <a:t> </a:t>
                      </a:r>
                      <a:r>
                        <a:rPr lang="nb-NO" sz="2400" dirty="0"/>
                        <a:t>15 </a:t>
                      </a:r>
                      <a:r>
                        <a:rPr lang="no-NO" sz="2400" dirty="0"/>
                        <a:t>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Planlegge undervisning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 60 </a:t>
                      </a:r>
                      <a:r>
                        <a:rPr lang="no-NO" sz="2400" dirty="0"/>
                        <a:t>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nb-NO" sz="24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Øve</a:t>
                      </a:r>
                      <a:endParaRPr sz="24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20 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93125932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Total tidsbruk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 120</a:t>
                      </a:r>
                      <a:r>
                        <a:rPr lang="no-NO" sz="2400" dirty="0"/>
                        <a:t> 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548866" y="2390862"/>
            <a:ext cx="8046268" cy="1063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nb-NO" sz="3600" b="0" i="0" u="none" strike="noStrike" cap="none" dirty="0">
                <a:solidFill>
                  <a:schemeClr val="accent1"/>
                </a:solidFill>
                <a:sym typeface="Calibri"/>
              </a:rPr>
              <a:t>Oppsummere og drøfte forarbeid</a:t>
            </a:r>
            <a:endParaRPr sz="3600" dirty="0"/>
          </a:p>
        </p:txBody>
      </p:sp>
      <p:sp>
        <p:nvSpPr>
          <p:cNvPr id="104" name="Shape 104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58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b-NO" dirty="0"/>
              <a:t>25</a:t>
            </a:r>
            <a:r>
              <a:rPr lang="no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minutter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b-NO" dirty="0"/>
              <a:t>Drøfte artikkelen</a:t>
            </a:r>
            <a:endParaRPr sz="36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95738" y="1542992"/>
            <a:ext cx="7583244" cy="4242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20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b-NO" sz="2400" b="1" i="0" u="none" strike="noStrike" cap="none" dirty="0">
                <a:solidFill>
                  <a:schemeClr val="dk1"/>
                </a:solidFill>
                <a:sym typeface="Calibri"/>
              </a:rPr>
              <a:t>Individuelt (5 minutter)</a:t>
            </a:r>
          </a:p>
          <a:p>
            <a:pPr marL="920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b-NO" sz="2400" dirty="0"/>
              <a:t>Se over notatene du har gjort under </a:t>
            </a:r>
            <a:r>
              <a:rPr lang="nb-NO" sz="2400" i="1" dirty="0"/>
              <a:t>A</a:t>
            </a:r>
            <a:r>
              <a:rPr lang="nb-NO" sz="2400" dirty="0"/>
              <a:t> - </a:t>
            </a:r>
            <a:r>
              <a:rPr lang="nb-NO" sz="2400" i="1" dirty="0"/>
              <a:t>Forarbeid</a:t>
            </a:r>
            <a:r>
              <a:rPr lang="nb-NO" sz="2400" dirty="0"/>
              <a:t>.</a:t>
            </a:r>
          </a:p>
          <a:p>
            <a:pPr marL="920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b-NO" sz="2400" i="0" u="none" strike="noStrike" cap="none" dirty="0">
                <a:solidFill>
                  <a:schemeClr val="dk1"/>
                </a:solidFill>
                <a:sym typeface="Calibri"/>
              </a:rPr>
              <a:t>Bestem deg for noe du vil dele med kollegene.</a:t>
            </a:r>
          </a:p>
          <a:p>
            <a:pPr marL="920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lang="nb-NO" sz="2400" dirty="0"/>
          </a:p>
          <a:p>
            <a:pPr marL="920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b-NO" sz="2400" b="1" i="0" u="none" strike="noStrike" cap="none" dirty="0">
                <a:solidFill>
                  <a:schemeClr val="dk1"/>
                </a:solidFill>
                <a:sym typeface="Calibri"/>
              </a:rPr>
              <a:t>Grupper (</a:t>
            </a:r>
            <a:r>
              <a:rPr lang="nb-NO" sz="2400" b="1" dirty="0"/>
              <a:t>10</a:t>
            </a:r>
            <a:r>
              <a:rPr lang="nb-NO" sz="2400" b="1" i="0" u="none" strike="noStrike" cap="none" dirty="0">
                <a:solidFill>
                  <a:schemeClr val="dk1"/>
                </a:solidFill>
                <a:sym typeface="Calibri"/>
              </a:rPr>
              <a:t> minutter)</a:t>
            </a:r>
          </a:p>
          <a:p>
            <a:pPr marL="92075" lvl="0" indent="0">
              <a:spcBef>
                <a:spcPts val="0"/>
              </a:spcBef>
              <a:buSzPts val="2200"/>
              <a:buNone/>
            </a:pPr>
            <a:r>
              <a:rPr lang="nb-NO" sz="2400" dirty="0"/>
              <a:t>Gå sammen i grupper på 3-4 personer.</a:t>
            </a:r>
          </a:p>
          <a:p>
            <a:r>
              <a:rPr lang="nb-NO" sz="2400" dirty="0"/>
              <a:t>Del refleksjoner knyttet til artikkelen. </a:t>
            </a:r>
          </a:p>
          <a:p>
            <a:r>
              <a:rPr lang="nb-NO" sz="2400" dirty="0"/>
              <a:t>Velg to momenter gruppen vil dele i plenum.</a:t>
            </a:r>
          </a:p>
          <a:p>
            <a:pPr marL="92075" indent="0">
              <a:spcBef>
                <a:spcPts val="0"/>
              </a:spcBef>
              <a:buSzPts val="2200"/>
              <a:buNone/>
            </a:pPr>
            <a:endParaRPr lang="nb-NO" sz="240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b-NO" dirty="0"/>
              <a:t>Drøfte artikkelen</a:t>
            </a:r>
            <a:endParaRPr sz="36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95738" y="1542992"/>
            <a:ext cx="7583244" cy="4242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2075" indent="0">
              <a:spcBef>
                <a:spcPts val="0"/>
              </a:spcBef>
              <a:buSzPts val="2200"/>
              <a:buNone/>
            </a:pPr>
            <a:r>
              <a:rPr lang="nb-NO" sz="2400" b="1" dirty="0"/>
              <a:t>Plenum (10 minutter)</a:t>
            </a:r>
          </a:p>
          <a:p>
            <a:pPr marL="92075" indent="0">
              <a:spcBef>
                <a:spcPts val="0"/>
              </a:spcBef>
              <a:buSzPts val="2200"/>
              <a:buNone/>
            </a:pPr>
            <a:r>
              <a:rPr lang="nb-NO" sz="2400" i="0" u="none" strike="noStrike" cap="none" dirty="0">
                <a:solidFill>
                  <a:schemeClr val="dk1"/>
                </a:solidFill>
                <a:sym typeface="Calibri"/>
              </a:rPr>
              <a:t>Del momentene gruppene har valgt.</a:t>
            </a:r>
          </a:p>
          <a:p>
            <a:pPr marL="92075" indent="0">
              <a:spcBef>
                <a:spcPts val="0"/>
              </a:spcBef>
              <a:buSzPts val="2200"/>
              <a:buNone/>
            </a:pPr>
            <a:endParaRPr lang="nb-NO" sz="2400" dirty="0"/>
          </a:p>
          <a:p>
            <a:pPr marL="50800" indent="0">
              <a:buNone/>
            </a:pPr>
            <a:r>
              <a:rPr lang="nb-NO" sz="2400" dirty="0"/>
              <a:t>Diskuter hvordan dere kan utnytte systemet i tellingen til å bestemme hvilket tall som kommer i en tilfeldig valgt plass i tellingen.</a:t>
            </a:r>
          </a:p>
          <a:p>
            <a:pPr marL="92075" indent="0">
              <a:spcBef>
                <a:spcPts val="0"/>
              </a:spcBef>
              <a:buSzPts val="2200"/>
              <a:buNone/>
            </a:pPr>
            <a:endParaRPr lang="nb-NO" sz="240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2120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800</Words>
  <Application>Microsoft Office PowerPoint</Application>
  <PresentationFormat>Skjermfremvisning (4:3)</PresentationFormat>
  <Paragraphs>142</Paragraphs>
  <Slides>26</Slides>
  <Notes>20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Office-tema</vt:lpstr>
      <vt:lpstr>Orientere elevene mot hverandres ideer A – Forarbeid</vt:lpstr>
      <vt:lpstr>Les og reflekter 25 minutter</vt:lpstr>
      <vt:lpstr>Se film     5 minutter</vt:lpstr>
      <vt:lpstr>Orientere elevene mot hverandres ideer  B – Samarbeid</vt:lpstr>
      <vt:lpstr>Mål</vt:lpstr>
      <vt:lpstr>Tidsplan for B - Samarbeid</vt:lpstr>
      <vt:lpstr>Oppsummere og drøfte forarbeid</vt:lpstr>
      <vt:lpstr>Drøfte artikkelen</vt:lpstr>
      <vt:lpstr>Drøfte artikkelen</vt:lpstr>
      <vt:lpstr>Se film og drøfte observasjon</vt:lpstr>
      <vt:lpstr>Film Telle med 120 fra 120</vt:lpstr>
      <vt:lpstr>Planlegge undervisning</vt:lpstr>
      <vt:lpstr>Telle med 4 fra 4</vt:lpstr>
      <vt:lpstr>Fortsettelse planlegging</vt:lpstr>
      <vt:lpstr>Øve</vt:lpstr>
      <vt:lpstr>Øve med kolleger</vt:lpstr>
      <vt:lpstr>Time-Out</vt:lpstr>
      <vt:lpstr>Tips til utprøvingen</vt:lpstr>
      <vt:lpstr>Orientere elevene mot hverandres ideer  C – Utprøving</vt:lpstr>
      <vt:lpstr>Utprøving med elever</vt:lpstr>
      <vt:lpstr>Orientere elevene mot hverandres ideer  D – Etterarbeid</vt:lpstr>
      <vt:lpstr>Mål</vt:lpstr>
      <vt:lpstr>Tidsplan for D - Etterarbeid</vt:lpstr>
      <vt:lpstr>Erfaringsdeling</vt:lpstr>
      <vt:lpstr>Oppsummering</vt:lpstr>
      <vt:lpstr>Neste modul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[Modultittel] B – Samarbeid</dc:title>
  <dc:creator>Svein Hallvard Torkildsen</dc:creator>
  <cp:lastModifiedBy>Astrid Bondø</cp:lastModifiedBy>
  <cp:revision>68</cp:revision>
  <dcterms:modified xsi:type="dcterms:W3CDTF">2019-11-06T09:23:39Z</dcterms:modified>
</cp:coreProperties>
</file>