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9" r:id="rId2"/>
    <p:sldId id="350" r:id="rId3"/>
    <p:sldId id="383" r:id="rId4"/>
    <p:sldId id="352" r:id="rId5"/>
    <p:sldId id="353" r:id="rId6"/>
    <p:sldId id="354" r:id="rId7"/>
    <p:sldId id="355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5" r:id="rId16"/>
    <p:sldId id="366" r:id="rId17"/>
    <p:sldId id="367" r:id="rId18"/>
    <p:sldId id="368" r:id="rId19"/>
    <p:sldId id="369" r:id="rId20"/>
    <p:sldId id="386" r:id="rId21"/>
    <p:sldId id="370" r:id="rId22"/>
    <p:sldId id="372" r:id="rId23"/>
    <p:sldId id="373" r:id="rId24"/>
    <p:sldId id="375" r:id="rId25"/>
    <p:sldId id="384" r:id="rId26"/>
    <p:sldId id="385" r:id="rId27"/>
    <p:sldId id="347" r:id="rId28"/>
    <p:sldId id="377" r:id="rId29"/>
    <p:sldId id="378" r:id="rId30"/>
    <p:sldId id="379" r:id="rId31"/>
    <p:sldId id="380" r:id="rId32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81928" autoAdjust="0"/>
  </p:normalViewPr>
  <p:slideViewPr>
    <p:cSldViewPr snapToGrid="0" snapToObjects="1">
      <p:cViewPr varScale="1">
        <p:scale>
          <a:sx n="93" d="100"/>
          <a:sy n="93" d="100"/>
        </p:scale>
        <p:origin x="21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5AD17-6A4C-4078-861B-A929204276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1724A2-E2E5-4DB3-97AD-781A17CB2369}">
      <dgm:prSet phldrT="[Text]" custT="1"/>
      <dgm:spPr>
        <a:solidFill>
          <a:schemeClr val="bg1">
            <a:lumMod val="85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Gjenkjenning</a:t>
          </a:r>
        </a:p>
      </dgm:t>
    </dgm:pt>
    <dgm:pt modelId="{89183A1E-688C-4995-BA44-FC0444BA2A86}" type="parTrans" cxnId="{A35A06D5-7D96-462F-AEE6-8CF252BFD8A9}">
      <dgm:prSet/>
      <dgm:spPr/>
      <dgm:t>
        <a:bodyPr/>
        <a:lstStyle/>
        <a:p>
          <a:endParaRPr lang="en-US"/>
        </a:p>
      </dgm:t>
    </dgm:pt>
    <dgm:pt modelId="{D96D9A9F-B12A-4D9F-AEF7-4BC63B0B0361}" type="sibTrans" cxnId="{A35A06D5-7D96-462F-AEE6-8CF252BFD8A9}">
      <dgm:prSet/>
      <dgm:spPr/>
      <dgm:t>
        <a:bodyPr/>
        <a:lstStyle/>
        <a:p>
          <a:endParaRPr lang="en-US" dirty="0"/>
        </a:p>
      </dgm:t>
    </dgm:pt>
    <dgm:pt modelId="{AB167838-189B-4829-B3D4-ACC8F4CF4CF2}">
      <dgm:prSet phldrT="[Text]" custT="1"/>
      <dgm:spPr>
        <a:solidFill>
          <a:schemeClr val="bg1">
            <a:lumMod val="85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Definisjon</a:t>
          </a:r>
        </a:p>
      </dgm:t>
    </dgm:pt>
    <dgm:pt modelId="{D9AAD23F-E1A3-416C-8E80-691132BB4A2D}" type="parTrans" cxnId="{C1AABCF8-3DC8-4DE9-8B44-699B0599FE0D}">
      <dgm:prSet/>
      <dgm:spPr/>
      <dgm:t>
        <a:bodyPr/>
        <a:lstStyle/>
        <a:p>
          <a:endParaRPr lang="en-US"/>
        </a:p>
      </dgm:t>
    </dgm:pt>
    <dgm:pt modelId="{55222E3A-2496-4ECE-A9AF-8E3ACD5C0BD6}" type="sibTrans" cxnId="{C1AABCF8-3DC8-4DE9-8B44-699B0599FE0D}">
      <dgm:prSet/>
      <dgm:spPr/>
      <dgm:t>
        <a:bodyPr/>
        <a:lstStyle/>
        <a:p>
          <a:endParaRPr lang="en-US" dirty="0"/>
        </a:p>
      </dgm:t>
    </dgm:pt>
    <dgm:pt modelId="{5D2BFD24-27C8-4F7F-BB80-4FBEB05AEF81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Nettverk</a:t>
          </a:r>
        </a:p>
      </dgm:t>
    </dgm:pt>
    <dgm:pt modelId="{78DAEF8C-06B7-4263-8085-FA9ABC930B7B}" type="parTrans" cxnId="{1F509567-6FDF-40B1-9F60-8754A5C47730}">
      <dgm:prSet/>
      <dgm:spPr/>
      <dgm:t>
        <a:bodyPr/>
        <a:lstStyle/>
        <a:p>
          <a:endParaRPr lang="en-US"/>
        </a:p>
      </dgm:t>
    </dgm:pt>
    <dgm:pt modelId="{8CBD2369-FE7C-448A-82AD-42B822745869}" type="sibTrans" cxnId="{1F509567-6FDF-40B1-9F60-8754A5C47730}">
      <dgm:prSet/>
      <dgm:spPr/>
      <dgm:t>
        <a:bodyPr/>
        <a:lstStyle/>
        <a:p>
          <a:endParaRPr lang="en-US" dirty="0"/>
        </a:p>
      </dgm:t>
    </dgm:pt>
    <dgm:pt modelId="{409CE0CB-1AC5-422D-B4B4-FAD06A639E9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Kontekst</a:t>
          </a:r>
        </a:p>
      </dgm:t>
    </dgm:pt>
    <dgm:pt modelId="{07725229-A9F2-45ED-9432-E17B4305643E}" type="parTrans" cxnId="{BAED4D32-46C5-4A50-952D-A806E4057A52}">
      <dgm:prSet/>
      <dgm:spPr/>
      <dgm:t>
        <a:bodyPr/>
        <a:lstStyle/>
        <a:p>
          <a:endParaRPr lang="en-US"/>
        </a:p>
      </dgm:t>
    </dgm:pt>
    <dgm:pt modelId="{16E40AC9-D1D6-4ABC-A3A8-0EFAC0BE3C8E}" type="sibTrans" cxnId="{BAED4D32-46C5-4A50-952D-A806E4057A52}">
      <dgm:prSet/>
      <dgm:spPr/>
      <dgm:t>
        <a:bodyPr/>
        <a:lstStyle/>
        <a:p>
          <a:endParaRPr lang="en-US" dirty="0"/>
        </a:p>
      </dgm:t>
    </dgm:pt>
    <dgm:pt modelId="{A2E60AD4-F7F2-453C-B137-5033C8B6900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Bruk</a:t>
          </a:r>
        </a:p>
      </dgm:t>
    </dgm:pt>
    <dgm:pt modelId="{919DE568-A52C-4AB7-8DC4-3ECC16CF9600}" type="parTrans" cxnId="{E8A7B6AF-BFBB-442B-8E7D-4EE1923D539C}">
      <dgm:prSet/>
      <dgm:spPr/>
      <dgm:t>
        <a:bodyPr/>
        <a:lstStyle/>
        <a:p>
          <a:endParaRPr lang="en-US"/>
        </a:p>
      </dgm:t>
    </dgm:pt>
    <dgm:pt modelId="{3E468626-7501-4B51-BFF0-61C5216709C8}" type="sibTrans" cxnId="{E8A7B6AF-BFBB-442B-8E7D-4EE1923D539C}">
      <dgm:prSet/>
      <dgm:spPr/>
      <dgm:t>
        <a:bodyPr/>
        <a:lstStyle/>
        <a:p>
          <a:endParaRPr lang="en-US" dirty="0"/>
        </a:p>
      </dgm:t>
    </dgm:pt>
    <dgm:pt modelId="{7080F4D5-4B0B-495A-832C-89461FC1F1E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n-NO" sz="1800" noProof="0" dirty="0">
              <a:solidFill>
                <a:schemeClr val="tx2"/>
              </a:solidFill>
            </a:rPr>
            <a:t>Overføre</a:t>
          </a:r>
        </a:p>
      </dgm:t>
    </dgm:pt>
    <dgm:pt modelId="{F78F1270-1AD5-4F1E-9F1F-35CEF2AA63D4}" type="parTrans" cxnId="{D3027E0B-8F62-48A7-BBAB-BECE52BFFE89}">
      <dgm:prSet/>
      <dgm:spPr/>
      <dgm:t>
        <a:bodyPr/>
        <a:lstStyle/>
        <a:p>
          <a:endParaRPr lang="en-US"/>
        </a:p>
      </dgm:t>
    </dgm:pt>
    <dgm:pt modelId="{34C0EE29-F5DB-427C-B101-3D68ED15E189}" type="sibTrans" cxnId="{D3027E0B-8F62-48A7-BBAB-BECE52BFFE89}">
      <dgm:prSet/>
      <dgm:spPr/>
      <dgm:t>
        <a:bodyPr/>
        <a:lstStyle/>
        <a:p>
          <a:endParaRPr lang="en-US"/>
        </a:p>
      </dgm:t>
    </dgm:pt>
    <dgm:pt modelId="{FF43659A-6CB4-4D5D-9DB9-87846C8A2B71}" type="pres">
      <dgm:prSet presAssocID="{D675AD17-6A4C-4078-861B-A9292042760C}" presName="Name0" presStyleCnt="0">
        <dgm:presLayoutVars>
          <dgm:dir/>
          <dgm:resizeHandles val="exact"/>
        </dgm:presLayoutVars>
      </dgm:prSet>
      <dgm:spPr/>
    </dgm:pt>
    <dgm:pt modelId="{7A1424D0-2837-499D-833A-CDAEFC729ECB}" type="pres">
      <dgm:prSet presAssocID="{F41724A2-E2E5-4DB3-97AD-781A17CB2369}" presName="node" presStyleLbl="node1" presStyleIdx="0" presStyleCnt="6" custScaleX="1515418" custLinFactNeighborX="-4797">
        <dgm:presLayoutVars>
          <dgm:bulletEnabled val="1"/>
        </dgm:presLayoutVars>
      </dgm:prSet>
      <dgm:spPr/>
    </dgm:pt>
    <dgm:pt modelId="{CC32C1E5-D54D-421B-A820-168F20427A54}" type="pres">
      <dgm:prSet presAssocID="{D96D9A9F-B12A-4D9F-AEF7-4BC63B0B0361}" presName="sibTrans" presStyleLbl="sibTrans2D1" presStyleIdx="0" presStyleCnt="5"/>
      <dgm:spPr>
        <a:prstGeom prst="flowChartProcess">
          <a:avLst/>
        </a:prstGeom>
      </dgm:spPr>
    </dgm:pt>
    <dgm:pt modelId="{6A31BF60-9B11-40E2-874C-54185ED08075}" type="pres">
      <dgm:prSet presAssocID="{D96D9A9F-B12A-4D9F-AEF7-4BC63B0B0361}" presName="connectorText" presStyleLbl="sibTrans2D1" presStyleIdx="0" presStyleCnt="5"/>
      <dgm:spPr/>
    </dgm:pt>
    <dgm:pt modelId="{F7FC0E37-341A-45B0-8EDC-7964D3FABD6F}" type="pres">
      <dgm:prSet presAssocID="{AB167838-189B-4829-B3D4-ACC8F4CF4CF2}" presName="node" presStyleLbl="node1" presStyleIdx="1" presStyleCnt="6" custScaleX="1318997" custLinFactNeighborX="25185" custLinFactNeighborY="2426">
        <dgm:presLayoutVars>
          <dgm:bulletEnabled val="1"/>
        </dgm:presLayoutVars>
      </dgm:prSet>
      <dgm:spPr/>
    </dgm:pt>
    <dgm:pt modelId="{11715C79-E4A9-4047-8C00-660904BA46EC}" type="pres">
      <dgm:prSet presAssocID="{55222E3A-2496-4ECE-A9AF-8E3ACD5C0BD6}" presName="sibTrans" presStyleLbl="sibTrans2D1" presStyleIdx="1" presStyleCnt="5" custLinFactNeighborX="-1699"/>
      <dgm:spPr>
        <a:prstGeom prst="flowChartProcess">
          <a:avLst/>
        </a:prstGeom>
      </dgm:spPr>
    </dgm:pt>
    <dgm:pt modelId="{0DF07E36-AC90-46E9-B440-FDC88F98C701}" type="pres">
      <dgm:prSet presAssocID="{55222E3A-2496-4ECE-A9AF-8E3ACD5C0BD6}" presName="connectorText" presStyleLbl="sibTrans2D1" presStyleIdx="1" presStyleCnt="5"/>
      <dgm:spPr/>
    </dgm:pt>
    <dgm:pt modelId="{2D5BD7C2-48CD-4DDF-9EAF-EEF8B15A5AE9}" type="pres">
      <dgm:prSet presAssocID="{5D2BFD24-27C8-4F7F-BB80-4FBEB05AEF81}" presName="node" presStyleLbl="node1" presStyleIdx="2" presStyleCnt="6" custScaleX="1165670">
        <dgm:presLayoutVars>
          <dgm:bulletEnabled val="1"/>
        </dgm:presLayoutVars>
      </dgm:prSet>
      <dgm:spPr/>
    </dgm:pt>
    <dgm:pt modelId="{D3CE5BB6-E917-4F19-AF10-A52E2BED71C9}" type="pres">
      <dgm:prSet presAssocID="{8CBD2369-FE7C-448A-82AD-42B822745869}" presName="sibTrans" presStyleLbl="sibTrans2D1" presStyleIdx="2" presStyleCnt="5" custLinFactNeighborX="7200"/>
      <dgm:spPr>
        <a:prstGeom prst="flowChartProcess">
          <a:avLst/>
        </a:prstGeom>
      </dgm:spPr>
    </dgm:pt>
    <dgm:pt modelId="{2E508B56-A513-4D28-823D-303043E08FDF}" type="pres">
      <dgm:prSet presAssocID="{8CBD2369-FE7C-448A-82AD-42B822745869}" presName="connectorText" presStyleLbl="sibTrans2D1" presStyleIdx="2" presStyleCnt="5"/>
      <dgm:spPr/>
    </dgm:pt>
    <dgm:pt modelId="{1A3AC5FB-F5C1-4C54-ABCA-DF679002A98C}" type="pres">
      <dgm:prSet presAssocID="{409CE0CB-1AC5-422D-B4B4-FAD06A639E96}" presName="node" presStyleLbl="node1" presStyleIdx="3" presStyleCnt="6" custScaleX="1222381">
        <dgm:presLayoutVars>
          <dgm:bulletEnabled val="1"/>
        </dgm:presLayoutVars>
      </dgm:prSet>
      <dgm:spPr/>
    </dgm:pt>
    <dgm:pt modelId="{7C7B4C57-B1C9-4C89-AE85-27B50856ACF0}" type="pres">
      <dgm:prSet presAssocID="{16E40AC9-D1D6-4ABC-A3A8-0EFAC0BE3C8E}" presName="sibTrans" presStyleLbl="sibTrans2D1" presStyleIdx="3" presStyleCnt="5" custLinFactNeighborX="-15771"/>
      <dgm:spPr>
        <a:prstGeom prst="flowChartProcess">
          <a:avLst/>
        </a:prstGeom>
      </dgm:spPr>
    </dgm:pt>
    <dgm:pt modelId="{DA2FF527-1DEE-4E8B-A779-8663EB3A0D49}" type="pres">
      <dgm:prSet presAssocID="{16E40AC9-D1D6-4ABC-A3A8-0EFAC0BE3C8E}" presName="connectorText" presStyleLbl="sibTrans2D1" presStyleIdx="3" presStyleCnt="5"/>
      <dgm:spPr/>
    </dgm:pt>
    <dgm:pt modelId="{42B38DEF-DC3B-43DF-9071-EBBEB0225A49}" type="pres">
      <dgm:prSet presAssocID="{A2E60AD4-F7F2-453C-B137-5033C8B69002}" presName="node" presStyleLbl="node1" presStyleIdx="4" presStyleCnt="6" custScaleX="1157182">
        <dgm:presLayoutVars>
          <dgm:bulletEnabled val="1"/>
        </dgm:presLayoutVars>
      </dgm:prSet>
      <dgm:spPr/>
    </dgm:pt>
    <dgm:pt modelId="{E070E38F-0A07-4ED3-A9ED-DEFCDE380486}" type="pres">
      <dgm:prSet presAssocID="{3E468626-7501-4B51-BFF0-61C5216709C8}" presName="sibTrans" presStyleLbl="sibTrans2D1" presStyleIdx="4" presStyleCnt="5" custLinFactNeighborX="-2483"/>
      <dgm:spPr>
        <a:prstGeom prst="flowChartProcess">
          <a:avLst/>
        </a:prstGeom>
      </dgm:spPr>
    </dgm:pt>
    <dgm:pt modelId="{8C798F3C-3070-460F-A904-9082036C8944}" type="pres">
      <dgm:prSet presAssocID="{3E468626-7501-4B51-BFF0-61C5216709C8}" presName="connectorText" presStyleLbl="sibTrans2D1" presStyleIdx="4" presStyleCnt="5"/>
      <dgm:spPr/>
    </dgm:pt>
    <dgm:pt modelId="{D2E5467C-9071-47AE-B8CF-66A13B0FBE70}" type="pres">
      <dgm:prSet presAssocID="{7080F4D5-4B0B-495A-832C-89461FC1F1E6}" presName="node" presStyleLbl="node1" presStyleIdx="5" presStyleCnt="6" custScaleX="1295866">
        <dgm:presLayoutVars>
          <dgm:bulletEnabled val="1"/>
        </dgm:presLayoutVars>
      </dgm:prSet>
      <dgm:spPr/>
    </dgm:pt>
  </dgm:ptLst>
  <dgm:cxnLst>
    <dgm:cxn modelId="{D3027E0B-8F62-48A7-BBAB-BECE52BFFE89}" srcId="{D675AD17-6A4C-4078-861B-A9292042760C}" destId="{7080F4D5-4B0B-495A-832C-89461FC1F1E6}" srcOrd="5" destOrd="0" parTransId="{F78F1270-1AD5-4F1E-9F1F-35CEF2AA63D4}" sibTransId="{34C0EE29-F5DB-427C-B101-3D68ED15E189}"/>
    <dgm:cxn modelId="{C65C0B0E-D1FF-4538-B0E2-48E7931229C9}" type="presOf" srcId="{8CBD2369-FE7C-448A-82AD-42B822745869}" destId="{D3CE5BB6-E917-4F19-AF10-A52E2BED71C9}" srcOrd="0" destOrd="0" presId="urn:microsoft.com/office/officeart/2005/8/layout/process1"/>
    <dgm:cxn modelId="{1AE9C210-EF2E-4F53-82CC-1C1090312A48}" type="presOf" srcId="{A2E60AD4-F7F2-453C-B137-5033C8B69002}" destId="{42B38DEF-DC3B-43DF-9071-EBBEB0225A49}" srcOrd="0" destOrd="0" presId="urn:microsoft.com/office/officeart/2005/8/layout/process1"/>
    <dgm:cxn modelId="{5AA3541A-62FD-4702-9BFD-106C71F96890}" type="presOf" srcId="{409CE0CB-1AC5-422D-B4B4-FAD06A639E96}" destId="{1A3AC5FB-F5C1-4C54-ABCA-DF679002A98C}" srcOrd="0" destOrd="0" presId="urn:microsoft.com/office/officeart/2005/8/layout/process1"/>
    <dgm:cxn modelId="{BAED4D32-46C5-4A50-952D-A806E4057A52}" srcId="{D675AD17-6A4C-4078-861B-A9292042760C}" destId="{409CE0CB-1AC5-422D-B4B4-FAD06A639E96}" srcOrd="3" destOrd="0" parTransId="{07725229-A9F2-45ED-9432-E17B4305643E}" sibTransId="{16E40AC9-D1D6-4ABC-A3A8-0EFAC0BE3C8E}"/>
    <dgm:cxn modelId="{19B3A03F-AEC3-4214-9860-B5D099A9AEB8}" type="presOf" srcId="{8CBD2369-FE7C-448A-82AD-42B822745869}" destId="{2E508B56-A513-4D28-823D-303043E08FDF}" srcOrd="1" destOrd="0" presId="urn:microsoft.com/office/officeart/2005/8/layout/process1"/>
    <dgm:cxn modelId="{819ADD40-1B3E-47A9-B043-4A5380DF8BDC}" type="presOf" srcId="{3E468626-7501-4B51-BFF0-61C5216709C8}" destId="{E070E38F-0A07-4ED3-A9ED-DEFCDE380486}" srcOrd="0" destOrd="0" presId="urn:microsoft.com/office/officeart/2005/8/layout/process1"/>
    <dgm:cxn modelId="{4FE05B5E-B7BB-4C9A-BFC5-3A5F2B6F563D}" type="presOf" srcId="{D96D9A9F-B12A-4D9F-AEF7-4BC63B0B0361}" destId="{6A31BF60-9B11-40E2-874C-54185ED08075}" srcOrd="1" destOrd="0" presId="urn:microsoft.com/office/officeart/2005/8/layout/process1"/>
    <dgm:cxn modelId="{1F509567-6FDF-40B1-9F60-8754A5C47730}" srcId="{D675AD17-6A4C-4078-861B-A9292042760C}" destId="{5D2BFD24-27C8-4F7F-BB80-4FBEB05AEF81}" srcOrd="2" destOrd="0" parTransId="{78DAEF8C-06B7-4263-8085-FA9ABC930B7B}" sibTransId="{8CBD2369-FE7C-448A-82AD-42B822745869}"/>
    <dgm:cxn modelId="{9D5CF047-0A23-4AF8-B396-A0C54695314B}" type="presOf" srcId="{55222E3A-2496-4ECE-A9AF-8E3ACD5C0BD6}" destId="{11715C79-E4A9-4047-8C00-660904BA46EC}" srcOrd="0" destOrd="0" presId="urn:microsoft.com/office/officeart/2005/8/layout/process1"/>
    <dgm:cxn modelId="{1ECD6B54-3F47-429A-AB96-7C770BA45D35}" type="presOf" srcId="{16E40AC9-D1D6-4ABC-A3A8-0EFAC0BE3C8E}" destId="{7C7B4C57-B1C9-4C89-AE85-27B50856ACF0}" srcOrd="0" destOrd="0" presId="urn:microsoft.com/office/officeart/2005/8/layout/process1"/>
    <dgm:cxn modelId="{5BEBBE7D-F9C6-48D1-B075-2ED468F9EA2F}" type="presOf" srcId="{16E40AC9-D1D6-4ABC-A3A8-0EFAC0BE3C8E}" destId="{DA2FF527-1DEE-4E8B-A779-8663EB3A0D49}" srcOrd="1" destOrd="0" presId="urn:microsoft.com/office/officeart/2005/8/layout/process1"/>
    <dgm:cxn modelId="{F65691A2-1F95-4DAA-972B-5465D9249EE2}" type="presOf" srcId="{55222E3A-2496-4ECE-A9AF-8E3ACD5C0BD6}" destId="{0DF07E36-AC90-46E9-B440-FDC88F98C701}" srcOrd="1" destOrd="0" presId="urn:microsoft.com/office/officeart/2005/8/layout/process1"/>
    <dgm:cxn modelId="{10574BAA-6F2B-411F-B73A-CF66462797E0}" type="presOf" srcId="{5D2BFD24-27C8-4F7F-BB80-4FBEB05AEF81}" destId="{2D5BD7C2-48CD-4DDF-9EAF-EEF8B15A5AE9}" srcOrd="0" destOrd="0" presId="urn:microsoft.com/office/officeart/2005/8/layout/process1"/>
    <dgm:cxn modelId="{E8A7B6AF-BFBB-442B-8E7D-4EE1923D539C}" srcId="{D675AD17-6A4C-4078-861B-A9292042760C}" destId="{A2E60AD4-F7F2-453C-B137-5033C8B69002}" srcOrd="4" destOrd="0" parTransId="{919DE568-A52C-4AB7-8DC4-3ECC16CF9600}" sibTransId="{3E468626-7501-4B51-BFF0-61C5216709C8}"/>
    <dgm:cxn modelId="{8676FCB2-6871-49DF-9AC4-F74748682020}" type="presOf" srcId="{7080F4D5-4B0B-495A-832C-89461FC1F1E6}" destId="{D2E5467C-9071-47AE-B8CF-66A13B0FBE70}" srcOrd="0" destOrd="0" presId="urn:microsoft.com/office/officeart/2005/8/layout/process1"/>
    <dgm:cxn modelId="{368305C5-E9D9-4E5F-9ECF-8ECB1EFC69BB}" type="presOf" srcId="{D675AD17-6A4C-4078-861B-A9292042760C}" destId="{FF43659A-6CB4-4D5D-9DB9-87846C8A2B71}" srcOrd="0" destOrd="0" presId="urn:microsoft.com/office/officeart/2005/8/layout/process1"/>
    <dgm:cxn modelId="{A4CD8EC6-F712-495A-9058-49A647D5B756}" type="presOf" srcId="{F41724A2-E2E5-4DB3-97AD-781A17CB2369}" destId="{7A1424D0-2837-499D-833A-CDAEFC729ECB}" srcOrd="0" destOrd="0" presId="urn:microsoft.com/office/officeart/2005/8/layout/process1"/>
    <dgm:cxn modelId="{D9AEEDC8-1989-44E3-BADB-C262CBC8A05F}" type="presOf" srcId="{3E468626-7501-4B51-BFF0-61C5216709C8}" destId="{8C798F3C-3070-460F-A904-9082036C8944}" srcOrd="1" destOrd="0" presId="urn:microsoft.com/office/officeart/2005/8/layout/process1"/>
    <dgm:cxn modelId="{A35A06D5-7D96-462F-AEE6-8CF252BFD8A9}" srcId="{D675AD17-6A4C-4078-861B-A9292042760C}" destId="{F41724A2-E2E5-4DB3-97AD-781A17CB2369}" srcOrd="0" destOrd="0" parTransId="{89183A1E-688C-4995-BA44-FC0444BA2A86}" sibTransId="{D96D9A9F-B12A-4D9F-AEF7-4BC63B0B0361}"/>
    <dgm:cxn modelId="{08CB1BDE-2FA1-4816-A975-13AC0414BD1F}" type="presOf" srcId="{D96D9A9F-B12A-4D9F-AEF7-4BC63B0B0361}" destId="{CC32C1E5-D54D-421B-A820-168F20427A54}" srcOrd="0" destOrd="0" presId="urn:microsoft.com/office/officeart/2005/8/layout/process1"/>
    <dgm:cxn modelId="{C1AABCF8-3DC8-4DE9-8B44-699B0599FE0D}" srcId="{D675AD17-6A4C-4078-861B-A9292042760C}" destId="{AB167838-189B-4829-B3D4-ACC8F4CF4CF2}" srcOrd="1" destOrd="0" parTransId="{D9AAD23F-E1A3-416C-8E80-691132BB4A2D}" sibTransId="{55222E3A-2496-4ECE-A9AF-8E3ACD5C0BD6}"/>
    <dgm:cxn modelId="{CE2E8CFD-97B8-4C11-A5CF-2D76F23E0B89}" type="presOf" srcId="{AB167838-189B-4829-B3D4-ACC8F4CF4CF2}" destId="{F7FC0E37-341A-45B0-8EDC-7964D3FABD6F}" srcOrd="0" destOrd="0" presId="urn:microsoft.com/office/officeart/2005/8/layout/process1"/>
    <dgm:cxn modelId="{DFB8764D-EB50-4E9B-9373-713662DD7800}" type="presParOf" srcId="{FF43659A-6CB4-4D5D-9DB9-87846C8A2B71}" destId="{7A1424D0-2837-499D-833A-CDAEFC729ECB}" srcOrd="0" destOrd="0" presId="urn:microsoft.com/office/officeart/2005/8/layout/process1"/>
    <dgm:cxn modelId="{4AE930E3-2D89-4DB1-8BBD-F5BA595AA023}" type="presParOf" srcId="{FF43659A-6CB4-4D5D-9DB9-87846C8A2B71}" destId="{CC32C1E5-D54D-421B-A820-168F20427A54}" srcOrd="1" destOrd="0" presId="urn:microsoft.com/office/officeart/2005/8/layout/process1"/>
    <dgm:cxn modelId="{D824A454-5FD3-4A39-9811-7755D6168082}" type="presParOf" srcId="{CC32C1E5-D54D-421B-A820-168F20427A54}" destId="{6A31BF60-9B11-40E2-874C-54185ED08075}" srcOrd="0" destOrd="0" presId="urn:microsoft.com/office/officeart/2005/8/layout/process1"/>
    <dgm:cxn modelId="{187672E0-8FF6-4F5A-8D72-9D88399E47BA}" type="presParOf" srcId="{FF43659A-6CB4-4D5D-9DB9-87846C8A2B71}" destId="{F7FC0E37-341A-45B0-8EDC-7964D3FABD6F}" srcOrd="2" destOrd="0" presId="urn:microsoft.com/office/officeart/2005/8/layout/process1"/>
    <dgm:cxn modelId="{4E0CE2E8-F4A1-42DD-A478-945DF21D23D6}" type="presParOf" srcId="{FF43659A-6CB4-4D5D-9DB9-87846C8A2B71}" destId="{11715C79-E4A9-4047-8C00-660904BA46EC}" srcOrd="3" destOrd="0" presId="urn:microsoft.com/office/officeart/2005/8/layout/process1"/>
    <dgm:cxn modelId="{F9CA60A3-D5D0-4EA8-A951-4FEF34C43DF5}" type="presParOf" srcId="{11715C79-E4A9-4047-8C00-660904BA46EC}" destId="{0DF07E36-AC90-46E9-B440-FDC88F98C701}" srcOrd="0" destOrd="0" presId="urn:microsoft.com/office/officeart/2005/8/layout/process1"/>
    <dgm:cxn modelId="{547EB83D-472E-40FA-B438-0437AB8D6B99}" type="presParOf" srcId="{FF43659A-6CB4-4D5D-9DB9-87846C8A2B71}" destId="{2D5BD7C2-48CD-4DDF-9EAF-EEF8B15A5AE9}" srcOrd="4" destOrd="0" presId="urn:microsoft.com/office/officeart/2005/8/layout/process1"/>
    <dgm:cxn modelId="{C13624A5-87F3-4C46-85EC-EF14A5E0F4EB}" type="presParOf" srcId="{FF43659A-6CB4-4D5D-9DB9-87846C8A2B71}" destId="{D3CE5BB6-E917-4F19-AF10-A52E2BED71C9}" srcOrd="5" destOrd="0" presId="urn:microsoft.com/office/officeart/2005/8/layout/process1"/>
    <dgm:cxn modelId="{6C407907-BDA4-44D5-A8D7-ACB2F1AB5E79}" type="presParOf" srcId="{D3CE5BB6-E917-4F19-AF10-A52E2BED71C9}" destId="{2E508B56-A513-4D28-823D-303043E08FDF}" srcOrd="0" destOrd="0" presId="urn:microsoft.com/office/officeart/2005/8/layout/process1"/>
    <dgm:cxn modelId="{900E2A97-4F76-47AF-ACB2-916E63FE78E9}" type="presParOf" srcId="{FF43659A-6CB4-4D5D-9DB9-87846C8A2B71}" destId="{1A3AC5FB-F5C1-4C54-ABCA-DF679002A98C}" srcOrd="6" destOrd="0" presId="urn:microsoft.com/office/officeart/2005/8/layout/process1"/>
    <dgm:cxn modelId="{963807C8-CEBB-4E78-814C-BE9DB8C026CB}" type="presParOf" srcId="{FF43659A-6CB4-4D5D-9DB9-87846C8A2B71}" destId="{7C7B4C57-B1C9-4C89-AE85-27B50856ACF0}" srcOrd="7" destOrd="0" presId="urn:microsoft.com/office/officeart/2005/8/layout/process1"/>
    <dgm:cxn modelId="{D624AC1B-2093-4D46-9DB4-60351763E4A0}" type="presParOf" srcId="{7C7B4C57-B1C9-4C89-AE85-27B50856ACF0}" destId="{DA2FF527-1DEE-4E8B-A779-8663EB3A0D49}" srcOrd="0" destOrd="0" presId="urn:microsoft.com/office/officeart/2005/8/layout/process1"/>
    <dgm:cxn modelId="{35E28FE8-5C66-4544-9E68-EB9A4FCD9EAE}" type="presParOf" srcId="{FF43659A-6CB4-4D5D-9DB9-87846C8A2B71}" destId="{42B38DEF-DC3B-43DF-9071-EBBEB0225A49}" srcOrd="8" destOrd="0" presId="urn:microsoft.com/office/officeart/2005/8/layout/process1"/>
    <dgm:cxn modelId="{8B1290C5-55FA-4D8A-A9AE-F80CEA5981FC}" type="presParOf" srcId="{FF43659A-6CB4-4D5D-9DB9-87846C8A2B71}" destId="{E070E38F-0A07-4ED3-A9ED-DEFCDE380486}" srcOrd="9" destOrd="0" presId="urn:microsoft.com/office/officeart/2005/8/layout/process1"/>
    <dgm:cxn modelId="{230D7B9B-CFB8-4A55-BF54-81E7617A6B23}" type="presParOf" srcId="{E070E38F-0A07-4ED3-A9ED-DEFCDE380486}" destId="{8C798F3C-3070-460F-A904-9082036C8944}" srcOrd="0" destOrd="0" presId="urn:microsoft.com/office/officeart/2005/8/layout/process1"/>
    <dgm:cxn modelId="{13C1FD95-6A35-444E-A743-9EC93BBE3EBF}" type="presParOf" srcId="{FF43659A-6CB4-4D5D-9DB9-87846C8A2B71}" destId="{D2E5467C-9071-47AE-B8CF-66A13B0FBE7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24D0-2837-499D-833A-CDAEFC729ECB}">
      <dsp:nvSpPr>
        <dsp:cNvPr id="0" name=""/>
        <dsp:cNvSpPr/>
      </dsp:nvSpPr>
      <dsp:spPr>
        <a:xfrm>
          <a:off x="2882" y="1862855"/>
          <a:ext cx="1657271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Gjenkjenning</a:t>
          </a:r>
        </a:p>
      </dsp:txBody>
      <dsp:txXfrm>
        <a:off x="16184" y="1876157"/>
        <a:ext cx="1630667" cy="427573"/>
      </dsp:txXfrm>
    </dsp:sp>
    <dsp:sp modelId="{CC32C1E5-D54D-421B-A820-168F20427A54}">
      <dsp:nvSpPr>
        <dsp:cNvPr id="0" name=""/>
        <dsp:cNvSpPr/>
      </dsp:nvSpPr>
      <dsp:spPr>
        <a:xfrm rot="23574">
          <a:off x="1674367" y="2082266"/>
          <a:ext cx="30136" cy="27121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74367" y="2087662"/>
        <a:ext cx="22000" cy="16273"/>
      </dsp:txXfrm>
    </dsp:sp>
    <dsp:sp modelId="{F7FC0E37-341A-45B0-8EDC-7964D3FABD6F}">
      <dsp:nvSpPr>
        <dsp:cNvPr id="0" name=""/>
        <dsp:cNvSpPr/>
      </dsp:nvSpPr>
      <dsp:spPr>
        <a:xfrm>
          <a:off x="1717013" y="1873873"/>
          <a:ext cx="1442463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Definisjon</a:t>
          </a:r>
        </a:p>
      </dsp:txBody>
      <dsp:txXfrm>
        <a:off x="1730315" y="1887175"/>
        <a:ext cx="1415859" cy="427573"/>
      </dsp:txXfrm>
    </dsp:sp>
    <dsp:sp modelId="{11715C79-E4A9-4047-8C00-660904BA46EC}">
      <dsp:nvSpPr>
        <dsp:cNvPr id="0" name=""/>
        <dsp:cNvSpPr/>
      </dsp:nvSpPr>
      <dsp:spPr>
        <a:xfrm rot="21572776">
          <a:off x="3167363" y="2081556"/>
          <a:ext cx="17345" cy="27121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167363" y="2087001"/>
        <a:ext cx="12142" cy="16273"/>
      </dsp:txXfrm>
    </dsp:sp>
    <dsp:sp modelId="{2D5BD7C2-48CD-4DDF-9EAF-EEF8B15A5AE9}">
      <dsp:nvSpPr>
        <dsp:cNvPr id="0" name=""/>
        <dsp:cNvSpPr/>
      </dsp:nvSpPr>
      <dsp:spPr>
        <a:xfrm>
          <a:off x="3192204" y="1862855"/>
          <a:ext cx="1274784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Nettverk</a:t>
          </a:r>
        </a:p>
      </dsp:txBody>
      <dsp:txXfrm>
        <a:off x="3205506" y="1876157"/>
        <a:ext cx="1248180" cy="427573"/>
      </dsp:txXfrm>
    </dsp:sp>
    <dsp:sp modelId="{D3CE5BB6-E917-4F19-AF10-A52E2BED71C9}">
      <dsp:nvSpPr>
        <dsp:cNvPr id="0" name=""/>
        <dsp:cNvSpPr/>
      </dsp:nvSpPr>
      <dsp:spPr>
        <a:xfrm>
          <a:off x="4479593" y="2076383"/>
          <a:ext cx="23184" cy="27121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79593" y="2081807"/>
        <a:ext cx="16229" cy="16273"/>
      </dsp:txXfrm>
    </dsp:sp>
    <dsp:sp modelId="{1A3AC5FB-F5C1-4C54-ABCA-DF679002A98C}">
      <dsp:nvSpPr>
        <dsp:cNvPr id="0" name=""/>
        <dsp:cNvSpPr/>
      </dsp:nvSpPr>
      <dsp:spPr>
        <a:xfrm>
          <a:off x="4510732" y="1862855"/>
          <a:ext cx="1336803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Kontekst</a:t>
          </a:r>
        </a:p>
      </dsp:txBody>
      <dsp:txXfrm>
        <a:off x="4524034" y="1876157"/>
        <a:ext cx="1310199" cy="427573"/>
      </dsp:txXfrm>
    </dsp:sp>
    <dsp:sp modelId="{7C7B4C57-B1C9-4C89-AE85-27B50856ACF0}">
      <dsp:nvSpPr>
        <dsp:cNvPr id="0" name=""/>
        <dsp:cNvSpPr/>
      </dsp:nvSpPr>
      <dsp:spPr>
        <a:xfrm>
          <a:off x="5854816" y="2076383"/>
          <a:ext cx="23184" cy="27121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854816" y="2081807"/>
        <a:ext cx="16229" cy="16273"/>
      </dsp:txXfrm>
    </dsp:sp>
    <dsp:sp modelId="{42B38DEF-DC3B-43DF-9071-EBBEB0225A49}">
      <dsp:nvSpPr>
        <dsp:cNvPr id="0" name=""/>
        <dsp:cNvSpPr/>
      </dsp:nvSpPr>
      <dsp:spPr>
        <a:xfrm>
          <a:off x="5891280" y="1862855"/>
          <a:ext cx="1265501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Bruk</a:t>
          </a:r>
        </a:p>
      </dsp:txBody>
      <dsp:txXfrm>
        <a:off x="5904582" y="1876157"/>
        <a:ext cx="1238897" cy="427573"/>
      </dsp:txXfrm>
    </dsp:sp>
    <dsp:sp modelId="{E070E38F-0A07-4ED3-A9ED-DEFCDE380486}">
      <dsp:nvSpPr>
        <dsp:cNvPr id="0" name=""/>
        <dsp:cNvSpPr/>
      </dsp:nvSpPr>
      <dsp:spPr>
        <a:xfrm>
          <a:off x="7167142" y="2076383"/>
          <a:ext cx="23184" cy="27121"/>
        </a:xfrm>
        <a:prstGeom prst="flowChartProces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167142" y="2081807"/>
        <a:ext cx="16229" cy="16273"/>
      </dsp:txXfrm>
    </dsp:sp>
    <dsp:sp modelId="{D2E5467C-9071-47AE-B8CF-66A13B0FBE70}">
      <dsp:nvSpPr>
        <dsp:cNvPr id="0" name=""/>
        <dsp:cNvSpPr/>
      </dsp:nvSpPr>
      <dsp:spPr>
        <a:xfrm>
          <a:off x="7200526" y="1862855"/>
          <a:ext cx="1417167" cy="45417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noProof="0" dirty="0">
              <a:solidFill>
                <a:schemeClr val="tx2"/>
              </a:solidFill>
            </a:rPr>
            <a:t>Overføre</a:t>
          </a:r>
        </a:p>
      </dsp:txBody>
      <dsp:txXfrm>
        <a:off x="7213828" y="1876157"/>
        <a:ext cx="1390563" cy="42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05.11.2019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05.11.2019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28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869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32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2270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6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277"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 defTabSz="909277"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788" indent="-28414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596" indent="-22731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1235" indent="-22731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5872" indent="-22731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0510" indent="-227319" defTabSz="4546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5148" indent="-227319" defTabSz="4546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9787" indent="-227319" defTabSz="4546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4426" indent="-227319" defTabSz="4546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BA379D-8140-4B3F-B0D6-643504999EA2}" type="slidenum">
              <a:rPr lang="en-US" sz="1100"/>
              <a:pPr eaLnBrk="1" hangingPunct="1"/>
              <a:t>17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832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6A85-A813-4D38-994C-FB2D3E32FB6A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39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848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998A-2460-45C2-AD9C-B9E86D910CFF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4230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5449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26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5248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8757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842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298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000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6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61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57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54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65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03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61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38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z="15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39857" indent="-2845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38239" indent="-22764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93536" indent="-22764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48831" indent="-22764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04127" indent="-22764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59422" indent="-22764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14718" indent="-22764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70015" indent="-22764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75F7E-973E-40C8-83F6-9A08F899D2E8}" type="slidenum">
              <a:rPr lang="nb-NO" altLang="nb-NO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nb-NO" altLang="nb-NO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5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379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Kilder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9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77" r:id="rId13"/>
    <p:sldLayoutId id="2147483661" r:id="rId14"/>
    <p:sldLayoutId id="214748368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ndervisningsprogram/vis.html?tid=214976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artikkel/vis.html?tid=200653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artikkel/vis.html?tid=2006533&amp;within_tid=200651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n-NO" dirty="0">
                <a:solidFill>
                  <a:srgbClr val="268183"/>
                </a:solidFill>
              </a:rPr>
              <a:t>Omgrepslæring</a:t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B – Samarbeid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184556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7" y="2060848"/>
            <a:ext cx="88915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6675345" y="6265446"/>
            <a:ext cx="224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n-NO" altLang="nb-NO" sz="1600" dirty="0">
                <a:latin typeface="+mn-lt"/>
              </a:rPr>
              <a:t>(Mork og Erlien, 2017)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168900" y="143933"/>
            <a:ext cx="3579564" cy="2133286"/>
          </a:xfrm>
          <a:prstGeom prst="wedgeRoundRectCallout">
            <a:avLst>
              <a:gd name="adj1" fmla="val -37811"/>
              <a:gd name="adj2" fmla="val 59264"/>
              <a:gd name="adj3" fmla="val 16667"/>
            </a:avLst>
          </a:prstGeom>
          <a:solidFill>
            <a:srgbClr val="26818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nn-NO" sz="2200" dirty="0">
                <a:solidFill>
                  <a:schemeClr val="bg1"/>
                </a:solidFill>
              </a:rPr>
              <a:t>Brukast for eksempel ved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200" dirty="0">
                <a:solidFill>
                  <a:schemeClr val="bg1"/>
                </a:solidFill>
              </a:rPr>
              <a:t>samanlikningar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200" dirty="0">
                <a:solidFill>
                  <a:schemeClr val="bg1"/>
                </a:solidFill>
              </a:rPr>
              <a:t>rekkefølge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200" dirty="0">
                <a:solidFill>
                  <a:schemeClr val="bg1"/>
                </a:solidFill>
              </a:rPr>
              <a:t>oppramsing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200" dirty="0">
                <a:solidFill>
                  <a:schemeClr val="bg1"/>
                </a:solidFill>
              </a:rPr>
              <a:t>grunngivingar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n-NO" sz="2200" dirty="0">
                <a:solidFill>
                  <a:schemeClr val="bg1"/>
                </a:solidFill>
              </a:rPr>
              <a:t>årsak og verknad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740" y="365126"/>
            <a:ext cx="4201194" cy="1325563"/>
          </a:xfrm>
        </p:spPr>
        <p:txBody>
          <a:bodyPr/>
          <a:lstStyle/>
          <a:p>
            <a:r>
              <a:rPr lang="nn-NO" dirty="0"/>
              <a:t>Bindeord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95738" y="4995904"/>
            <a:ext cx="4273161" cy="1608096"/>
          </a:xfrm>
          <a:prstGeom prst="wedgeRoundRectCallout">
            <a:avLst>
              <a:gd name="adj1" fmla="val 5974"/>
              <a:gd name="adj2" fmla="val -63240"/>
              <a:gd name="adj3" fmla="val 16667"/>
            </a:avLst>
          </a:prstGeom>
          <a:solidFill>
            <a:srgbClr val="268183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n-NO" alt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Det blir ofte tatt for gitt at elevane kan desse orda, men desse orda kan vere problematiske uavhengig av morsmål. </a:t>
            </a:r>
          </a:p>
        </p:txBody>
      </p:sp>
    </p:spTree>
    <p:extLst>
      <p:ext uri="{BB962C8B-B14F-4D97-AF65-F5344CB8AC3E}">
        <p14:creationId xmlns:p14="http://schemas.microsoft.com/office/powerpoint/2010/main" val="12818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763519" cy="1325563"/>
          </a:xfrm>
        </p:spPr>
        <p:txBody>
          <a:bodyPr>
            <a:normAutofit/>
          </a:bodyPr>
          <a:lstStyle/>
          <a:p>
            <a:r>
              <a:rPr lang="nn-NO" dirty="0"/>
              <a:t>Leseoppdrag 2 – individuelt (2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Brukar elevene nokre bindeord i dialogane på side 34 og 35?</a:t>
            </a:r>
          </a:p>
          <a:p>
            <a:pPr marL="457200" lvl="1" indent="0">
              <a:buNone/>
            </a:pPr>
            <a:endParaRPr lang="nn-NO" sz="2200" dirty="0"/>
          </a:p>
          <a:p>
            <a:endParaRPr lang="nn-NO" sz="2200" dirty="0"/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93582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Summer opp i plenum (5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825625"/>
            <a:ext cx="7840639" cy="4180320"/>
          </a:xfrm>
        </p:spPr>
        <p:txBody>
          <a:bodyPr>
            <a:noAutofit/>
          </a:bodyPr>
          <a:lstStyle/>
          <a:p>
            <a:r>
              <a:rPr lang="nn-NO" sz="2200" dirty="0"/>
              <a:t>Brukar elevane nokre bindeord i dialogane? </a:t>
            </a:r>
          </a:p>
          <a:p>
            <a:r>
              <a:rPr lang="nn-NO" sz="2200" dirty="0"/>
              <a:t>Det er ingen bindeord i utdraget på s. 34.</a:t>
            </a:r>
          </a:p>
          <a:p>
            <a:r>
              <a:rPr lang="nn-NO" sz="2200" dirty="0"/>
              <a:t>Det er bindeord i utdraget på s. 35:</a:t>
            </a:r>
          </a:p>
          <a:p>
            <a:pPr marL="457200" lvl="1" indent="0">
              <a:buNone/>
            </a:pPr>
            <a:r>
              <a:rPr lang="nn-NO" sz="2200" dirty="0"/>
              <a:t>Sam brukar </a:t>
            </a:r>
            <a:r>
              <a:rPr lang="nn-NO" sz="2200" i="1" dirty="0"/>
              <a:t>eller</a:t>
            </a:r>
            <a:r>
              <a:rPr lang="nn-NO" sz="2200" dirty="0"/>
              <a:t>.</a:t>
            </a:r>
            <a:r>
              <a:rPr lang="nn-NO" sz="2200" i="1" dirty="0"/>
              <a:t> </a:t>
            </a:r>
          </a:p>
          <a:p>
            <a:pPr marL="457200" lvl="1" indent="0">
              <a:buNone/>
            </a:pPr>
            <a:r>
              <a:rPr lang="nn-NO" sz="2200" dirty="0"/>
              <a:t>Sara brukar </a:t>
            </a:r>
            <a:r>
              <a:rPr lang="nn-NO" sz="2200" i="1" dirty="0"/>
              <a:t>fordi</a:t>
            </a:r>
            <a:r>
              <a:rPr lang="nn-NO" sz="2200" dirty="0"/>
              <a:t>.</a:t>
            </a:r>
          </a:p>
          <a:p>
            <a:pPr marL="457200" lvl="1" indent="0">
              <a:buNone/>
            </a:pPr>
            <a:r>
              <a:rPr lang="nn-NO" sz="2200" dirty="0"/>
              <a:t>Martin brukar </a:t>
            </a:r>
            <a:r>
              <a:rPr lang="nn-NO" sz="2200" i="1" dirty="0"/>
              <a:t>fordi, og, så, for </a:t>
            </a:r>
            <a:r>
              <a:rPr lang="nn-NO" sz="2200" dirty="0"/>
              <a:t>og </a:t>
            </a:r>
            <a:r>
              <a:rPr lang="nn-NO" sz="2200" i="1" dirty="0"/>
              <a:t>av</a:t>
            </a:r>
            <a:r>
              <a:rPr lang="nn-NO" sz="2200" dirty="0"/>
              <a:t>.</a:t>
            </a:r>
          </a:p>
          <a:p>
            <a:pPr marL="914400" lvl="2" indent="0">
              <a:buNone/>
            </a:pPr>
            <a:endParaRPr lang="nn-NO" sz="2200" dirty="0"/>
          </a:p>
          <a:p>
            <a:pPr marL="228600" lvl="1">
              <a:spcBef>
                <a:spcPts val="1000"/>
              </a:spcBef>
            </a:pPr>
            <a:r>
              <a:rPr lang="nn-NO" sz="2200" dirty="0"/>
              <a:t>Diskuter kva funksjonen til bindeorda er i utdraga.</a:t>
            </a:r>
          </a:p>
          <a:p>
            <a:pPr marL="0" indent="0">
              <a:buNone/>
            </a:pPr>
            <a:r>
              <a:rPr lang="nn-NO" sz="2200" dirty="0"/>
              <a:t>For eksempel Sara s. 35: «Beina bør være av tre </a:t>
            </a:r>
            <a:r>
              <a:rPr lang="nn-NO" sz="2200" i="1" dirty="0"/>
              <a:t>fordi</a:t>
            </a:r>
            <a:r>
              <a:rPr lang="nn-NO" sz="2200" dirty="0"/>
              <a:t> det er hardt.»</a:t>
            </a:r>
            <a:br>
              <a:rPr lang="nn-NO" sz="2200" dirty="0"/>
            </a:br>
            <a:r>
              <a:rPr lang="nn-NO" sz="2200" dirty="0"/>
              <a:t>Dette er ei grunngiving der ein eigenskap (hardt) ved materialet (tre) blir knytt til funksjonen til stolbeina (som er å få stolen til å stå oppreist og tåle ei viss tyngde). </a:t>
            </a:r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5667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Bindeord (10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4425562" cy="41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På neste side ser de eit utdrag av ein læreboktekst om celler der bindeorda er tatt ut av teksten.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Foreslå bindeord til dei opne felta og skriv inn forslaga.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74" y="815247"/>
            <a:ext cx="3210067" cy="45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Foreslå bindeord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542287"/>
            <a:ext cx="8121816" cy="10877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n-NO" sz="2000" dirty="0"/>
              <a:t>I fengselscella er det møblar, </a:t>
            </a:r>
            <a:r>
              <a:rPr lang="nn-NO" sz="2000" b="1" dirty="0"/>
              <a:t>____</a:t>
            </a:r>
            <a:r>
              <a:rPr lang="nn-NO" sz="2000" dirty="0"/>
              <a:t> i cellene er det små delar </a:t>
            </a:r>
            <a:r>
              <a:rPr lang="nn-NO" sz="2000" b="1" dirty="0"/>
              <a:t>____</a:t>
            </a:r>
            <a:r>
              <a:rPr lang="nn-NO" sz="2000" dirty="0"/>
              <a:t> vi kallar organellar. </a:t>
            </a:r>
            <a:r>
              <a:rPr lang="nn-NO" sz="2000" b="1" dirty="0"/>
              <a:t>____ </a:t>
            </a:r>
            <a:r>
              <a:rPr lang="nn-NO" sz="2000" dirty="0"/>
              <a:t>møblane i fengselscella har forskjellig form og funksjon, har </a:t>
            </a:r>
            <a:r>
              <a:rPr lang="nn-NO" sz="2000" b="1" dirty="0"/>
              <a:t>____</a:t>
            </a:r>
            <a:r>
              <a:rPr lang="nn-NO" sz="2000" dirty="0"/>
              <a:t> organellane i cella forskjellig form og funksjon.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050" dirty="0"/>
          </a:p>
          <a:p>
            <a:pPr marL="0" indent="0">
              <a:lnSpc>
                <a:spcPct val="100000"/>
              </a:lnSpc>
              <a:buNone/>
            </a:pPr>
            <a:r>
              <a:rPr lang="nn-NO" sz="2000" b="1" dirty="0">
                <a:solidFill>
                  <a:srgbClr val="268183"/>
                </a:solidFill>
              </a:rPr>
              <a:t>Versjon med vilkårlege bindeord som gjer at det faglege innhaldet ikkje gir meining: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n-NO" sz="2000" dirty="0"/>
              <a:t>I fengselscella er det møblar, </a:t>
            </a:r>
            <a:r>
              <a:rPr lang="nn-NO" sz="2000" b="1" dirty="0"/>
              <a:t>i forhold til</a:t>
            </a:r>
            <a:r>
              <a:rPr lang="nn-NO" sz="2000" dirty="0"/>
              <a:t> i cellene er det små delar vi </a:t>
            </a:r>
            <a:r>
              <a:rPr lang="nn-NO" sz="2000" b="1" dirty="0"/>
              <a:t>i tillegg </a:t>
            </a:r>
            <a:r>
              <a:rPr lang="nn-NO" sz="2000" dirty="0"/>
              <a:t>kallar organellar. </a:t>
            </a:r>
            <a:r>
              <a:rPr lang="nn-NO" sz="2000" b="1" dirty="0"/>
              <a:t>I motsetnad til at </a:t>
            </a:r>
            <a:r>
              <a:rPr lang="nn-NO" sz="2000" dirty="0"/>
              <a:t>møblane i fengselscella har forskjellig form og funksjon, har </a:t>
            </a:r>
            <a:r>
              <a:rPr lang="nn-NO" sz="2000" b="1" dirty="0"/>
              <a:t>generelt</a:t>
            </a:r>
            <a:r>
              <a:rPr lang="nn-NO" sz="2000" dirty="0"/>
              <a:t> organellane i cella forskjellig form og funksjon.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1050" dirty="0"/>
          </a:p>
          <a:p>
            <a:pPr marL="0" indent="0">
              <a:lnSpc>
                <a:spcPct val="100000"/>
              </a:lnSpc>
              <a:buNone/>
            </a:pPr>
            <a:r>
              <a:rPr lang="nn-NO" sz="2000" b="1" dirty="0">
                <a:solidFill>
                  <a:srgbClr val="268183"/>
                </a:solidFill>
              </a:rPr>
              <a:t>Originalversjonen. Samanlikn med dei to andre versjonane.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n-NO" sz="2000" dirty="0"/>
              <a:t>I fengselscella er det møblar, </a:t>
            </a:r>
            <a:r>
              <a:rPr lang="nn-NO" sz="2000" b="1" dirty="0"/>
              <a:t>mens</a:t>
            </a:r>
            <a:r>
              <a:rPr lang="nn-NO" sz="2000" dirty="0"/>
              <a:t> i cellene er det små delar </a:t>
            </a:r>
            <a:r>
              <a:rPr lang="nn-NO" sz="2000" b="1" dirty="0"/>
              <a:t>som</a:t>
            </a:r>
            <a:r>
              <a:rPr lang="nn-NO" sz="2000" dirty="0"/>
              <a:t> vi kallar organellar. </a:t>
            </a:r>
            <a:r>
              <a:rPr lang="nn-NO" sz="2000" b="1" dirty="0"/>
              <a:t>På same måte som </a:t>
            </a:r>
            <a:r>
              <a:rPr lang="nn-NO" sz="2000" dirty="0"/>
              <a:t>møblane i fengselscella har forskjellig form og funksjon, har </a:t>
            </a:r>
            <a:r>
              <a:rPr lang="nn-NO" sz="2000" b="1" dirty="0"/>
              <a:t>også</a:t>
            </a:r>
            <a:r>
              <a:rPr lang="nn-NO" sz="2000" dirty="0"/>
              <a:t> organellane i cella forskjellig form og funksjon.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571" y="5091743"/>
            <a:ext cx="8121814" cy="1679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5799667" y="193276"/>
            <a:ext cx="2810956" cy="1346867"/>
          </a:xfrm>
          <a:prstGeom prst="wedgeRoundRectCallout">
            <a:avLst>
              <a:gd name="adj1" fmla="val -29973"/>
              <a:gd name="adj2" fmla="val 44899"/>
              <a:gd name="adj3" fmla="val 16667"/>
            </a:avLst>
          </a:prstGeom>
          <a:solidFill>
            <a:srgbClr val="268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Samanlikn med bindeorda de har skrive. Diskuter.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5739" y="2814416"/>
            <a:ext cx="8124258" cy="212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9" y="3151505"/>
            <a:ext cx="7583244" cy="1450975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nn-NO" sz="2200" dirty="0"/>
          </a:p>
          <a:p>
            <a:pPr marL="0" indent="0" algn="ctr">
              <a:buFont typeface="Arial"/>
              <a:buNone/>
            </a:pPr>
            <a:r>
              <a:rPr lang="nn-NO" sz="2200" dirty="0"/>
              <a:t>Hensikta med denne aktiviteten er å vise kor viktige </a:t>
            </a:r>
            <a:br>
              <a:rPr lang="nn-NO" sz="2200" dirty="0"/>
            </a:br>
            <a:r>
              <a:rPr lang="nn-NO" sz="2200" dirty="0"/>
              <a:t>bindeorda er for å forstå faglege samanhengar.</a:t>
            </a:r>
          </a:p>
        </p:txBody>
      </p:sp>
    </p:spTree>
    <p:extLst>
      <p:ext uri="{BB962C8B-B14F-4D97-AF65-F5344CB8AC3E}">
        <p14:creationId xmlns:p14="http://schemas.microsoft.com/office/powerpoint/2010/main" val="3096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Kontekst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866" y="1577798"/>
            <a:ext cx="3649133" cy="3473291"/>
          </a:xfrm>
          <a:prstGeom prst="roundRect">
            <a:avLst/>
          </a:prstGeom>
          <a:solidFill>
            <a:srgbClr val="26818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2200" dirty="0">
                <a:solidFill>
                  <a:schemeClr val="bg1"/>
                </a:solidFill>
              </a:rPr>
              <a:t>I teksten blir organellane i ei biologisk celle samanlikna med møblane i ei fengselscelle. </a:t>
            </a:r>
          </a:p>
          <a:p>
            <a:endParaRPr lang="nn-NO" sz="2200" dirty="0">
              <a:solidFill>
                <a:schemeClr val="bg1"/>
              </a:solidFill>
            </a:endParaRPr>
          </a:p>
          <a:p>
            <a:r>
              <a:rPr lang="nn-NO" sz="2200" dirty="0">
                <a:solidFill>
                  <a:schemeClr val="bg1"/>
                </a:solidFill>
              </a:rPr>
              <a:t>Konteksten bidrar til å forsterke meiningsinnhaldet</a:t>
            </a:r>
          </a:p>
          <a:p>
            <a:r>
              <a:rPr lang="nn-NO" sz="2200" dirty="0">
                <a:solidFill>
                  <a:schemeClr val="bg1"/>
                </a:solidFill>
              </a:rPr>
              <a:t>i teksten.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85" y="272556"/>
            <a:ext cx="4750890" cy="64697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4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Boka om celler er henta frå </a:t>
            </a:r>
            <a:r>
              <a:rPr lang="nn-NO" sz="2200" i="1" dirty="0"/>
              <a:t>Cella som system,</a:t>
            </a:r>
            <a:r>
              <a:rPr lang="nn-NO" sz="2200" dirty="0"/>
              <a:t> eit utforskande undervisningsopplegg på </a:t>
            </a:r>
            <a:r>
              <a:rPr lang="nn-NO" sz="2200" dirty="0">
                <a:hlinkClick r:id="rId3"/>
              </a:rPr>
              <a:t>naturfag.no/celler</a:t>
            </a:r>
            <a:endParaRPr lang="nn-NO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5"/>
          <a:stretch/>
        </p:blipFill>
        <p:spPr bwMode="auto">
          <a:xfrm>
            <a:off x="989873" y="2770422"/>
            <a:ext cx="7150099" cy="40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893901" y="363288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n-NO" dirty="0"/>
              <a:t>Kontekst</a:t>
            </a:r>
          </a:p>
        </p:txBody>
      </p:sp>
    </p:spTree>
    <p:extLst>
      <p:ext uri="{BB962C8B-B14F-4D97-AF65-F5344CB8AC3E}">
        <p14:creationId xmlns:p14="http://schemas.microsoft.com/office/powerpoint/2010/main" val="106351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n-NO" dirty="0"/>
              <a:t>Teori: Frå ord til omgrep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72955"/>
              </p:ext>
            </p:extLst>
          </p:nvPr>
        </p:nvGraphicFramePr>
        <p:xfrm>
          <a:off x="368923" y="1825625"/>
          <a:ext cx="8622675" cy="417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6740" name="TextBox 5"/>
          <p:cNvSpPr txBox="1">
            <a:spLocks noChangeArrowheads="1"/>
          </p:cNvSpPr>
          <p:nvPr/>
        </p:nvSpPr>
        <p:spPr bwMode="auto">
          <a:xfrm>
            <a:off x="2072640" y="4221090"/>
            <a:ext cx="14941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n-NO" sz="1800" dirty="0">
                <a:latin typeface="+mn-lt"/>
              </a:rPr>
              <a:t>Korleis noko ser ut, høyrast ut, følast, luktar og oppfører seg.  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4833257" y="4226473"/>
            <a:ext cx="1663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nn-NO" sz="1800" dirty="0">
                <a:latin typeface="+mn-lt"/>
              </a:rPr>
              <a:t>«Isen har mange eigenskapar, for eksempel at han er gjennomsiktig.»</a:t>
            </a:r>
          </a:p>
        </p:txBody>
      </p:sp>
      <p:grpSp>
        <p:nvGrpSpPr>
          <p:cNvPr id="116742" name="Group 24"/>
          <p:cNvGrpSpPr>
            <a:grpSpLocks/>
          </p:cNvGrpSpPr>
          <p:nvPr/>
        </p:nvGrpSpPr>
        <p:grpSpPr bwMode="auto">
          <a:xfrm>
            <a:off x="2407444" y="1416208"/>
            <a:ext cx="3312369" cy="1847568"/>
            <a:chOff x="2255670" y="1828800"/>
            <a:chExt cx="3249110" cy="1847707"/>
          </a:xfrm>
        </p:grpSpPr>
        <p:sp>
          <p:nvSpPr>
            <p:cNvPr id="116752" name="Oval 9"/>
            <p:cNvSpPr>
              <a:spLocks noChangeArrowheads="1"/>
            </p:cNvSpPr>
            <p:nvPr/>
          </p:nvSpPr>
          <p:spPr bwMode="auto">
            <a:xfrm>
              <a:off x="4038600" y="3214123"/>
              <a:ext cx="1466180" cy="4544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500" dirty="0">
                  <a:latin typeface="News Gothic MT" charset="0"/>
                </a:rPr>
                <a:t>observere</a:t>
              </a:r>
            </a:p>
          </p:txBody>
        </p:sp>
        <p:sp>
          <p:nvSpPr>
            <p:cNvPr id="116747" name="Oval 4"/>
            <p:cNvSpPr>
              <a:spLocks noChangeArrowheads="1"/>
            </p:cNvSpPr>
            <p:nvPr/>
          </p:nvSpPr>
          <p:spPr bwMode="auto">
            <a:xfrm>
              <a:off x="2792679" y="1828800"/>
              <a:ext cx="1017319" cy="476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dirty="0">
                  <a:latin typeface="News Gothic MT" charset="0"/>
                </a:rPr>
                <a:t>sjå</a:t>
              </a:r>
              <a:endParaRPr lang="nn-NO" sz="1400" dirty="0">
                <a:latin typeface="News Gothic MT" charset="0"/>
              </a:endParaRPr>
            </a:p>
          </p:txBody>
        </p:sp>
        <p:sp>
          <p:nvSpPr>
            <p:cNvPr id="116748" name="Oval 5"/>
            <p:cNvSpPr>
              <a:spLocks noChangeArrowheads="1"/>
            </p:cNvSpPr>
            <p:nvPr/>
          </p:nvSpPr>
          <p:spPr bwMode="auto">
            <a:xfrm>
              <a:off x="3962400" y="1828800"/>
              <a:ext cx="1143000" cy="476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dirty="0">
                  <a:latin typeface="News Gothic MT" charset="0"/>
                </a:rPr>
                <a:t>lukte</a:t>
              </a:r>
              <a:endParaRPr lang="nn-NO" sz="1400" dirty="0">
                <a:latin typeface="News Gothic MT" charset="0"/>
              </a:endParaRPr>
            </a:p>
          </p:txBody>
        </p:sp>
        <p:sp>
          <p:nvSpPr>
            <p:cNvPr id="116749" name="Oval 6"/>
            <p:cNvSpPr>
              <a:spLocks noChangeArrowheads="1"/>
            </p:cNvSpPr>
            <p:nvPr/>
          </p:nvSpPr>
          <p:spPr bwMode="auto">
            <a:xfrm>
              <a:off x="2667000" y="2209800"/>
              <a:ext cx="1143000" cy="476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dirty="0">
                  <a:latin typeface="News Gothic MT" charset="0"/>
                </a:rPr>
                <a:t>føle</a:t>
              </a:r>
              <a:endParaRPr lang="nn-NO" sz="1400" dirty="0">
                <a:latin typeface="News Gothic MT" charset="0"/>
              </a:endParaRPr>
            </a:p>
          </p:txBody>
        </p:sp>
        <p:sp>
          <p:nvSpPr>
            <p:cNvPr id="116750" name="Oval 7"/>
            <p:cNvSpPr>
              <a:spLocks noChangeArrowheads="1"/>
            </p:cNvSpPr>
            <p:nvPr/>
          </p:nvSpPr>
          <p:spPr bwMode="auto">
            <a:xfrm>
              <a:off x="3962400" y="2209800"/>
              <a:ext cx="1143000" cy="476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dirty="0">
                  <a:latin typeface="News Gothic MT" charset="0"/>
                </a:rPr>
                <a:t>høyre</a:t>
              </a:r>
              <a:endParaRPr lang="nn-NO" sz="1400" dirty="0">
                <a:latin typeface="News Gothic MT" charset="0"/>
              </a:endParaRPr>
            </a:p>
          </p:txBody>
        </p:sp>
        <p:sp>
          <p:nvSpPr>
            <p:cNvPr id="116751" name="Oval 8"/>
            <p:cNvSpPr>
              <a:spLocks noChangeArrowheads="1"/>
            </p:cNvSpPr>
            <p:nvPr/>
          </p:nvSpPr>
          <p:spPr bwMode="auto">
            <a:xfrm>
              <a:off x="2255670" y="3200400"/>
              <a:ext cx="1478130" cy="476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dirty="0">
                  <a:latin typeface="News Gothic MT" charset="0"/>
                </a:rPr>
                <a:t>stoff</a:t>
              </a:r>
              <a:endParaRPr lang="nn-NO" sz="1400" dirty="0">
                <a:latin typeface="News Gothic MT" charset="0"/>
              </a:endParaRPr>
            </a:p>
          </p:txBody>
        </p:sp>
        <p:sp>
          <p:nvSpPr>
            <p:cNvPr id="116754" name="Oval 12"/>
            <p:cNvSpPr>
              <a:spLocks noChangeArrowheads="1"/>
            </p:cNvSpPr>
            <p:nvPr/>
          </p:nvSpPr>
          <p:spPr bwMode="auto">
            <a:xfrm>
              <a:off x="3032835" y="2667000"/>
              <a:ext cx="1777953" cy="476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n-NO" sz="1600" b="1" i="1" dirty="0">
                  <a:latin typeface="News Gothic MT" charset="0"/>
                </a:rPr>
                <a:t>Eigenskap</a:t>
              </a:r>
              <a:endParaRPr lang="nn-NO" sz="1200" b="1" i="1" dirty="0">
                <a:latin typeface="News Gothic MT" charset="0"/>
              </a:endParaRPr>
            </a:p>
          </p:txBody>
        </p:sp>
        <p:cxnSp>
          <p:nvCxnSpPr>
            <p:cNvPr id="116755" name="Straight Connector 16"/>
            <p:cNvCxnSpPr>
              <a:cxnSpLocks noChangeShapeType="1"/>
              <a:endCxn id="116754" idx="0"/>
            </p:cNvCxnSpPr>
            <p:nvPr/>
          </p:nvCxnSpPr>
          <p:spPr bwMode="auto">
            <a:xfrm>
              <a:off x="3886200" y="2209800"/>
              <a:ext cx="35612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56" name="Straight Connector 17"/>
            <p:cNvCxnSpPr>
              <a:cxnSpLocks noChangeShapeType="1"/>
              <a:stCxn id="116747" idx="6"/>
            </p:cNvCxnSpPr>
            <p:nvPr/>
          </p:nvCxnSpPr>
          <p:spPr bwMode="auto">
            <a:xfrm>
              <a:off x="3809998" y="2066854"/>
              <a:ext cx="76202" cy="142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57" name="Straight Connector 18"/>
            <p:cNvCxnSpPr>
              <a:cxnSpLocks noChangeShapeType="1"/>
              <a:endCxn id="116748" idx="2"/>
            </p:cNvCxnSpPr>
            <p:nvPr/>
          </p:nvCxnSpPr>
          <p:spPr bwMode="auto">
            <a:xfrm flipV="1">
              <a:off x="3886201" y="2066854"/>
              <a:ext cx="76198" cy="14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58" name="Straight Connector 19"/>
            <p:cNvCxnSpPr>
              <a:cxnSpLocks noChangeShapeType="1"/>
              <a:stCxn id="116749" idx="6"/>
            </p:cNvCxnSpPr>
            <p:nvPr/>
          </p:nvCxnSpPr>
          <p:spPr bwMode="auto">
            <a:xfrm flipV="1">
              <a:off x="3810000" y="2209802"/>
              <a:ext cx="76200" cy="2380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59" name="Straight Connector 20"/>
            <p:cNvCxnSpPr>
              <a:cxnSpLocks noChangeShapeType="1"/>
              <a:endCxn id="116750" idx="2"/>
            </p:cNvCxnSpPr>
            <p:nvPr/>
          </p:nvCxnSpPr>
          <p:spPr bwMode="auto">
            <a:xfrm>
              <a:off x="3886201" y="2286000"/>
              <a:ext cx="76198" cy="161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60" name="Straight Connector 21"/>
            <p:cNvCxnSpPr>
              <a:cxnSpLocks noChangeShapeType="1"/>
              <a:stCxn id="116754" idx="4"/>
              <a:endCxn id="116751" idx="7"/>
            </p:cNvCxnSpPr>
            <p:nvPr/>
          </p:nvCxnSpPr>
          <p:spPr bwMode="auto">
            <a:xfrm flipH="1">
              <a:off x="3517333" y="3143107"/>
              <a:ext cx="404479" cy="127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62" name="Straight Connector 23"/>
            <p:cNvCxnSpPr>
              <a:cxnSpLocks noChangeShapeType="1"/>
              <a:stCxn id="116754" idx="4"/>
              <a:endCxn id="116752" idx="1"/>
            </p:cNvCxnSpPr>
            <p:nvPr/>
          </p:nvCxnSpPr>
          <p:spPr bwMode="auto">
            <a:xfrm>
              <a:off x="3921812" y="3143107"/>
              <a:ext cx="331506" cy="1375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6744" name="TextBox 6"/>
          <p:cNvSpPr txBox="1">
            <a:spLocks noChangeArrowheads="1"/>
          </p:cNvSpPr>
          <p:nvPr/>
        </p:nvSpPr>
        <p:spPr bwMode="auto">
          <a:xfrm>
            <a:off x="7323910" y="4234444"/>
            <a:ext cx="182009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/>
            <a:r>
              <a:rPr lang="nn-NO" sz="1800" dirty="0">
                <a:latin typeface="+mn-lt"/>
              </a:rPr>
              <a:t>Alle stoff har eigenskapar, og det er eigenskapane til stoffa som bestemmer kva dei kan brukast til i kvardagen. </a:t>
            </a:r>
          </a:p>
          <a:p>
            <a:pPr algn="ctr" eaLnBrk="1" hangingPunct="1"/>
            <a:endParaRPr lang="nn-NO" sz="1200" dirty="0">
              <a:latin typeface="+mn-lt"/>
            </a:endParaRPr>
          </a:p>
        </p:txBody>
      </p:sp>
      <p:sp>
        <p:nvSpPr>
          <p:cNvPr id="116745" name="TextBox 6"/>
          <p:cNvSpPr txBox="1">
            <a:spLocks noChangeArrowheads="1"/>
          </p:cNvSpPr>
          <p:nvPr/>
        </p:nvSpPr>
        <p:spPr bwMode="auto">
          <a:xfrm>
            <a:off x="6129867" y="2095447"/>
            <a:ext cx="17949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n-NO" sz="1800" dirty="0">
                <a:latin typeface="+mn-lt"/>
              </a:rPr>
              <a:t>«Eg kjenner at isen er kald, det er ein eigenskap ved is – at han er kald.»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2657" y="6519446"/>
            <a:ext cx="3733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/>
              <a:t>(Pearson mfl., 2010; Haug og Mork, 2017) </a:t>
            </a:r>
            <a:endParaRPr lang="nn-N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68612" y="2180773"/>
            <a:ext cx="1728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b="1" i="1" dirty="0"/>
              <a:t>Eigenskap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20578" y="-12576"/>
            <a:ext cx="7772400" cy="92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2800" dirty="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5838038" y="110940"/>
            <a:ext cx="3156450" cy="1606253"/>
          </a:xfrm>
          <a:prstGeom prst="wedgeRoundRectCallout">
            <a:avLst>
              <a:gd name="adj1" fmla="val -37091"/>
              <a:gd name="adj2" fmla="val 66092"/>
              <a:gd name="adj3" fmla="val 16667"/>
            </a:avLst>
          </a:prstGeom>
          <a:solidFill>
            <a:srgbClr val="26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dirty="0">
                <a:solidFill>
                  <a:schemeClr val="bg1"/>
                </a:solidFill>
              </a:rPr>
              <a:t>Figuren er en visualisering av tabellen på s. 34 i artikkelen </a:t>
            </a:r>
            <a:r>
              <a:rPr lang="nn-NO" sz="2000" i="1" dirty="0">
                <a:solidFill>
                  <a:schemeClr val="bg1"/>
                </a:solidFill>
              </a:rPr>
              <a:t>Begrepslæring i naturfag</a:t>
            </a:r>
            <a:r>
              <a:rPr lang="nn-NO" sz="2000" dirty="0">
                <a:solidFill>
                  <a:schemeClr val="bg1"/>
                </a:solidFill>
              </a:rPr>
              <a:t>, med ordet </a:t>
            </a:r>
            <a:r>
              <a:rPr lang="nn-NO" sz="2000" i="1" dirty="0">
                <a:solidFill>
                  <a:schemeClr val="bg1"/>
                </a:solidFill>
              </a:rPr>
              <a:t>eigenskap </a:t>
            </a:r>
            <a:r>
              <a:rPr lang="nn-NO" sz="2000" dirty="0">
                <a:solidFill>
                  <a:schemeClr val="bg1"/>
                </a:solidFill>
              </a:rPr>
              <a:t>som eksempel.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417248" y="4886049"/>
            <a:ext cx="8625563" cy="834717"/>
          </a:xfrm>
          <a:prstGeom prst="wedgeRoundRectCallout">
            <a:avLst>
              <a:gd name="adj1" fmla="val -21027"/>
              <a:gd name="adj2" fmla="val 49020"/>
              <a:gd name="adj3" fmla="val 16667"/>
            </a:avLst>
          </a:prstGeom>
          <a:solidFill>
            <a:srgbClr val="26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4400" b="1" dirty="0">
                <a:solidFill>
                  <a:schemeClr val="bg1"/>
                </a:solidFill>
              </a:rPr>
              <a:t>Husk at omgrepslæring tar tid!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40927" y="111275"/>
            <a:ext cx="3153561" cy="1606252"/>
          </a:xfrm>
          <a:prstGeom prst="roundRect">
            <a:avLst/>
          </a:prstGeom>
          <a:solidFill>
            <a:srgbClr val="26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09277">
              <a:spcBef>
                <a:spcPct val="0"/>
              </a:spcBef>
              <a:defRPr/>
            </a:pPr>
            <a:r>
              <a:rPr lang="nn-NO" sz="2200" dirty="0">
                <a:solidFill>
                  <a:schemeClr val="bg1"/>
                </a:solidFill>
                <a:ea typeface="ＭＳ Ｐゴシック" pitchFamily="34" charset="-128"/>
              </a:rPr>
              <a:t>Ord er ein merkelapp. Omgrep representerer meiningsinnhaldet.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3537171" y="3591721"/>
            <a:ext cx="5480248" cy="661669"/>
          </a:xfrm>
          <a:prstGeom prst="roundRect">
            <a:avLst/>
          </a:prstGeom>
          <a:solidFill>
            <a:srgbClr val="268183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n-NO" sz="2400" dirty="0">
              <a:latin typeface="Time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2133" y="3285232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Omgrep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0417" y="3725908"/>
            <a:ext cx="1410159" cy="393297"/>
          </a:xfrm>
          <a:prstGeom prst="roundRect">
            <a:avLst/>
          </a:prstGeom>
          <a:noFill/>
          <a:ln w="57150">
            <a:solidFill>
              <a:srgbClr val="268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33" name="Rounded Rectangle 32"/>
          <p:cNvSpPr/>
          <p:nvPr/>
        </p:nvSpPr>
        <p:spPr>
          <a:xfrm>
            <a:off x="3585856" y="3724070"/>
            <a:ext cx="1247402" cy="393297"/>
          </a:xfrm>
          <a:prstGeom prst="roundRect">
            <a:avLst/>
          </a:prstGeom>
          <a:noFill/>
          <a:ln w="57150">
            <a:solidFill>
              <a:srgbClr val="268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34" name="Rounded Rectangle 33"/>
          <p:cNvSpPr/>
          <p:nvPr/>
        </p:nvSpPr>
        <p:spPr>
          <a:xfrm>
            <a:off x="4921344" y="3722603"/>
            <a:ext cx="1270135" cy="393297"/>
          </a:xfrm>
          <a:prstGeom prst="roundRect">
            <a:avLst/>
          </a:prstGeom>
          <a:noFill/>
          <a:ln w="57150">
            <a:solidFill>
              <a:srgbClr val="268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36" name="Rounded Rectangle 35"/>
          <p:cNvSpPr/>
          <p:nvPr/>
        </p:nvSpPr>
        <p:spPr>
          <a:xfrm>
            <a:off x="6264987" y="3721024"/>
            <a:ext cx="1270135" cy="393297"/>
          </a:xfrm>
          <a:prstGeom prst="roundRect">
            <a:avLst/>
          </a:prstGeom>
          <a:noFill/>
          <a:ln w="57150">
            <a:solidFill>
              <a:srgbClr val="268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37" name="Rounded Rectangle 36"/>
          <p:cNvSpPr/>
          <p:nvPr/>
        </p:nvSpPr>
        <p:spPr>
          <a:xfrm>
            <a:off x="7608630" y="3706960"/>
            <a:ext cx="1358221" cy="393297"/>
          </a:xfrm>
          <a:prstGeom prst="roundRect">
            <a:avLst/>
          </a:prstGeom>
          <a:noFill/>
          <a:ln w="57150">
            <a:solidFill>
              <a:srgbClr val="268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77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6740" grpId="0"/>
      <p:bldP spid="116741" grpId="0"/>
      <p:bldP spid="116744" grpId="0"/>
      <p:bldP spid="116745" grpId="0"/>
      <p:bldP spid="3" grpId="0"/>
      <p:bldP spid="31" grpId="0" animBg="1"/>
      <p:bldP spid="31" grpId="1" animBg="1"/>
      <p:bldP spid="32" grpId="0" animBg="1"/>
      <p:bldP spid="7" grpId="0" animBg="1"/>
      <p:bldP spid="28" grpId="0" animBg="1"/>
      <p:bldP spid="30" grpId="0"/>
      <p:bldP spid="6" grpId="0" animBg="1"/>
      <p:bldP spid="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n-NO" dirty="0"/>
              <a:t>Knytt teori og erfaringar til eigen praksis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Tenk tilbake på korleis du jobbar med omgrepslæring i klassa di. </a:t>
            </a:r>
          </a:p>
          <a:p>
            <a:pPr marL="0" indent="0">
              <a:buNone/>
            </a:pPr>
            <a:r>
              <a:rPr lang="nn-NO" sz="2200" dirty="0"/>
              <a:t>Korleis gir dette deg informasjon om kor langt elevane har komme i forståinga si av omgrep?</a:t>
            </a:r>
          </a:p>
          <a:p>
            <a:endParaRPr lang="nn-NO" sz="2200" dirty="0"/>
          </a:p>
          <a:p>
            <a:r>
              <a:rPr lang="nn-NO" sz="2200" dirty="0"/>
              <a:t>Noter deg stikkord (to minutt).</a:t>
            </a:r>
          </a:p>
          <a:p>
            <a:r>
              <a:rPr lang="nn-NO" sz="2200" dirty="0"/>
              <a:t>Diskuter to og to (tre minutt).</a:t>
            </a:r>
          </a:p>
          <a:p>
            <a:r>
              <a:rPr lang="nn-NO" sz="2200" dirty="0"/>
              <a:t>Summer opp i plenum (tre minutt).</a:t>
            </a:r>
          </a:p>
          <a:p>
            <a:endParaRPr lang="nn-NO" sz="2200" dirty="0"/>
          </a:p>
          <a:p>
            <a:pPr marL="0" indent="0"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39034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7544" y="620688"/>
            <a:ext cx="75787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a typeface="Batang" panose="02030600000101010101" pitchFamily="18" charset="-127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n-NO" sz="3600" dirty="0"/>
              <a:t>Korleis legge til rette for at eleven brukar og lærer omgrepa? </a:t>
            </a:r>
            <a:endParaRPr lang="nn-NO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lassholder for innhold 2"/>
          <p:cNvSpPr txBox="1">
            <a:spLocks/>
          </p:cNvSpPr>
          <p:nvPr/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Campton Book" charset="0"/>
                <a:cs typeface="Campton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Campton Book" charset="0"/>
                <a:cs typeface="Campton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Campton Book" charset="0"/>
                <a:cs typeface="Campton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Campton Book" charset="0"/>
                <a:cs typeface="Campton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200" dirty="0"/>
              <a:t>Nye ord må lærast i ein kontekst som er kjent og gir meining for elevane.</a:t>
            </a:r>
          </a:p>
          <a:p>
            <a:r>
              <a:rPr lang="nn-NO" sz="2200" dirty="0"/>
              <a:t>Elevane må få øve på å bruke nye ord og omgrep gjentatte gongar gjennom ulike aktivitetar.</a:t>
            </a:r>
          </a:p>
          <a:p>
            <a:endParaRPr lang="nn-NO" sz="2200" dirty="0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477115" y="5393250"/>
            <a:ext cx="1293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800" b="1" dirty="0"/>
              <a:t>Gjer det! </a:t>
            </a:r>
            <a:endParaRPr lang="nn-NO" altLang="nb-NO" sz="1800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956727" y="5752771"/>
            <a:ext cx="1097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800" b="1" dirty="0"/>
              <a:t>Les det! 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438203" y="5820216"/>
            <a:ext cx="123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800" b="1" dirty="0"/>
              <a:t>Skriv det! </a:t>
            </a:r>
            <a:endParaRPr lang="nn-NO" altLang="nb-NO" sz="1800" dirty="0"/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094035" y="5125122"/>
            <a:ext cx="1199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nb-NO" sz="1800" b="1" dirty="0"/>
              <a:t>Sei det!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727" y="3880174"/>
            <a:ext cx="1312340" cy="186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203" y="3875179"/>
            <a:ext cx="1379653" cy="1934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7115" y="4263236"/>
            <a:ext cx="1817659" cy="11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Bilderesultat for elever diskuter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035" y="4069028"/>
            <a:ext cx="1886932" cy="10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676526" y="2941655"/>
            <a:ext cx="3381242" cy="1127373"/>
          </a:xfrm>
          <a:prstGeom prst="wedgeRoundRectCallout">
            <a:avLst>
              <a:gd name="adj1" fmla="val -17677"/>
              <a:gd name="adj2" fmla="val 47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dirty="0"/>
              <a:t>Variasjon i aktivitetar er viktig for motivasjonen og for å nå alle.</a:t>
            </a:r>
          </a:p>
        </p:txBody>
      </p:sp>
    </p:spTree>
    <p:extLst>
      <p:ext uri="{BB962C8B-B14F-4D97-AF65-F5344CB8AC3E}">
        <p14:creationId xmlns:p14="http://schemas.microsoft.com/office/powerpoint/2010/main" val="11194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n-NO" sz="2200" dirty="0"/>
              <a:t>Målet med denne modulen er å bli bevisst på kvifor det er nødvendig å fokusere eksplisitt på sentrale omgrep for å utvikle djupneforståing hos eleven. </a:t>
            </a:r>
            <a:r>
              <a:rPr lang="nb-NO" sz="2200" dirty="0"/>
              <a:t>Modulen viser eksempel på </a:t>
            </a:r>
            <a:r>
              <a:rPr lang="nn-NO" sz="2200" dirty="0"/>
              <a:t>korleis</a:t>
            </a:r>
            <a:r>
              <a:rPr lang="nb-NO" sz="2200" dirty="0"/>
              <a:t> legge til rette for progresjon i omgrepsutviklinga til </a:t>
            </a:r>
            <a:r>
              <a:rPr lang="nn-NO" sz="2200" dirty="0"/>
              <a:t>elevane</a:t>
            </a:r>
            <a:r>
              <a:rPr lang="nb-NO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43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96400" y="1825625"/>
            <a:ext cx="192161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3000" dirty="0"/>
          </a:p>
          <a:p>
            <a:pPr>
              <a:buFont typeface="Arial"/>
              <a:buNone/>
            </a:pPr>
            <a:endParaRPr lang="nn-NO" dirty="0"/>
          </a:p>
          <a:p>
            <a:pPr>
              <a:buFont typeface="Arial"/>
              <a:buNone/>
            </a:pPr>
            <a:r>
              <a:rPr lang="nn-NO" i="1" dirty="0"/>
              <a:t>	</a:t>
            </a:r>
            <a:endParaRPr lang="nn-NO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400" y="1825625"/>
            <a:ext cx="303136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3000" dirty="0"/>
          </a:p>
          <a:p>
            <a:pPr>
              <a:buFont typeface="Arial"/>
              <a:buNone/>
            </a:pPr>
            <a:endParaRPr lang="nn-NO" dirty="0"/>
          </a:p>
          <a:p>
            <a:pPr>
              <a:buFont typeface="Arial"/>
              <a:buNone/>
            </a:pPr>
            <a:r>
              <a:rPr lang="nn-NO" i="1" dirty="0"/>
              <a:t>	</a:t>
            </a:r>
            <a:endParaRPr lang="nn-NO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9289" y="1825625"/>
            <a:ext cx="81392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mpton Book" charset="0"/>
                <a:ea typeface="Campton Book" charset="0"/>
                <a:cs typeface="Campton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n-NO" sz="30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097" y="1557868"/>
            <a:ext cx="5810738" cy="46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023400" y="631827"/>
            <a:ext cx="7618950" cy="6358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n-NO" sz="3600" dirty="0"/>
              <a:t>Ordkoplingar</a:t>
            </a:r>
            <a:endParaRPr lang="nn-NO" sz="36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89" y="1986456"/>
            <a:ext cx="2539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Ordkoplingar er  eksempel på ein metode for å jobbe med omgrepslæring. </a:t>
            </a:r>
          </a:p>
          <a:p>
            <a:endParaRPr lang="nn-NO" sz="2200" dirty="0"/>
          </a:p>
          <a:p>
            <a:r>
              <a:rPr lang="nn-NO" sz="2200" dirty="0"/>
              <a:t>Les teksten i boksen.</a:t>
            </a:r>
            <a:endParaRPr lang="nn-NO" sz="2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289" y="4388923"/>
            <a:ext cx="2783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Klikk på boksen for å komme direkte til nettsida.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3199" y="6134403"/>
            <a:ext cx="5653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200" dirty="0">
                <a:hlinkClick r:id="rId3"/>
              </a:rPr>
              <a:t>https://www.naturfag.no/artikkel/vis.html?tid=2006533</a:t>
            </a:r>
            <a:r>
              <a:rPr lang="nn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85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/>
              <a:t>Elevane må få snakke meir</a:t>
            </a:r>
            <a:endParaRPr lang="nn-NO" sz="4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Læraren snakkar 70–80 % av tida.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Læraren stiller 200–300 spørsmål per dag.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60 % handlar om å huske fakta.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20 % handlar om prosedyre.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Under 5 % handlar om diskusjon av idear.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70 % av svara varar mindre enn 5 sekund (3 ord)!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nn-NO" sz="2200" i="1" dirty="0"/>
              <a:t>	</a:t>
            </a:r>
            <a:endParaRPr lang="nn-NO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660232" y="573325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latin typeface="Trebuchet MS" pitchFamily="34" charset="0"/>
              </a:rPr>
              <a:t>(Hattie, 2012)       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58932" y="1255363"/>
            <a:ext cx="3130557" cy="1379349"/>
          </a:xfrm>
          <a:prstGeom prst="wedgeRoundRectCallout">
            <a:avLst>
              <a:gd name="adj1" fmla="val -63882"/>
              <a:gd name="adj2" fmla="val 10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dirty="0"/>
              <a:t>Dersom læraren står for mesteparten av praten, er det ikkje så lett å finne ut kva elevane eigentlig kan.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58930" y="3445522"/>
            <a:ext cx="3130557" cy="1219200"/>
          </a:xfrm>
          <a:prstGeom prst="wedgeRoundRectCallout">
            <a:avLst>
              <a:gd name="adj1" fmla="val 2373"/>
              <a:gd name="adj2" fmla="val 74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000" dirty="0"/>
              <a:t>Gi elevane anledning til å snakke og hjelp dei til å ta i bruk nye ord og omgrep.</a:t>
            </a:r>
          </a:p>
        </p:txBody>
      </p:sp>
    </p:spTree>
    <p:extLst>
      <p:ext uri="{BB962C8B-B14F-4D97-AF65-F5344CB8AC3E}">
        <p14:creationId xmlns:p14="http://schemas.microsoft.com/office/powerpoint/2010/main" val="16579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Nøkkelomgrep</a:t>
            </a:r>
          </a:p>
          <a:p>
            <a:r>
              <a:rPr lang="nn-NO" sz="2200" dirty="0"/>
              <a:t>Bindeord</a:t>
            </a:r>
          </a:p>
          <a:p>
            <a:r>
              <a:rPr lang="nn-NO" sz="2200" dirty="0"/>
              <a:t>Frå ord til omgrep</a:t>
            </a:r>
          </a:p>
          <a:p>
            <a:r>
              <a:rPr lang="nn-NO" sz="2200" dirty="0"/>
              <a:t>Kontekst</a:t>
            </a:r>
          </a:p>
          <a:p>
            <a:r>
              <a:rPr lang="nn-NO" sz="2200" dirty="0"/>
              <a:t>Elevane må få høve til å øve på omgrepa i mange samanhengar.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248377" y="1168400"/>
            <a:ext cx="4618569" cy="1721565"/>
          </a:xfrm>
          <a:prstGeom prst="wedgeRoundRectCallout">
            <a:avLst>
              <a:gd name="adj1" fmla="val -54809"/>
              <a:gd name="adj2" fmla="val 33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dirty="0"/>
              <a:t>Kom med innspel og refleksjonar til stikkorda. Er det noko av dette du ønsker å ha fokus på vidare i eiga undervisning?   </a:t>
            </a:r>
          </a:p>
        </p:txBody>
      </p:sp>
    </p:spTree>
    <p:extLst>
      <p:ext uri="{BB962C8B-B14F-4D97-AF65-F5344CB8AC3E}">
        <p14:creationId xmlns:p14="http://schemas.microsoft.com/office/powerpoint/2010/main" val="416475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eiga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</a:t>
            </a:r>
          </a:p>
        </p:txBody>
      </p:sp>
    </p:spTree>
    <p:extLst>
      <p:ext uri="{BB962C8B-B14F-4D97-AF65-F5344CB8AC3E}">
        <p14:creationId xmlns:p14="http://schemas.microsoft.com/office/powerpoint/2010/main" val="578563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Planlegg eiga undervisning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206862" cy="41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n-NO" sz="2200" dirty="0">
                <a:latin typeface="Calibri" panose="020F0502020204030204" pitchFamily="34" charset="0"/>
              </a:rPr>
              <a:t>Planlegg bruk av metoden </a:t>
            </a:r>
            <a:r>
              <a:rPr lang="nn-NO" sz="2200" i="1" dirty="0">
                <a:latin typeface="Calibri" panose="020F0502020204030204" pitchFamily="34" charset="0"/>
              </a:rPr>
              <a:t>ordkoplingar</a:t>
            </a:r>
            <a:r>
              <a:rPr lang="nn-NO" sz="2200" dirty="0">
                <a:latin typeface="Calibri" panose="020F0502020204030204" pitchFamily="34" charset="0"/>
              </a:rPr>
              <a:t> i tilknyting til eit tema du jobbar med.</a:t>
            </a:r>
          </a:p>
          <a:p>
            <a:pPr>
              <a:lnSpc>
                <a:spcPct val="100000"/>
              </a:lnSpc>
            </a:pPr>
            <a:r>
              <a:rPr lang="nn-NO" sz="2200" dirty="0">
                <a:latin typeface="Calibri" panose="020F0502020204030204" pitchFamily="34" charset="0"/>
              </a:rPr>
              <a:t>Vel ut fem–åtte nøkkelomgrep som er knytte til det aktuelle temaet.</a:t>
            </a:r>
          </a:p>
          <a:p>
            <a:pPr>
              <a:lnSpc>
                <a:spcPct val="100000"/>
              </a:lnSpc>
            </a:pPr>
            <a:r>
              <a:rPr lang="nn-NO" sz="2200" dirty="0">
                <a:latin typeface="Calibri" panose="020F0502020204030204" pitchFamily="34" charset="0"/>
              </a:rPr>
              <a:t>Gjennomfør metoden i eiga klasse før de samlast igjen til </a:t>
            </a:r>
            <a:br>
              <a:rPr lang="nn-NO" sz="2200" dirty="0">
                <a:latin typeface="Calibri" panose="020F0502020204030204" pitchFamily="34" charset="0"/>
              </a:rPr>
            </a:br>
            <a:r>
              <a:rPr lang="nn-NO" sz="2200" i="1" dirty="0">
                <a:latin typeface="Calibri" panose="020F0502020204030204" pitchFamily="34" charset="0"/>
              </a:rPr>
              <a:t>D – Etterarbeid</a:t>
            </a:r>
            <a:r>
              <a:rPr lang="nn-NO" sz="2200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75958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n-NO" dirty="0">
                <a:solidFill>
                  <a:srgbClr val="268183"/>
                </a:solidFill>
              </a:rPr>
              <a:t>Omgrepslæring</a:t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D – Etterarbeid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4</a:t>
            </a:r>
          </a:p>
        </p:txBody>
      </p:sp>
    </p:spTree>
    <p:extLst>
      <p:ext uri="{BB962C8B-B14F-4D97-AF65-F5344CB8AC3E}">
        <p14:creationId xmlns:p14="http://schemas.microsoft.com/office/powerpoint/2010/main" val="2220719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825625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n-NO" sz="2200" dirty="0"/>
              <a:t>Målet med denne modulen er å bli bevisst på kvifor det er nødvendig å fokusere eksplisitt på sentrale omgrep for å utvikle djupneforståing hos eleven. Modulen viser eksempel på korleis legge til rette for progresjon i omgrepsutviklinga til elevane.</a:t>
            </a:r>
          </a:p>
        </p:txBody>
      </p:sp>
    </p:spTree>
    <p:extLst>
      <p:ext uri="{BB962C8B-B14F-4D97-AF65-F5344CB8AC3E}">
        <p14:creationId xmlns:p14="http://schemas.microsoft.com/office/powerpoint/2010/main" val="330250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204132"/>
              </p:ext>
            </p:extLst>
          </p:nvPr>
        </p:nvGraphicFramePr>
        <p:xfrm>
          <a:off x="895350" y="1825625"/>
          <a:ext cx="7583488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Del erfaringar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30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Summer opp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10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40</a:t>
                      </a:r>
                      <a:r>
                        <a:rPr lang="nn-NO" sz="2200" b="1" baseline="0" noProof="0" dirty="0"/>
                        <a:t> </a:t>
                      </a:r>
                      <a:r>
                        <a:rPr lang="nn-NO" sz="2200" b="1" noProof="0" dirty="0"/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45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/>
              <a:t>Del erfaringar i grupper (30 minutt)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Del erfaringar frå utprøving.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Kvar gruppe noterer tre tips.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Diskuter korleis metoden ordkopling kan brukast for å tilpasse omgrepslæring til dei ulike behova til elevane.</a:t>
            </a:r>
          </a:p>
        </p:txBody>
      </p:sp>
    </p:spTree>
    <p:extLst>
      <p:ext uri="{BB962C8B-B14F-4D97-AF65-F5344CB8AC3E}">
        <p14:creationId xmlns:p14="http://schemas.microsoft.com/office/powerpoint/2010/main" val="2968438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Summer opp i plenum (10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Kvar gruppe deler erfaringar frå utprøving og tre tips.</a:t>
            </a:r>
          </a:p>
        </p:txBody>
      </p:sp>
    </p:spTree>
    <p:extLst>
      <p:ext uri="{BB962C8B-B14F-4D97-AF65-F5344CB8AC3E}">
        <p14:creationId xmlns:p14="http://schemas.microsoft.com/office/powerpoint/2010/main" val="86941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08371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Summer opp forarbeidet i grupper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20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Fagleg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50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Planlegg eiga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20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noProof="0" dirty="0"/>
                        <a:t>90</a:t>
                      </a:r>
                      <a:r>
                        <a:rPr lang="nn-NO" sz="2200" b="1" baseline="0" noProof="0" dirty="0"/>
                        <a:t> </a:t>
                      </a:r>
                      <a:r>
                        <a:rPr lang="nn-NO" sz="2200" b="1" noProof="0" dirty="0"/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6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Oppsummering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n-NO" sz="2200" dirty="0"/>
              <a:t>Ordkoplingar og leseoppdrag: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I denne modulen har de jobba med å bruke ordkoplingar og leseoppdrag. Dette kan også overførast til andre tema og fag.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Det er viktig at elevane får tid til å øve fleire gongar på dei ulike metodane.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Når metodane er innarbeida og automatisert, treng ikkje elevane å bruke kognitiv kapasitet til utføringa, jf. artikkelen </a:t>
            </a:r>
            <a:r>
              <a:rPr lang="nn-NO" sz="2200" i="1" dirty="0"/>
              <a:t>Dybdelæring </a:t>
            </a:r>
            <a:r>
              <a:rPr lang="nn-NO" sz="2200" dirty="0"/>
              <a:t>frå modul 1.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54368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Kjelder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nn-NO" sz="1800" dirty="0"/>
              <a:t>Hattie, J. (2012). Visible Learning for Teachers: Maximizing Impact on Learning. Oxon, New York, Routledge.</a:t>
            </a:r>
          </a:p>
          <a:p>
            <a:pPr lvl="0" algn="l"/>
            <a:r>
              <a:rPr lang="nn-NO" sz="1800" dirty="0"/>
              <a:t>Haug (2017) Begrepslæring i naturfag. Naturfag 2/17.</a:t>
            </a:r>
          </a:p>
          <a:p>
            <a:pPr algn="l"/>
            <a:r>
              <a:rPr lang="nn-NO" sz="1800" dirty="0">
                <a:hlinkClick r:id="rId3"/>
              </a:rPr>
              <a:t>Metoder for å utvikle det naturfaglige språket</a:t>
            </a:r>
            <a:r>
              <a:rPr lang="nn-NO" sz="1800" dirty="0"/>
              <a:t>, Naturfagsenteret.</a:t>
            </a:r>
          </a:p>
          <a:p>
            <a:pPr lvl="0" algn="l"/>
            <a:r>
              <a:rPr lang="nn-NO" sz="1800" dirty="0"/>
              <a:t>Mork og Erlien (2017): Språk, tekst og kommunikasjon i naturfag. Universitetsforlaget.</a:t>
            </a:r>
          </a:p>
          <a:p>
            <a:pPr lvl="0" algn="l"/>
            <a:r>
              <a:rPr lang="nn-NO" sz="1800" dirty="0"/>
              <a:t>Pearson, P. D. mfl. (2010). Literacy and Science: Each in the Service of the Other. Science 328: 459–463.</a:t>
            </a:r>
          </a:p>
        </p:txBody>
      </p:sp>
    </p:spTree>
    <p:extLst>
      <p:ext uri="{BB962C8B-B14F-4D97-AF65-F5344CB8AC3E}">
        <p14:creationId xmlns:p14="http://schemas.microsoft.com/office/powerpoint/2010/main" val="27429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95861" cy="1325563"/>
          </a:xfrm>
        </p:spPr>
        <p:txBody>
          <a:bodyPr/>
          <a:lstStyle/>
          <a:p>
            <a:pPr lvl="0"/>
            <a:r>
              <a:rPr lang="nn-NO" dirty="0"/>
              <a:t>Summer opp forarbeidet i grupper </a:t>
            </a:r>
            <a:br>
              <a:rPr lang="nn-NO" dirty="0"/>
            </a:br>
            <a:r>
              <a:rPr lang="nn-NO" dirty="0"/>
              <a:t>(20 minutt)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Bruk notata frå forarbeidet og utveksle erfaringar to og to </a:t>
            </a:r>
            <a:br>
              <a:rPr lang="nn-NO" sz="2200" dirty="0"/>
            </a:br>
            <a:r>
              <a:rPr lang="nn-NO" sz="2200" dirty="0"/>
              <a:t>(10 minutt):</a:t>
            </a:r>
          </a:p>
          <a:p>
            <a:r>
              <a:rPr lang="nn-NO" sz="2200" dirty="0"/>
              <a:t>Korleis vel du ut kva for omgrep du skal vektlegge?</a:t>
            </a:r>
          </a:p>
          <a:p>
            <a:r>
              <a:rPr lang="nn-NO" sz="2200" dirty="0"/>
              <a:t>Korleis underviser du for at elevane skal lære desse omgrepa?</a:t>
            </a:r>
          </a:p>
          <a:p>
            <a:r>
              <a:rPr lang="nn-NO" sz="2200" dirty="0"/>
              <a:t>Kva er fordelar med å undervise omgrep på denne måten? </a:t>
            </a:r>
          </a:p>
          <a:p>
            <a:pPr lvl="1"/>
            <a:endParaRPr lang="nn-NO" sz="2200" dirty="0"/>
          </a:p>
          <a:p>
            <a:pPr marL="0" indent="0">
              <a:buNone/>
            </a:pPr>
            <a:r>
              <a:rPr lang="nn-NO" sz="2200" dirty="0"/>
              <a:t>Summer opp i plenum kva para snakka om (10 minutt).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33379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Fagleg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50 minutt</a:t>
            </a:r>
          </a:p>
        </p:txBody>
      </p:sp>
    </p:spTree>
    <p:extLst>
      <p:ext uri="{BB962C8B-B14F-4D97-AF65-F5344CB8AC3E}">
        <p14:creationId xmlns:p14="http://schemas.microsoft.com/office/powerpoint/2010/main" val="127501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79961" cy="1325563"/>
          </a:xfrm>
        </p:spPr>
        <p:txBody>
          <a:bodyPr>
            <a:normAutofit/>
          </a:bodyPr>
          <a:lstStyle/>
          <a:p>
            <a:r>
              <a:rPr lang="nn-NO" dirty="0"/>
              <a:t>Leseoppdrag 1 – individuelt (7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Les artikkelen </a:t>
            </a:r>
            <a:r>
              <a:rPr lang="nn-NO" sz="2200" i="1" dirty="0"/>
              <a:t>Begrepslæring i naturfag</a:t>
            </a:r>
            <a:r>
              <a:rPr lang="nn-NO" sz="2200" dirty="0"/>
              <a:t>.</a:t>
            </a:r>
            <a:endParaRPr lang="nn-NO" sz="22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n-NO" sz="2200" dirty="0"/>
              <a:t>Strek under ord og setningar som beskriv korleis de kan legge til rette for omgrepslæring.</a:t>
            </a:r>
          </a:p>
        </p:txBody>
      </p:sp>
    </p:spTree>
    <p:extLst>
      <p:ext uri="{BB962C8B-B14F-4D97-AF65-F5344CB8AC3E}">
        <p14:creationId xmlns:p14="http://schemas.microsoft.com/office/powerpoint/2010/main" val="357325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Etter lesing (10 minutt)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n-NO" sz="2200" dirty="0"/>
              <a:t>To og to saman (5 minutt):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Diskuter setningane om omgrepslæring som de streka under.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Samanlikn eksempla frå artikkelen med korleis de sjølve jobbar med omgrepslæring.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n-NO" sz="2200" dirty="0"/>
              <a:t>Summer opp i plenum (5 minutt).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64803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Leseoppdrag for aktiv lesing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Elevane får ei konkret oppgåve som rettleier dei i korleis dei skal lese teksten. </a:t>
            </a:r>
          </a:p>
          <a:p>
            <a:r>
              <a:rPr lang="nn-NO" sz="2200" dirty="0"/>
              <a:t>Når elevane får i oppdrag for eksempel å lokalisere bestemte typar informasjon i teksten, opplever dei at dei er på jakt etter informasjon. Det er meir motiverande enn ein beskjed om å lese s. 14 i boka. </a:t>
            </a:r>
          </a:p>
          <a:p>
            <a:r>
              <a:rPr lang="nn-NO" sz="2200" dirty="0"/>
              <a:t>Elevane bør få to ulike oppdrag som er knytt til sentralt innhald i teksten. Dermed les elevane teksten to gongar, nesten utan å merke at dei les. </a:t>
            </a:r>
          </a:p>
          <a:p>
            <a:r>
              <a:rPr lang="nn-NO" sz="2200" dirty="0"/>
              <a:t>Leseoppdrag bidrar til å skape engasjement for lesing.</a:t>
            </a:r>
          </a:p>
          <a:p>
            <a:pPr marL="0" indent="0">
              <a:buNone/>
            </a:pPr>
            <a:endParaRPr lang="nn-NO" sz="2200" i="1" dirty="0"/>
          </a:p>
          <a:p>
            <a:endParaRPr lang="nn-NO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313011" y="5424311"/>
            <a:ext cx="24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(Mork og Erlien, 2017)</a:t>
            </a:r>
          </a:p>
        </p:txBody>
      </p:sp>
    </p:spTree>
    <p:extLst>
      <p:ext uri="{BB962C8B-B14F-4D97-AF65-F5344CB8AC3E}">
        <p14:creationId xmlns:p14="http://schemas.microsoft.com/office/powerpoint/2010/main" val="24280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Bindeord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Sentrale omgrep er viktige for å forstå det faglege innhaldet, men ...</a:t>
            </a:r>
          </a:p>
          <a:p>
            <a:pPr marL="457200" lvl="1" indent="0">
              <a:buNone/>
            </a:pPr>
            <a:r>
              <a:rPr lang="nn-NO" sz="2200" dirty="0"/>
              <a:t>… for å gi meining, må omgrepa bli knytte saman med andre ord og omgrep.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  <a:p>
            <a:r>
              <a:rPr lang="nn-NO" sz="2200" dirty="0"/>
              <a:t>For å få til dette er vi avhengig av bindeord, også kalla logiske koplingar. 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1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1515</Words>
  <Application>Microsoft Office PowerPoint</Application>
  <PresentationFormat>Skjermfremvisning (4:3)</PresentationFormat>
  <Paragraphs>225</Paragraphs>
  <Slides>31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Campton Book</vt:lpstr>
      <vt:lpstr>News Gothic MT</vt:lpstr>
      <vt:lpstr>Times</vt:lpstr>
      <vt:lpstr>Trebuchet MS</vt:lpstr>
      <vt:lpstr>Office-tema</vt:lpstr>
      <vt:lpstr>Omgrepslæring B – Samarbeid</vt:lpstr>
      <vt:lpstr>Mål</vt:lpstr>
      <vt:lpstr>Tidsplan for denne økta</vt:lpstr>
      <vt:lpstr>Summer opp forarbeidet i grupper  (20 minutt)</vt:lpstr>
      <vt:lpstr>Fagleg påfyll</vt:lpstr>
      <vt:lpstr>Leseoppdrag 1 – individuelt (7 minutt)</vt:lpstr>
      <vt:lpstr>Etter lesing (10 minutt)</vt:lpstr>
      <vt:lpstr>Leseoppdrag for aktiv lesing</vt:lpstr>
      <vt:lpstr>Bindeord</vt:lpstr>
      <vt:lpstr>Bindeord</vt:lpstr>
      <vt:lpstr>Leseoppdrag 2 – individuelt (2 minutt)</vt:lpstr>
      <vt:lpstr>Summer opp i plenum (5 minutt)</vt:lpstr>
      <vt:lpstr>Bindeord (10 minutt)</vt:lpstr>
      <vt:lpstr>Foreslå bindeord</vt:lpstr>
      <vt:lpstr>Kontekst</vt:lpstr>
      <vt:lpstr>PowerPoint-presentasjon</vt:lpstr>
      <vt:lpstr>Teori: Frå ord til omgrep</vt:lpstr>
      <vt:lpstr>Knytt teori og erfaringar til eigen praksis </vt:lpstr>
      <vt:lpstr>PowerPoint-presentasjon</vt:lpstr>
      <vt:lpstr>PowerPoint-presentasjon</vt:lpstr>
      <vt:lpstr>Elevane må få snakke meir</vt:lpstr>
      <vt:lpstr>Oppsummering</vt:lpstr>
      <vt:lpstr>Planlegg eiga undervisning </vt:lpstr>
      <vt:lpstr>Planlegg eiga undervisning</vt:lpstr>
      <vt:lpstr>Omgrepslæring D – Etterarbeid</vt:lpstr>
      <vt:lpstr>Mål</vt:lpstr>
      <vt:lpstr>Tidsplan for denne økta</vt:lpstr>
      <vt:lpstr>Del erfaringar i grupper (30 minutt)</vt:lpstr>
      <vt:lpstr>Summer opp i plenum (10 minutt)</vt:lpstr>
      <vt:lpstr>Oppsummering</vt:lpstr>
      <vt:lpstr>Kjelder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Bård Vinje</cp:lastModifiedBy>
  <cp:revision>158</cp:revision>
  <cp:lastPrinted>2017-08-18T08:10:09Z</cp:lastPrinted>
  <dcterms:created xsi:type="dcterms:W3CDTF">2017-08-11T05:42:55Z</dcterms:created>
  <dcterms:modified xsi:type="dcterms:W3CDTF">2019-11-05T09:25:11Z</dcterms:modified>
</cp:coreProperties>
</file>