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90" r:id="rId2"/>
    <p:sldId id="350" r:id="rId3"/>
    <p:sldId id="383" r:id="rId4"/>
    <p:sldId id="471" r:id="rId5"/>
    <p:sldId id="472" r:id="rId6"/>
    <p:sldId id="390" r:id="rId7"/>
    <p:sldId id="492" r:id="rId8"/>
    <p:sldId id="477" r:id="rId9"/>
    <p:sldId id="478" r:id="rId10"/>
    <p:sldId id="476" r:id="rId11"/>
    <p:sldId id="479" r:id="rId12"/>
    <p:sldId id="480" r:id="rId13"/>
    <p:sldId id="474" r:id="rId14"/>
    <p:sldId id="489" r:id="rId15"/>
    <p:sldId id="488" r:id="rId16"/>
    <p:sldId id="394" r:id="rId17"/>
    <p:sldId id="395" r:id="rId18"/>
    <p:sldId id="486" r:id="rId19"/>
    <p:sldId id="491" r:id="rId20"/>
    <p:sldId id="399" r:id="rId21"/>
    <p:sldId id="401" r:id="rId22"/>
    <p:sldId id="377" r:id="rId23"/>
    <p:sldId id="496" r:id="rId24"/>
    <p:sldId id="494" r:id="rId25"/>
    <p:sldId id="495" r:id="rId26"/>
    <p:sldId id="382" r:id="rId27"/>
    <p:sldId id="380" r:id="rId28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533"/>
    <a:srgbClr val="4A4A4A"/>
    <a:srgbClr val="027F83"/>
    <a:srgbClr val="FFFFFF"/>
    <a:srgbClr val="268183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ys stil 1 - aks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2" autoAdjust="0"/>
    <p:restoredTop sz="72865" autoAdjust="0"/>
  </p:normalViewPr>
  <p:slideViewPr>
    <p:cSldViewPr snapToGrid="0" snapToObjects="1">
      <p:cViewPr varScale="1">
        <p:scale>
          <a:sx n="80" d="100"/>
          <a:sy n="80" d="100"/>
        </p:scale>
        <p:origin x="18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FC80595-CB9A-4B2B-9F62-515657FF243E}" type="datetimeFigureOut">
              <a:rPr lang="nb-NO" smtClean="0"/>
              <a:t>20.12.2019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347094F0-FA6A-48DA-95DC-9F0078FF98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65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634AC687-64E8-6F43-AA98-B5EBDB685D9F}" type="datetimeFigureOut">
              <a:rPr lang="nb-NO" smtClean="0"/>
              <a:t>20.12.2019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498C61E4-D67C-2040-A9B3-42B060A8C95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285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711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86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737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285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5411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7887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0479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812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2578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524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49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45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0062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435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753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82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35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71180" y="2409914"/>
            <a:ext cx="7801641" cy="1674976"/>
          </a:xfrm>
        </p:spPr>
        <p:txBody>
          <a:bodyPr anchor="t">
            <a:normAutofit/>
          </a:bodyPr>
          <a:lstStyle>
            <a:lvl1pPr algn="ctr">
              <a:defRPr sz="5400" b="0" i="0">
                <a:solidFill>
                  <a:schemeClr val="tx2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Modultittel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60749" y="1912281"/>
            <a:ext cx="5280434" cy="442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Modul </a:t>
            </a:r>
            <a:r>
              <a:rPr lang="nb-NO" dirty="0" err="1"/>
              <a:t>X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3529411"/>
            <a:ext cx="38100" cy="1447800"/>
          </a:xfrm>
          <a:prstGeom prst="rect">
            <a:avLst/>
          </a:prstGeom>
        </p:spPr>
      </p:pic>
      <p:grpSp>
        <p:nvGrpSpPr>
          <p:cNvPr id="4" name="Gruppe 3"/>
          <p:cNvGrpSpPr/>
          <p:nvPr userDrawn="1"/>
        </p:nvGrpSpPr>
        <p:grpSpPr>
          <a:xfrm>
            <a:off x="620590" y="5614909"/>
            <a:ext cx="7902815" cy="647295"/>
            <a:chOff x="1697880" y="5614909"/>
            <a:chExt cx="5885486" cy="647295"/>
          </a:xfrm>
        </p:grpSpPr>
        <p:pic>
          <p:nvPicPr>
            <p:cNvPr id="8" name="Bild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20" y="5614909"/>
              <a:ext cx="1589682" cy="64729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80" y="5739615"/>
              <a:ext cx="1282244" cy="442989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5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4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/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sp>
        <p:nvSpPr>
          <p:cNvPr id="8" name="Plassholder for diagram 7"/>
          <p:cNvSpPr>
            <a:spLocks noGrp="1"/>
          </p:cNvSpPr>
          <p:nvPr>
            <p:ph type="chart" sz="quarter" idx="13"/>
          </p:nvPr>
        </p:nvSpPr>
        <p:spPr>
          <a:xfrm>
            <a:off x="5020469" y="2000250"/>
            <a:ext cx="3458513" cy="3867149"/>
          </a:xfrm>
        </p:spPr>
        <p:txBody>
          <a:bodyPr/>
          <a:lstStyle/>
          <a:p>
            <a:r>
              <a:rPr lang="nb-NO" dirty="0"/>
              <a:t>Klikk ikonet for å legge til et diagram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14"/>
          </p:nvPr>
        </p:nvSpPr>
        <p:spPr>
          <a:xfrm>
            <a:off x="896400" y="1994960"/>
            <a:ext cx="3904200" cy="387244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ans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8866" y="1262559"/>
            <a:ext cx="8046268" cy="630662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Kilder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2255045"/>
            <a:ext cx="6858000" cy="33921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13143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6065422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135023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636" y="2304637"/>
            <a:ext cx="78867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5586" y="3447481"/>
            <a:ext cx="50800" cy="1085850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620590" y="5614909"/>
            <a:ext cx="7902821" cy="647295"/>
            <a:chOff x="1697878" y="5614909"/>
            <a:chExt cx="5885487" cy="647295"/>
          </a:xfrm>
        </p:grpSpPr>
        <p:pic>
          <p:nvPicPr>
            <p:cNvPr id="12" name="Bild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17" y="5614909"/>
              <a:ext cx="1589681" cy="647295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78" y="5739615"/>
              <a:ext cx="1282244" cy="442989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4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16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866" y="2552978"/>
            <a:ext cx="8046268" cy="901756"/>
          </a:xfrm>
        </p:spPr>
        <p:txBody>
          <a:bodyPr/>
          <a:lstStyle>
            <a:lvl1pPr algn="ctr">
              <a:defRPr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91427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375372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5851776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289702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96399" y="1825626"/>
            <a:ext cx="3726000" cy="411797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18003" y="1826014"/>
            <a:ext cx="3660979" cy="4117586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8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457200"/>
            <a:ext cx="2949178" cy="1600200"/>
          </a:xfrm>
        </p:spPr>
        <p:txBody>
          <a:bodyPr anchor="ctr"/>
          <a:lstStyle>
            <a:lvl1pPr>
              <a:defRPr sz="32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967842" y="681136"/>
            <a:ext cx="4511140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96400" y="2239348"/>
            <a:ext cx="2949178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 </a:t>
            </a:r>
            <a:r>
              <a:rPr lang="nb-NO" dirty="0" err="1"/>
              <a:t>eesfnhef</a:t>
            </a:r>
            <a:r>
              <a:rPr lang="nb-NO" dirty="0"/>
              <a:t> </a:t>
            </a:r>
            <a:r>
              <a:rPr lang="nb-NO" dirty="0" err="1"/>
              <a:t>efe</a:t>
            </a:r>
            <a:r>
              <a:rPr lang="nb-NO" dirty="0"/>
              <a:t> </a:t>
            </a:r>
            <a:r>
              <a:rPr lang="nb-NO" dirty="0" err="1"/>
              <a:t>ege</a:t>
            </a:r>
            <a:r>
              <a:rPr lang="nb-NO" dirty="0"/>
              <a:t>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rwrøl</a:t>
            </a:r>
            <a:r>
              <a:rPr lang="nb-NO" dirty="0"/>
              <a:t>, </a:t>
            </a:r>
            <a:r>
              <a:rPr lang="nb-NO" dirty="0" err="1"/>
              <a:t>etoeg</a:t>
            </a:r>
            <a:r>
              <a:rPr lang="nb-NO" dirty="0"/>
              <a:t>, </a:t>
            </a:r>
            <a:r>
              <a:rPr lang="nb-NO" dirty="0" err="1"/>
              <a:t>e,eg</a:t>
            </a:r>
            <a:r>
              <a:rPr lang="nb-NO" dirty="0"/>
              <a:t> </a:t>
            </a:r>
            <a:r>
              <a:rPr lang="nb-NO" dirty="0" err="1"/>
              <a:t>rgorgo</a:t>
            </a:r>
            <a:r>
              <a:rPr lang="nb-NO" dirty="0"/>
              <a:t> </a:t>
            </a:r>
            <a:r>
              <a:rPr lang="nb-NO" dirty="0" err="1"/>
              <a:t>rog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5227" y="457200"/>
            <a:ext cx="30237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88476" y="680989"/>
            <a:ext cx="4418681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455227" y="2239201"/>
            <a:ext cx="3023756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tabell 6"/>
          <p:cNvSpPr>
            <a:spLocks noGrp="1"/>
          </p:cNvSpPr>
          <p:nvPr>
            <p:ph type="tbl" sz="quarter" idx="13"/>
          </p:nvPr>
        </p:nvSpPr>
        <p:spPr>
          <a:xfrm>
            <a:off x="896400" y="1854200"/>
            <a:ext cx="7582582" cy="3767138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b-NO" dirty="0"/>
              <a:t>Klikk ikonet for å legge til en tabell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618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96400" y="1825625"/>
            <a:ext cx="7618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588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8" r:id="rId4"/>
    <p:sldLayoutId id="2147483679" r:id="rId5"/>
    <p:sldLayoutId id="2147483652" r:id="rId6"/>
    <p:sldLayoutId id="2147483657" r:id="rId7"/>
    <p:sldLayoutId id="2147483662" r:id="rId8"/>
    <p:sldLayoutId id="2147483658" r:id="rId9"/>
    <p:sldLayoutId id="2147483663" r:id="rId10"/>
    <p:sldLayoutId id="2147483654" r:id="rId11"/>
    <p:sldLayoutId id="2147483655" r:id="rId12"/>
    <p:sldLayoutId id="2147483677" r:id="rId13"/>
    <p:sldLayoutId id="2147483661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8183"/>
          </a:solidFill>
          <a:latin typeface="+mn-lt"/>
          <a:ea typeface="Campton Book" charset="0"/>
          <a:cs typeface="Campton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2663" y="2436950"/>
            <a:ext cx="8710863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b-NO" sz="4900" dirty="0">
                <a:solidFill>
                  <a:srgbClr val="268183"/>
                </a:solidFill>
              </a:rPr>
              <a:t>Spørsmål som drivkraft for utforsking</a:t>
            </a:r>
            <a:br>
              <a:rPr lang="nb-NO" dirty="0">
                <a:solidFill>
                  <a:srgbClr val="268183"/>
                </a:solidFill>
              </a:rPr>
            </a:br>
            <a:r>
              <a:rPr lang="nb-NO" sz="3200" dirty="0">
                <a:solidFill>
                  <a:srgbClr val="268183"/>
                </a:solidFill>
              </a:rPr>
              <a:t>B – Samarbeid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2</a:t>
            </a:r>
          </a:p>
        </p:txBody>
      </p:sp>
    </p:spTree>
    <p:extLst>
      <p:ext uri="{BB962C8B-B14F-4D97-AF65-F5344CB8AC3E}">
        <p14:creationId xmlns:p14="http://schemas.microsoft.com/office/powerpoint/2010/main" val="373886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D1D0-7039-496F-8675-A6215675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Tilbake til været (5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8EE78-B4F8-42D3-9405-8C7952C3D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Omfattende spørsmål: Hvordan er været på hjemstedet ditt?</a:t>
            </a:r>
          </a:p>
          <a:p>
            <a:r>
              <a:rPr lang="nb-NO" sz="2200" dirty="0"/>
              <a:t>Samarbeid to og to. </a:t>
            </a:r>
          </a:p>
          <a:p>
            <a:r>
              <a:rPr lang="nb-NO" sz="2200" dirty="0"/>
              <a:t>Formuler eksempler på et mer avgrenset spørsmål som kan utforskes. </a:t>
            </a:r>
          </a:p>
          <a:p>
            <a:r>
              <a:rPr lang="nb-NO" sz="2200" dirty="0"/>
              <a:t>Velg ett av spørsmålene som dere skal arbeide videre med.</a:t>
            </a:r>
          </a:p>
        </p:txBody>
      </p:sp>
    </p:spTree>
    <p:extLst>
      <p:ext uri="{BB962C8B-B14F-4D97-AF65-F5344CB8AC3E}">
        <p14:creationId xmlns:p14="http://schemas.microsoft.com/office/powerpoint/2010/main" val="4048371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BE4B-9045-41A7-A5AD-AD04CDB9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Forslag til spørsmål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B39AB-E590-4E9D-9A55-AEE8D53B3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Hvor mange dager regnet det i mai på hjemstedet? </a:t>
            </a:r>
          </a:p>
          <a:p>
            <a:r>
              <a:rPr lang="nb-NO" sz="2200" dirty="0"/>
              <a:t>Hvordan er været akkurat nå?</a:t>
            </a:r>
          </a:p>
          <a:p>
            <a:r>
              <a:rPr lang="nb-NO" sz="2200" dirty="0"/>
              <a:t>Hva er gjennomsnittstemperaturen for januar på hjemstedet?</a:t>
            </a:r>
          </a:p>
          <a:p>
            <a:r>
              <a:rPr lang="nb-NO" sz="2200" dirty="0"/>
              <a:t>Hvordan er været på hjemstedet i dag sammenlignet med for ett år siden?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5C22-F4AE-40D0-8354-9A48C001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utforske?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687E-BA79-4984-8E60-47DB1ADDB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200" dirty="0"/>
              <a:t>Spørsmålsforslagene er en avgrensning av det store spørsmålet om hvordan været er på hjemstedet. </a:t>
            </a:r>
          </a:p>
          <a:p>
            <a:pPr marL="0" indent="0">
              <a:buNone/>
            </a:pPr>
            <a:r>
              <a:rPr lang="nb-NO" sz="2200" dirty="0"/>
              <a:t>Vi må gjennomføre en første- eller andrehåndsundersøkelse for å finne svar:</a:t>
            </a:r>
            <a:endParaRPr lang="nb-NO" dirty="0"/>
          </a:p>
          <a:p>
            <a:pPr lvl="1"/>
            <a:r>
              <a:rPr lang="nb-NO" sz="2200" dirty="0"/>
              <a:t>Førstehåndsundersøkelse ved å gjøre værobservasjoner</a:t>
            </a:r>
          </a:p>
          <a:p>
            <a:pPr lvl="1"/>
            <a:r>
              <a:rPr lang="nb-NO" sz="2200" dirty="0"/>
              <a:t>Andrehåndsundersøkelse ved finne informasjon på for eksempel yr.no</a:t>
            </a:r>
          </a:p>
          <a:p>
            <a:pPr marL="0" indent="0">
              <a:buNone/>
            </a:pPr>
            <a:endParaRPr lang="nb-NO" sz="26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723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FBEF7-8768-4E9B-BF20-BE797AA2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Leseoppdrag (10 minutter)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CCA41-CE71-4B6A-A6E5-D04A02EB1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Les artikkelen </a:t>
            </a:r>
            <a:r>
              <a:rPr lang="nb-NO" sz="2200" i="1" dirty="0"/>
              <a:t>Å stille spørsmål som drivkraft i utforskende aktiviteter</a:t>
            </a:r>
            <a:r>
              <a:rPr lang="nb-NO" sz="22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33" y="2959515"/>
            <a:ext cx="5497830" cy="3046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6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 spørsmål (10 min)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200" dirty="0"/>
              <a:t>Bruk tabellen og reflekter over om spørsmålet dere valgte er et godt spørsmål for å utforske eller om dere skal revidere spørsmålet.</a:t>
            </a:r>
          </a:p>
          <a:p>
            <a:r>
              <a:rPr lang="nb-NO" sz="2200" dirty="0"/>
              <a:t>Oppsummer i plenum.</a:t>
            </a:r>
          </a:p>
          <a:p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840685"/>
              </p:ext>
            </p:extLst>
          </p:nvPr>
        </p:nvGraphicFramePr>
        <p:xfrm>
          <a:off x="2360295" y="3369102"/>
          <a:ext cx="5967996" cy="2350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817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ja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nei</a:t>
                      </a:r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Har vi </a:t>
                      </a:r>
                      <a:r>
                        <a:rPr lang="nb-NO" sz="1400" b="1" dirty="0"/>
                        <a:t>mulighet</a:t>
                      </a:r>
                      <a:r>
                        <a:rPr lang="nb-NO" sz="1400" dirty="0"/>
                        <a:t> til å finne svar på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spørsmålet </a:t>
                      </a:r>
                      <a:r>
                        <a:rPr lang="nb-NO" sz="1400" b="1" dirty="0"/>
                        <a:t>avgrenset</a:t>
                      </a:r>
                      <a:r>
                        <a:rPr lang="nb-NO" sz="1400" dirty="0"/>
                        <a:t> nok?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Har vi </a:t>
                      </a:r>
                      <a:r>
                        <a:rPr lang="nb-NO" sz="1400" b="1" dirty="0"/>
                        <a:t>utstyr</a:t>
                      </a:r>
                      <a:r>
                        <a:rPr lang="nb-NO" sz="1400" dirty="0"/>
                        <a:t> til å finne svar på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det </a:t>
                      </a:r>
                      <a:r>
                        <a:rPr lang="nb-NO" sz="1400" b="1" dirty="0"/>
                        <a:t>tidkrevende</a:t>
                      </a:r>
                      <a:r>
                        <a:rPr lang="nb-NO" sz="1400" dirty="0"/>
                        <a:t> å utforske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det </a:t>
                      </a:r>
                      <a:r>
                        <a:rPr lang="nb-NO" sz="1400" b="1" dirty="0"/>
                        <a:t>trygt</a:t>
                      </a:r>
                      <a:r>
                        <a:rPr lang="nb-NO" sz="1400" dirty="0"/>
                        <a:t> å utforske spørsmålet?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8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Er det et </a:t>
                      </a:r>
                      <a:r>
                        <a:rPr lang="nb-NO" sz="1400" b="1" dirty="0"/>
                        <a:t>sammenlignende</a:t>
                      </a:r>
                      <a:r>
                        <a:rPr lang="nb-NO" sz="1400" dirty="0"/>
                        <a:t> spørsmål?</a:t>
                      </a:r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/>
                    </a:p>
                  </a:txBody>
                  <a:tcPr marL="60233" marR="60233" marT="30117" marB="30117"/>
                </a:tc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 marL="60233" marR="60233" marT="30117" marB="301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39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B666-6669-49B1-8D97-F6CD833B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9" y="365126"/>
            <a:ext cx="7932172" cy="1325563"/>
          </a:xfrm>
        </p:spPr>
        <p:txBody>
          <a:bodyPr/>
          <a:lstStyle/>
          <a:p>
            <a:r>
              <a:rPr lang="nb-NO" dirty="0"/>
              <a:t>Oppsummering: Spørsmål for utforsking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CB1AC-E93D-499C-9D43-C8FB22C23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39" y="1825625"/>
            <a:ext cx="4160356" cy="4180320"/>
          </a:xfrm>
        </p:spPr>
        <p:txBody>
          <a:bodyPr>
            <a:normAutofit/>
          </a:bodyPr>
          <a:lstStyle/>
          <a:p>
            <a:r>
              <a:rPr lang="nb-NO" sz="2200" dirty="0"/>
              <a:t>Spørsmål er drivkraft for utforsking.</a:t>
            </a:r>
          </a:p>
          <a:p>
            <a:r>
              <a:rPr lang="nb-NO" sz="2200" dirty="0"/>
              <a:t>Formulering av spørsmål påvirker planlegging og gjennomføring av datainnsamling.</a:t>
            </a:r>
          </a:p>
          <a:p>
            <a:r>
              <a:rPr lang="nb-NO" sz="2200" dirty="0"/>
              <a:t>Det er derfor lurt å bruke god tid på å formulere gode spørsmål.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707E4-F684-4DE5-80AF-06C539DEE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" b="723"/>
          <a:stretch/>
        </p:blipFill>
        <p:spPr>
          <a:xfrm>
            <a:off x="5266063" y="1690689"/>
            <a:ext cx="3691816" cy="3790232"/>
          </a:xfrm>
          <a:prstGeom prst="rect">
            <a:avLst/>
          </a:prstGeom>
        </p:spPr>
      </p:pic>
      <p:sp>
        <p:nvSpPr>
          <p:cNvPr id="5" name="Ellipse 5">
            <a:extLst>
              <a:ext uri="{FF2B5EF4-FFF2-40B4-BE49-F238E27FC236}">
                <a16:creationId xmlns:a16="http://schemas.microsoft.com/office/drawing/2014/main" id="{9B532CEC-BB72-4F59-80B3-B84E4DCC58F2}"/>
              </a:ext>
            </a:extLst>
          </p:cNvPr>
          <p:cNvSpPr/>
          <p:nvPr/>
        </p:nvSpPr>
        <p:spPr>
          <a:xfrm>
            <a:off x="6421538" y="2517336"/>
            <a:ext cx="1380865" cy="498916"/>
          </a:xfrm>
          <a:prstGeom prst="ellipse">
            <a:avLst/>
          </a:prstGeom>
          <a:noFill/>
          <a:ln w="19050">
            <a:solidFill>
              <a:srgbClr val="EAA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5266063" y="5636613"/>
            <a:ext cx="36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En modell for utforskende aktiviteter.</a:t>
            </a:r>
          </a:p>
        </p:txBody>
      </p:sp>
    </p:spTree>
    <p:extLst>
      <p:ext uri="{BB962C8B-B14F-4D97-AF65-F5344CB8AC3E}">
        <p14:creationId xmlns:p14="http://schemas.microsoft.com/office/powerpoint/2010/main" val="274119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egen undervisning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30 minutter</a:t>
            </a:r>
          </a:p>
        </p:txBody>
      </p:sp>
    </p:spTree>
    <p:extLst>
      <p:ext uri="{BB962C8B-B14F-4D97-AF65-F5344CB8AC3E}">
        <p14:creationId xmlns:p14="http://schemas.microsoft.com/office/powerpoint/2010/main" val="146167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/>
              <a:t>Planlegg egen undervisning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645001"/>
            <a:ext cx="7583244" cy="4180320"/>
          </a:xfrm>
        </p:spPr>
        <p:txBody>
          <a:bodyPr>
            <a:normAutofit/>
          </a:bodyPr>
          <a:lstStyle/>
          <a:p>
            <a:r>
              <a:rPr lang="nb-NO" sz="2000" dirty="0"/>
              <a:t>Steg 1: Vis eksempelet med fritidsspørsmålet til elevene og vis hvordan vi kan avgrense spørsmål.</a:t>
            </a:r>
          </a:p>
          <a:p>
            <a:r>
              <a:rPr lang="nb-NO" sz="2000" dirty="0"/>
              <a:t>Steg 2: Gi elevene et tema dere skal jobbe med (f.eks. fremmede arter, krefter eller stoffers egenskaper). </a:t>
            </a:r>
          </a:p>
          <a:p>
            <a:r>
              <a:rPr lang="nb-NO" sz="2000" dirty="0"/>
              <a:t>Steg 3: La elevene jobbe i grupper og be dem skrive forslag til spørsmål på «gule lapper» som de deretter sorterer etter om de er vanskelige eller lette å finne svar på. </a:t>
            </a:r>
          </a:p>
          <a:p>
            <a:r>
              <a:rPr lang="nb-NO" sz="2000" dirty="0"/>
              <a:t>Veiled elevene i å avgrense spørsmålet før utforsking. La elevene bruke vurderingsskjemaet for å vurdere spørsmålene.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9749" r="14833" b="10826"/>
          <a:stretch/>
        </p:blipFill>
        <p:spPr>
          <a:xfrm>
            <a:off x="450912" y="4794168"/>
            <a:ext cx="1548068" cy="123957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3" y="4794460"/>
            <a:ext cx="2504660" cy="123928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52"/>
          <a:stretch/>
        </p:blipFill>
        <p:spPr>
          <a:xfrm>
            <a:off x="6897758" y="4794460"/>
            <a:ext cx="1948070" cy="123928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253"/>
          <a:stretch/>
        </p:blipFill>
        <p:spPr>
          <a:xfrm>
            <a:off x="4711145" y="4794460"/>
            <a:ext cx="2087220" cy="13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7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2D74-F4CA-48BB-9B36-EC3626E9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Refleksjon under og etter utprøving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7BCB2-7ED0-4B3C-B016-63B4C1474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200" dirty="0"/>
              <a:t>Hvilket tema valgte du å lage spørsmål til?</a:t>
            </a:r>
          </a:p>
          <a:p>
            <a:r>
              <a:rPr lang="nb-NO" sz="2200" dirty="0"/>
              <a:t>Hvordan fungerte overføring mellom eksempelet med fritidsspørsmålet og eget tema?</a:t>
            </a:r>
          </a:p>
          <a:p>
            <a:pPr lvl="1"/>
            <a:r>
              <a:rPr lang="nb-NO" sz="2200" dirty="0"/>
              <a:t>Hva var utfordrende?</a:t>
            </a:r>
          </a:p>
          <a:p>
            <a:pPr lvl="1"/>
            <a:r>
              <a:rPr lang="nb-NO" sz="2200" dirty="0"/>
              <a:t>Hva fungerte bra?</a:t>
            </a:r>
          </a:p>
          <a:p>
            <a:r>
              <a:rPr lang="nb-NO" sz="2200" dirty="0"/>
              <a:t>Hvordan fungerte det å bruke vurderingsskjemaet?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667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52663" y="2436950"/>
            <a:ext cx="8710863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b-NO" sz="4900" dirty="0">
                <a:solidFill>
                  <a:srgbClr val="268183"/>
                </a:solidFill>
              </a:rPr>
              <a:t>Spørsmål som drivkraft for utforsking</a:t>
            </a:r>
            <a:br>
              <a:rPr lang="nb-NO" dirty="0">
                <a:solidFill>
                  <a:srgbClr val="268183"/>
                </a:solidFill>
              </a:rPr>
            </a:br>
            <a:r>
              <a:rPr lang="nb-NO" sz="3200" dirty="0">
                <a:solidFill>
                  <a:srgbClr val="268183"/>
                </a:solidFill>
              </a:rPr>
              <a:t>D – Etterarbeid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2</a:t>
            </a:r>
          </a:p>
        </p:txBody>
      </p:sp>
    </p:spTree>
    <p:extLst>
      <p:ext uri="{BB962C8B-B14F-4D97-AF65-F5344CB8AC3E}">
        <p14:creationId xmlns:p14="http://schemas.microsoft.com/office/powerpoint/2010/main" val="47896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Målet med denne modulen er å bli bevisst på hvordan spørsmål kan avgrenses for å utforske i naturfag.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Dere skal også få erfaring med et verktøy til å vurdere spørsmål som kan brukes for å utforske.</a:t>
            </a:r>
          </a:p>
        </p:txBody>
      </p:sp>
    </p:spTree>
    <p:extLst>
      <p:ext uri="{BB962C8B-B14F-4D97-AF65-F5344CB8AC3E}">
        <p14:creationId xmlns:p14="http://schemas.microsoft.com/office/powerpoint/2010/main" val="275143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Målet med denne modulen er å bli bevisst på hvordan spørsmål kan avgrenses for å undersøke noe i naturfag.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Dere skal også få erfaring med et verktøy til å vurdere spørsmål som kan brukes for å utforske.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4014236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Tidsplan for denne økta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95350" y="1825625"/>
          <a:ext cx="75834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200" b="0" dirty="0"/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Del erfaringer i grupper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20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Oppsummer i plenum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/>
                        <a:t>Tenk-par-del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12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8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Veien</a:t>
                      </a:r>
                      <a:r>
                        <a:rPr lang="nb-NO" sz="2200" baseline="0" noProof="0" dirty="0"/>
                        <a:t> videre</a:t>
                      </a:r>
                      <a:endParaRPr lang="nb-NO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3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45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Diskuter i grupper (20 minutter)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200" dirty="0"/>
              <a:t>Del erfaringer fra utprøvinga. Ta utgangspunkt i refleksjonsspørsmålene: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Hvilket tema valgte du å lage spørsmål til?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overføring mellom eksempelet med fritidsspørsmålet og eget tema?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var utfordrende?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fungerte bra?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det å bruke vurderingsskjemaet?</a:t>
            </a:r>
            <a:endParaRPr lang="nb-NO" sz="1100" dirty="0"/>
          </a:p>
          <a:p>
            <a:endParaRPr lang="nb-NO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nb-NO" sz="2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 i plenum (10 minutter)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Hver gruppe deler et eksempel: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Hvilket tema valgte du å lage spørsmål til?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overføring mellom eksempelet med fritidsspørsmålet og eget tema?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var utfordrende?</a:t>
            </a:r>
          </a:p>
          <a:p>
            <a:pPr lvl="2">
              <a:spcBef>
                <a:spcPts val="1800"/>
              </a:spcBef>
            </a:pPr>
            <a:r>
              <a:rPr lang="nb-NO" sz="2200" dirty="0"/>
              <a:t>Hva fungerte bra?</a:t>
            </a:r>
          </a:p>
          <a:p>
            <a:pPr lvl="1">
              <a:spcBef>
                <a:spcPts val="1800"/>
              </a:spcBef>
            </a:pPr>
            <a:r>
              <a:rPr lang="nb-NO" sz="2200" dirty="0"/>
              <a:t>Hvordan fungerte det å bruke vurderingsskjemaet?</a:t>
            </a:r>
          </a:p>
          <a:p>
            <a:endParaRPr lang="en-US" sz="2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 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4133462" cy="4180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Målet med denne modulen er å bli bevisst på hvordan spørsmål kan avgrenses for å undersøke noe i naturfag.</a:t>
            </a:r>
          </a:p>
          <a:p>
            <a:pPr marL="228600" lvl="1">
              <a:spcBef>
                <a:spcPts val="1000"/>
              </a:spcBef>
            </a:pPr>
            <a:endParaRPr lang="nb-NO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/>
              <a:t>Den utforskende sirkelen er et didaktisk verktøy man kan bruke til å vurdere spørsmål som kan brukes for å utforske.</a:t>
            </a:r>
          </a:p>
          <a:p>
            <a:endParaRPr lang="en-US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384" y="2805830"/>
            <a:ext cx="3174743" cy="3043825"/>
          </a:xfrm>
          <a:prstGeom prst="rect">
            <a:avLst/>
          </a:prstGeom>
          <a:ln w="28575">
            <a:noFill/>
          </a:ln>
        </p:spPr>
      </p:pic>
      <p:sp>
        <p:nvSpPr>
          <p:cNvPr id="10" name="Rounded Rectangular Callout 2"/>
          <p:cNvSpPr/>
          <p:nvPr/>
        </p:nvSpPr>
        <p:spPr>
          <a:xfrm>
            <a:off x="3898505" y="351412"/>
            <a:ext cx="3965609" cy="1097279"/>
          </a:xfrm>
          <a:prstGeom prst="wedgeRoundRectCallout">
            <a:avLst>
              <a:gd name="adj1" fmla="val -75150"/>
              <a:gd name="adj2" fmla="val 310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Husker du målet med denne modulen?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Tenk-par-del (12 minutter)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/>
              <a:t>Hvordan kan du bruke den utforskende sirkelen i fremtidig undervisningspraksis til å vurdere spørsmål som kan brukes for å utforske?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/>
              <a:t> </a:t>
            </a:r>
          </a:p>
          <a:p>
            <a:r>
              <a:rPr lang="nb-NO" sz="2200" b="1" dirty="0">
                <a:solidFill>
                  <a:schemeClr val="tx2"/>
                </a:solidFill>
              </a:rPr>
              <a:t>Tenk</a:t>
            </a:r>
            <a:r>
              <a:rPr lang="nb-NO" sz="2200" dirty="0"/>
              <a:t> (2 minutter)</a:t>
            </a:r>
          </a:p>
          <a:p>
            <a:r>
              <a:rPr lang="nb-NO" sz="2200" dirty="0"/>
              <a:t>Diskuter i </a:t>
            </a:r>
            <a:r>
              <a:rPr lang="nb-NO" sz="2200" b="1" dirty="0">
                <a:solidFill>
                  <a:schemeClr val="tx2"/>
                </a:solidFill>
              </a:rPr>
              <a:t>par </a:t>
            </a:r>
            <a:r>
              <a:rPr lang="nb-NO" sz="2200" dirty="0"/>
              <a:t>(5 minutter)</a:t>
            </a:r>
          </a:p>
          <a:p>
            <a:r>
              <a:rPr lang="nb-NO" sz="2200" b="1" dirty="0">
                <a:solidFill>
                  <a:schemeClr val="tx2"/>
                </a:solidFill>
              </a:rPr>
              <a:t>Del</a:t>
            </a:r>
            <a:r>
              <a:rPr lang="nb-NO" sz="2200" dirty="0"/>
              <a:t> i plenum (5 minutter)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nb-NO" sz="2200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7444" y="3647420"/>
            <a:ext cx="5645886" cy="114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n-NO" sz="2200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84" y="2805830"/>
            <a:ext cx="3174743" cy="3043825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 (3 minutter)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Se gjennom </a:t>
            </a:r>
            <a:r>
              <a:rPr lang="nb-NO" sz="2200" i="1" dirty="0"/>
              <a:t>Introduksjon </a:t>
            </a:r>
            <a:r>
              <a:rPr lang="nb-NO" sz="2200" dirty="0"/>
              <a:t>og </a:t>
            </a:r>
            <a:r>
              <a:rPr lang="nb-NO" sz="2200" i="1" dirty="0"/>
              <a:t>A – Forarbeid </a:t>
            </a:r>
            <a:r>
              <a:rPr lang="nb-NO" sz="2200" dirty="0"/>
              <a:t>i neste modul.</a:t>
            </a:r>
          </a:p>
          <a:p>
            <a:pPr marL="0" indent="0">
              <a:buNone/>
            </a:pPr>
            <a:endParaRPr lang="nb-NO" sz="2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Kilder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 algn="l"/>
            <a:r>
              <a:rPr lang="nb-NO" sz="1800" dirty="0"/>
              <a:t>Sonja M. Mork og Berit S. Haug (2018): </a:t>
            </a:r>
            <a:r>
              <a:rPr lang="nb-NO" sz="1800" i="1" dirty="0"/>
              <a:t>Å stille spørsmål som drivkraft i utforskende aktiviteter</a:t>
            </a:r>
            <a:r>
              <a:rPr lang="nb-NO" sz="1800" dirty="0"/>
              <a:t>. Naturfag 1/18</a:t>
            </a:r>
          </a:p>
          <a:p>
            <a:pPr algn="l"/>
            <a:r>
              <a:rPr lang="nb-NO" sz="1800" dirty="0"/>
              <a:t>Kari Beate Remmen (2011): </a:t>
            </a:r>
            <a:r>
              <a:rPr lang="nb-NO" sz="1800" i="1" dirty="0"/>
              <a:t>Elevspørsmål for meningsfull undervisning og læring</a:t>
            </a:r>
            <a:r>
              <a:rPr lang="nb-NO" sz="1800" dirty="0"/>
              <a:t>. Naturfag 2/11</a:t>
            </a:r>
          </a:p>
          <a:p>
            <a:pPr lvl="0" algn="l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7429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Tidsplan for denne økta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128028"/>
              </p:ext>
            </p:extLst>
          </p:nvPr>
        </p:nvGraphicFramePr>
        <p:xfrm>
          <a:off x="895350" y="1825625"/>
          <a:ext cx="758348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200" b="0" dirty="0"/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Oppsummere</a:t>
                      </a:r>
                      <a:r>
                        <a:rPr lang="nb-NO" sz="2200" baseline="0" dirty="0"/>
                        <a:t> forarbeid i grupper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10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Faglig</a:t>
                      </a:r>
                      <a:r>
                        <a:rPr lang="nb-NO" sz="2200" baseline="0" dirty="0"/>
                        <a:t> påfyll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40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/>
                        <a:t>Planlegge</a:t>
                      </a:r>
                      <a:r>
                        <a:rPr lang="nb-NO" sz="2200" baseline="0" dirty="0"/>
                        <a:t> egen undervisning</a:t>
                      </a:r>
                      <a:endParaRPr lang="nb-NO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/>
                        <a:t>30 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8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b="1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baseline="0" dirty="0"/>
                        <a:t>80 </a:t>
                      </a:r>
                      <a:r>
                        <a:rPr lang="nb-NO" sz="2200" b="1" dirty="0"/>
                        <a:t>minutter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564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 forarbeidet i grupper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10 minutter</a:t>
            </a:r>
          </a:p>
        </p:txBody>
      </p:sp>
    </p:spTree>
    <p:extLst>
      <p:ext uri="{BB962C8B-B14F-4D97-AF65-F5344CB8AC3E}">
        <p14:creationId xmlns:p14="http://schemas.microsoft.com/office/powerpoint/2010/main" val="411331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Spørsmål for å utforske </a:t>
            </a:r>
            <a:br>
              <a:rPr lang="nb-NO" dirty="0"/>
            </a:br>
            <a:r>
              <a:rPr lang="nb-NO" dirty="0"/>
              <a:t>(10 minutter)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971675"/>
            <a:ext cx="7583244" cy="39917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nb-NO" sz="2200" dirty="0"/>
              <a:t>Arbeid i grupper på tre–fire personer: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Sorter spørsmålslappene etter om dere mener spørsmålene er: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lette å utforske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vanskelige å utforske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Hva er det som gjør at noen spørsmål er vanskelige å utforske?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200" dirty="0"/>
              <a:t>Hva kjennetegner spørsmål som er lette å utforske?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410460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Faglig påfyll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40 minutter</a:t>
            </a:r>
          </a:p>
        </p:txBody>
      </p:sp>
    </p:spTree>
    <p:extLst>
      <p:ext uri="{BB962C8B-B14F-4D97-AF65-F5344CB8AC3E}">
        <p14:creationId xmlns:p14="http://schemas.microsoft.com/office/powerpoint/2010/main" val="303303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79C0-779A-48EA-8B8B-2A63962C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utforsker været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D1E26-2C04-4674-93D6-525333A1D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/>
          <a:p>
            <a:r>
              <a:rPr lang="nb-NO" sz="2200" dirty="0"/>
              <a:t>Hvordan er været på hjemstedet ditt?</a:t>
            </a:r>
          </a:p>
          <a:p>
            <a:r>
              <a:rPr lang="nb-NO" sz="2200" dirty="0"/>
              <a:t>Diskuter hvordan dere kan utforske dette spørsmålet (5 minutter).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E0190DC-B32B-4A62-8B7F-A4615FA3D152}"/>
              </a:ext>
            </a:extLst>
          </p:cNvPr>
          <p:cNvSpPr/>
          <p:nvPr/>
        </p:nvSpPr>
        <p:spPr>
          <a:xfrm>
            <a:off x="2978728" y="3732232"/>
            <a:ext cx="5237896" cy="2273713"/>
          </a:xfrm>
          <a:prstGeom prst="wedgeRoundRectCallout">
            <a:avLst>
              <a:gd name="adj1" fmla="val -32497"/>
              <a:gd name="adj2" fmla="val -661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200" dirty="0"/>
              <a:t>Dette er et spørsmål som kan være omfattende å utforske. Nå skal dere se et eksempel som viser hvordan vi kan avgrense omfattende spørsmål, slik at de lettere kan utforskes.</a:t>
            </a:r>
          </a:p>
        </p:txBody>
      </p:sp>
    </p:spTree>
    <p:extLst>
      <p:ext uri="{BB962C8B-B14F-4D97-AF65-F5344CB8AC3E}">
        <p14:creationId xmlns:p14="http://schemas.microsoft.com/office/powerpoint/2010/main" val="17059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3487-641F-442D-8D9F-E0DD8F117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avgrense et spørsmål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AC5B7-086F-4A8F-8734-C0BAA80E5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E37911-1775-4F81-B2FB-F77598B60649}"/>
              </a:ext>
            </a:extLst>
          </p:cNvPr>
          <p:cNvSpPr txBox="1">
            <a:spLocks/>
          </p:cNvSpPr>
          <p:nvPr/>
        </p:nvSpPr>
        <p:spPr>
          <a:xfrm>
            <a:off x="596348" y="1484784"/>
            <a:ext cx="8354882" cy="4521161"/>
          </a:xfrm>
          <a:prstGeom prst="rect">
            <a:avLst/>
          </a:prstGeom>
          <a:solidFill>
            <a:srgbClr val="4A4A4A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br>
              <a:rPr lang="nb-NO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nb-NO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på fritiden?  </a:t>
            </a:r>
          </a:p>
          <a:p>
            <a:pPr marL="0" indent="0">
              <a:buFont typeface="Arial"/>
              <a:buNone/>
            </a:pPr>
            <a:endParaRPr lang="nb-NO" dirty="0"/>
          </a:p>
          <a:p>
            <a:pPr marL="0" indent="0">
              <a:buFont typeface="Arial"/>
              <a:buNone/>
            </a:pPr>
            <a:endParaRPr lang="nb-NO" dirty="0"/>
          </a:p>
          <a:p>
            <a:pPr marL="0" indent="0">
              <a:buFont typeface="Arial"/>
              <a:buNone/>
            </a:pPr>
            <a:r>
              <a:rPr lang="nb-NO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72006-CC81-45B0-B77C-B0D5F7EBCC53}"/>
              </a:ext>
            </a:extLst>
          </p:cNvPr>
          <p:cNvSpPr txBox="1"/>
          <p:nvPr/>
        </p:nvSpPr>
        <p:spPr>
          <a:xfrm>
            <a:off x="601594" y="3583292"/>
            <a:ext cx="2756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i sommerferien?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7E448B-C9A4-4F50-9D49-54E1E3269519}"/>
              </a:ext>
            </a:extLst>
          </p:cNvPr>
          <p:cNvSpPr txBox="1"/>
          <p:nvPr/>
        </p:nvSpPr>
        <p:spPr>
          <a:xfrm>
            <a:off x="3550630" y="3576799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etter skoletid?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9B711-52F1-49E3-9603-0245F235044A}"/>
              </a:ext>
            </a:extLst>
          </p:cNvPr>
          <p:cNvSpPr txBox="1"/>
          <p:nvPr/>
        </p:nvSpPr>
        <p:spPr>
          <a:xfrm>
            <a:off x="6660232" y="3511887"/>
            <a:ext cx="208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i helgene?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968BAE-0097-4612-AF20-BEA607BFD50D}"/>
              </a:ext>
            </a:extLst>
          </p:cNvPr>
          <p:cNvCxnSpPr/>
          <p:nvPr/>
        </p:nvCxnSpPr>
        <p:spPr>
          <a:xfrm flipH="1">
            <a:off x="2194158" y="2579030"/>
            <a:ext cx="1080120" cy="9977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0B0286-9EA9-4939-B76E-75E65995ADD6}"/>
              </a:ext>
            </a:extLst>
          </p:cNvPr>
          <p:cNvCxnSpPr/>
          <p:nvPr/>
        </p:nvCxnSpPr>
        <p:spPr>
          <a:xfrm>
            <a:off x="4702758" y="2643942"/>
            <a:ext cx="0" cy="9328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24E5A3-6B13-441E-B8DE-D538B820455F}"/>
              </a:ext>
            </a:extLst>
          </p:cNvPr>
          <p:cNvCxnSpPr/>
          <p:nvPr/>
        </p:nvCxnSpPr>
        <p:spPr>
          <a:xfrm>
            <a:off x="5580112" y="2579031"/>
            <a:ext cx="1138870" cy="9328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6E7074F-DB85-46F5-B4B7-8D4F70A17656}"/>
              </a:ext>
            </a:extLst>
          </p:cNvPr>
          <p:cNvSpPr/>
          <p:nvPr/>
        </p:nvSpPr>
        <p:spPr>
          <a:xfrm>
            <a:off x="745435" y="3045460"/>
            <a:ext cx="8205795" cy="699904"/>
          </a:xfrm>
          <a:prstGeom prst="wedgeRoundRectCallout">
            <a:avLst>
              <a:gd name="adj1" fmla="val -8269"/>
              <a:gd name="adj2" fmla="val -9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Er det vanskelig å finne svar på dette spørsmålet?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CEC1F2A-D7C6-434A-B1A0-24A6E5EA6B9F}"/>
              </a:ext>
            </a:extLst>
          </p:cNvPr>
          <p:cNvSpPr/>
          <p:nvPr/>
        </p:nvSpPr>
        <p:spPr>
          <a:xfrm>
            <a:off x="745435" y="3922533"/>
            <a:ext cx="8205795" cy="907884"/>
          </a:xfrm>
          <a:prstGeom prst="wedgeRoundRectCallout">
            <a:avLst>
              <a:gd name="adj1" fmla="val -9629"/>
              <a:gd name="adj2" fmla="val -680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Det er et omfattende spørsmål med mange svar. Det er mange barn med mange ulike interesser avhengig av tid og sted.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E223742-DA8F-4BA5-8745-1CA87ABC84D0}"/>
              </a:ext>
            </a:extLst>
          </p:cNvPr>
          <p:cNvSpPr/>
          <p:nvPr/>
        </p:nvSpPr>
        <p:spPr>
          <a:xfrm>
            <a:off x="745435" y="5018854"/>
            <a:ext cx="8205796" cy="918824"/>
          </a:xfrm>
          <a:prstGeom prst="wedgeRoundRectCallout">
            <a:avLst>
              <a:gd name="adj1" fmla="val -10240"/>
              <a:gd name="adj2" fmla="val -620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Her er tre eksempler på hvordan spørsmålet kan deles opp i flere spørsmål. </a:t>
            </a:r>
          </a:p>
        </p:txBody>
      </p:sp>
      <p:sp>
        <p:nvSpPr>
          <p:cNvPr id="14" name="Speech Bubble: Rectangle with Corners Rounded 22">
            <a:extLst>
              <a:ext uri="{FF2B5EF4-FFF2-40B4-BE49-F238E27FC236}">
                <a16:creationId xmlns:a16="http://schemas.microsoft.com/office/drawing/2014/main" id="{DE223742-DA8F-4BA5-8745-1CA87ABC84D0}"/>
              </a:ext>
            </a:extLst>
          </p:cNvPr>
          <p:cNvSpPr/>
          <p:nvPr/>
        </p:nvSpPr>
        <p:spPr>
          <a:xfrm>
            <a:off x="3352750" y="5356240"/>
            <a:ext cx="5593593" cy="1299410"/>
          </a:xfrm>
          <a:prstGeom prst="wedgeRoundRectCallout">
            <a:avLst>
              <a:gd name="adj1" fmla="val -32284"/>
              <a:gd name="adj2" fmla="val -1074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lang="nb-NO" sz="2200" dirty="0"/>
              <a:t>Andre måter å avgrense på kunne vært trinn, kjønn osv.</a:t>
            </a:r>
          </a:p>
        </p:txBody>
      </p:sp>
    </p:spTree>
    <p:extLst>
      <p:ext uri="{BB962C8B-B14F-4D97-AF65-F5344CB8AC3E}">
        <p14:creationId xmlns:p14="http://schemas.microsoft.com/office/powerpoint/2010/main" val="17362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/>
      <p:bldP spid="9" grpId="0"/>
      <p:bldP spid="10" grpId="0"/>
      <p:bldP spid="21" grpId="0" animBg="1"/>
      <p:bldP spid="22" grpId="0" animBg="1"/>
      <p:bldP spid="2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E4C8-0D0F-4539-A386-941EA581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avgrensing etter alder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B9005-F6C2-4E6F-9D6B-6425DBE53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0BA42AE-5F3F-4C05-A16B-3BFD0DAD7985}"/>
              </a:ext>
            </a:extLst>
          </p:cNvPr>
          <p:cNvSpPr/>
          <p:nvPr/>
        </p:nvSpPr>
        <p:spPr>
          <a:xfrm>
            <a:off x="665018" y="3288632"/>
            <a:ext cx="3032339" cy="1235242"/>
          </a:xfrm>
          <a:prstGeom prst="wedgeRoundRectCallout">
            <a:avLst>
              <a:gd name="adj1" fmla="val -3786"/>
              <a:gd name="adj2" fmla="val -822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Hvorfor er det lettere å undersøke dette spørsmålet?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EF8A82D-C337-4134-B6EC-5BC7063CEE47}"/>
              </a:ext>
            </a:extLst>
          </p:cNvPr>
          <p:cNvSpPr/>
          <p:nvPr/>
        </p:nvSpPr>
        <p:spPr>
          <a:xfrm>
            <a:off x="4263887" y="3320716"/>
            <a:ext cx="4453129" cy="1203158"/>
          </a:xfrm>
          <a:prstGeom prst="wedgeRoundRectCallout">
            <a:avLst>
              <a:gd name="adj1" fmla="val -34737"/>
              <a:gd name="adj2" fmla="val 70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Hvis vi undersøker flere små spørsmål, kan vi komme nærmere et svar på et større spørsmål.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AC03CD-8CE7-4BF9-8B80-44CCF60754F7}"/>
              </a:ext>
            </a:extLst>
          </p:cNvPr>
          <p:cNvSpPr txBox="1">
            <a:spLocks/>
          </p:cNvSpPr>
          <p:nvPr/>
        </p:nvSpPr>
        <p:spPr>
          <a:xfrm>
            <a:off x="652120" y="2007545"/>
            <a:ext cx="8064896" cy="489378"/>
          </a:xfrm>
          <a:prstGeom prst="rect">
            <a:avLst/>
          </a:prstGeom>
          <a:solidFill>
            <a:srgbClr val="4A4A4A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femteklassingene på skolen å gjøre i helgene? </a:t>
            </a:r>
          </a:p>
          <a:p>
            <a:pPr marL="0" indent="0" algn="ctr">
              <a:buFont typeface="Arial"/>
              <a:buNone/>
            </a:pPr>
            <a:endParaRPr lang="nb-NO" sz="2400" dirty="0"/>
          </a:p>
          <a:p>
            <a:pPr marL="0" indent="0">
              <a:buFont typeface="Arial"/>
              <a:buNone/>
            </a:pPr>
            <a:endParaRPr lang="nb-NO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AC03CD-8CE7-4BF9-8B80-44CCF60754F7}"/>
              </a:ext>
            </a:extLst>
          </p:cNvPr>
          <p:cNvSpPr txBox="1">
            <a:spLocks/>
          </p:cNvSpPr>
          <p:nvPr/>
        </p:nvSpPr>
        <p:spPr>
          <a:xfrm>
            <a:off x="652120" y="5315583"/>
            <a:ext cx="8064896" cy="512465"/>
          </a:xfrm>
          <a:prstGeom prst="rect">
            <a:avLst/>
          </a:prstGeom>
          <a:solidFill>
            <a:srgbClr val="4A4A4A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nb-NO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Hva liker elevene på skolen vår å gjøre på fritiden?</a:t>
            </a:r>
          </a:p>
          <a:p>
            <a:pPr marL="0" indent="0" algn="ctr">
              <a:buFont typeface="Arial"/>
              <a:buNone/>
            </a:pPr>
            <a:endParaRPr lang="nb-NO" sz="2400" dirty="0"/>
          </a:p>
          <a:p>
            <a:pPr marL="0" indent="0">
              <a:buFont typeface="Arial"/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651953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alfagsløyper">
      <a:dk1>
        <a:srgbClr val="333333"/>
      </a:dk1>
      <a:lt1>
        <a:srgbClr val="FFFFFF"/>
      </a:lt1>
      <a:dk2>
        <a:srgbClr val="268183"/>
      </a:dk2>
      <a:lt2>
        <a:srgbClr val="E7E6E6"/>
      </a:lt2>
      <a:accent1>
        <a:srgbClr val="037F83"/>
      </a:accent1>
      <a:accent2>
        <a:srgbClr val="18B3B7"/>
      </a:accent2>
      <a:accent3>
        <a:srgbClr val="FDB90C"/>
      </a:accent3>
      <a:accent4>
        <a:srgbClr val="D3EEEE"/>
      </a:accent4>
      <a:accent5>
        <a:srgbClr val="268183"/>
      </a:accent5>
      <a:accent6>
        <a:srgbClr val="E25143"/>
      </a:accent6>
      <a:hlink>
        <a:srgbClr val="037F83"/>
      </a:hlink>
      <a:folHlink>
        <a:srgbClr val="037F8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9" id="{4C339673-3458-D54E-BAD1-9F5EA0A7244E}" vid="{3DC8B92C-5C4A-6D4A-AA28-A98CFDCD97D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13428</TotalTime>
  <Words>1109</Words>
  <Application>Microsoft Office PowerPoint</Application>
  <PresentationFormat>Skjermfremvisning (4:3)</PresentationFormat>
  <Paragraphs>159</Paragraphs>
  <Slides>27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Office-tema</vt:lpstr>
      <vt:lpstr>Spørsmål som drivkraft for utforsking B – Samarbeid</vt:lpstr>
      <vt:lpstr>Mål</vt:lpstr>
      <vt:lpstr>Tidsplan for denne økta</vt:lpstr>
      <vt:lpstr>Oppsummer forarbeidet i grupper</vt:lpstr>
      <vt:lpstr>Spørsmål for å utforske  (10 minutter)</vt:lpstr>
      <vt:lpstr>Faglig påfyll</vt:lpstr>
      <vt:lpstr>Vi utforsker været</vt:lpstr>
      <vt:lpstr>Å avgrense et spørsmål</vt:lpstr>
      <vt:lpstr>Eksempel på avgrensing etter alder</vt:lpstr>
      <vt:lpstr>Tilbake til været (5 min)</vt:lpstr>
      <vt:lpstr>Forslag til spørsmål</vt:lpstr>
      <vt:lpstr>Hvordan utforske?</vt:lpstr>
      <vt:lpstr>Leseoppdrag (10 minutter)</vt:lpstr>
      <vt:lpstr>Vurder spørsmål (10 min)</vt:lpstr>
      <vt:lpstr>Oppsummering: Spørsmål for utforsking</vt:lpstr>
      <vt:lpstr>Planlegg egen undervisning </vt:lpstr>
      <vt:lpstr>Planlegg egen undervisning</vt:lpstr>
      <vt:lpstr>Refleksjon under og etter utprøving</vt:lpstr>
      <vt:lpstr>Spørsmål som drivkraft for utforsking D – Etterarbeid</vt:lpstr>
      <vt:lpstr>Mål</vt:lpstr>
      <vt:lpstr>Tidsplan for denne økta</vt:lpstr>
      <vt:lpstr>Diskuter i grupper (20 minutter)</vt:lpstr>
      <vt:lpstr>Oppsummer i plenum (10 minutter)</vt:lpstr>
      <vt:lpstr>Mål </vt:lpstr>
      <vt:lpstr>Tenk-par-del (12 minutter)</vt:lpstr>
      <vt:lpstr>Veien videre (3 minutter)</vt:lpstr>
      <vt:lpstr>Kilder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Realfagsløyper 2017</dc:title>
  <dc:creator>Hilde Osmo Reindal</dc:creator>
  <cp:lastModifiedBy>Øystein Sørborg</cp:lastModifiedBy>
  <cp:revision>207</cp:revision>
  <cp:lastPrinted>2017-08-18T08:10:09Z</cp:lastPrinted>
  <dcterms:created xsi:type="dcterms:W3CDTF">2017-08-11T05:42:55Z</dcterms:created>
  <dcterms:modified xsi:type="dcterms:W3CDTF">2019-12-20T12:56:20Z</dcterms:modified>
</cp:coreProperties>
</file>