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4" r:id="rId2"/>
    <p:sldId id="315" r:id="rId3"/>
    <p:sldId id="345" r:id="rId4"/>
    <p:sldId id="331" r:id="rId5"/>
    <p:sldId id="330" r:id="rId6"/>
    <p:sldId id="332" r:id="rId7"/>
    <p:sldId id="335" r:id="rId8"/>
    <p:sldId id="349" r:id="rId9"/>
    <p:sldId id="333" r:id="rId10"/>
    <p:sldId id="350" r:id="rId11"/>
    <p:sldId id="357" r:id="rId12"/>
    <p:sldId id="354" r:id="rId13"/>
    <p:sldId id="358" r:id="rId14"/>
    <p:sldId id="351" r:id="rId15"/>
    <p:sldId id="334" r:id="rId16"/>
    <p:sldId id="337" r:id="rId17"/>
    <p:sldId id="352" r:id="rId18"/>
    <p:sldId id="344" r:id="rId19"/>
    <p:sldId id="353" r:id="rId20"/>
    <p:sldId id="346" r:id="rId21"/>
    <p:sldId id="347" r:id="rId22"/>
    <p:sldId id="348" r:id="rId23"/>
    <p:sldId id="338" r:id="rId24"/>
    <p:sldId id="339" r:id="rId25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6327" autoAdjust="0"/>
  </p:normalViewPr>
  <p:slideViewPr>
    <p:cSldViewPr snapToGrid="0" snapToObjects="1">
      <p:cViewPr varScale="1">
        <p:scale>
          <a:sx n="147" d="100"/>
          <a:sy n="147" d="100"/>
        </p:scale>
        <p:origin x="126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06.11.2019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06.11.2019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4225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1791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930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5738" y="6206222"/>
            <a:ext cx="1417063" cy="430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36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  <p:sldLayoutId id="214748367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ksenteret.no/sites/default/files/media/filer/MAM/Valenta%20Kognitive%20krav%20i%20matematikkoppgaver_0.pdf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5270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000" dirty="0">
                <a:solidFill>
                  <a:srgbClr val="268183"/>
                </a:solidFill>
              </a:rPr>
              <a:t>Oppgaver som fremmer kommunikasjon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Tenk gjennom følgende punkter når dere velger oppgaver til undervisning: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Hvordan kan oppgaven oppmuntre til utvikling av forståelse for prosedyrer samtidig som elevene kan bruke relevant forkunnskap?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Kan det legges inn et krav om resonnering og argumentasjon?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00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5EE05E-ED10-4FA5-8088-14B138BB3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 på en videreutviklet oppgave:</a:t>
            </a:r>
          </a:p>
        </p:txBody>
      </p:sp>
      <p:pic>
        <p:nvPicPr>
          <p:cNvPr id="7" name="Plassholder for innhold 6">
            <a:extLst>
              <a:ext uri="{FF2B5EF4-FFF2-40B4-BE49-F238E27FC236}">
                <a16:creationId xmlns:a16="http://schemas.microsoft.com/office/drawing/2014/main" id="{84ECC3D8-A0D2-4A18-9406-A8E44C28A1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7755" y="1949361"/>
            <a:ext cx="2115238" cy="2390878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3A096DDF-10A9-4238-93A0-0AD2088A106E}"/>
              </a:ext>
            </a:extLst>
          </p:cNvPr>
          <p:cNvSpPr txBox="1"/>
          <p:nvPr/>
        </p:nvSpPr>
        <p:spPr>
          <a:xfrm>
            <a:off x="915205" y="1303031"/>
            <a:ext cx="358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Oppgaven er hentet fra </a:t>
            </a:r>
            <a:r>
              <a:rPr lang="nb-NO" dirty="0" err="1"/>
              <a:t>eksamenssettet</a:t>
            </a:r>
            <a:r>
              <a:rPr lang="nb-NO" dirty="0"/>
              <a:t> for 1T  våren 2016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CD4EAFE-773D-440E-8449-ACECC42CDD64}"/>
              </a:ext>
            </a:extLst>
          </p:cNvPr>
          <p:cNvSpPr txBox="1"/>
          <p:nvPr/>
        </p:nvSpPr>
        <p:spPr>
          <a:xfrm>
            <a:off x="5643672" y="4585474"/>
            <a:ext cx="3040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Finn  en sammenheng mellom de likesidete trekantene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E29DE1B-6660-49FC-B0C2-CD0FA2E810FD}"/>
              </a:ext>
            </a:extLst>
          </p:cNvPr>
          <p:cNvSpPr txBox="1"/>
          <p:nvPr/>
        </p:nvSpPr>
        <p:spPr>
          <a:xfrm>
            <a:off x="5210978" y="1303030"/>
            <a:ext cx="3128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Eleven får presentert oppgaven på følgende måten:</a:t>
            </a:r>
          </a:p>
        </p:txBody>
      </p:sp>
      <p:pic>
        <p:nvPicPr>
          <p:cNvPr id="14" name="Plassholder for innhold 13">
            <a:extLst>
              <a:ext uri="{FF2B5EF4-FFF2-40B4-BE49-F238E27FC236}">
                <a16:creationId xmlns:a16="http://schemas.microsoft.com/office/drawing/2014/main" id="{5749BE30-A20B-4A49-9099-68E51FF2F8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8224" t="9381" r="8550" b="6183"/>
          <a:stretch/>
        </p:blipFill>
        <p:spPr>
          <a:xfrm>
            <a:off x="1211856" y="2043693"/>
            <a:ext cx="2115238" cy="22277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0CEF2EEF-3D99-4236-B69D-E83D605A7B4D}"/>
                  </a:ext>
                </a:extLst>
              </p:cNvPr>
              <p:cNvSpPr txBox="1"/>
              <p:nvPr/>
            </p:nvSpPr>
            <p:spPr>
              <a:xfrm>
                <a:off x="915205" y="4365765"/>
                <a:ext cx="4416764" cy="18390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/>
                  <a:t>Figuren ovenfor er satt sammen av en rettvinklet trekant </a:t>
                </a:r>
                <a:r>
                  <a:rPr lang="nb-NO" sz="1600" i="1" dirty="0"/>
                  <a:t>ABC</a:t>
                </a:r>
                <a:r>
                  <a:rPr lang="nb-NO" sz="1600" dirty="0"/>
                  <a:t> og tre likesidede trekanter. </a:t>
                </a:r>
                <a:r>
                  <a:rPr lang="nb-NO" sz="1600" i="1" dirty="0"/>
                  <a:t>AB=8 og BC=10</a:t>
                </a:r>
              </a:p>
              <a:p>
                <a:pPr marL="342900" indent="-342900">
                  <a:buAutoNum type="alphaLcParenR"/>
                </a:pPr>
                <a:r>
                  <a:rPr lang="nb-NO" sz="1600" dirty="0"/>
                  <a:t>Vis at arealet til den grå trekanten er </a:t>
                </a:r>
                <a14:m>
                  <m:oMath xmlns:m="http://schemas.openxmlformats.org/officeDocument/2006/math">
                    <m:r>
                      <a:rPr lang="nb-NO" sz="1600" b="0" i="0" smtClean="0">
                        <a:latin typeface="Cambria Math" panose="02040503050406030204" pitchFamily="18" charset="0"/>
                      </a:rPr>
                      <m:t>25</m:t>
                    </m:r>
                    <m:rad>
                      <m:radPr>
                        <m:degHide m:val="on"/>
                        <m:ctrlPr>
                          <a:rPr lang="nb-NO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nb-NO" sz="16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nb-NO" sz="1600" dirty="0"/>
              </a:p>
              <a:p>
                <a:pPr marL="342900" indent="-342900">
                  <a:buAutoNum type="alphaLcParenR"/>
                </a:pPr>
                <a:r>
                  <a:rPr lang="nb-NO" sz="1600" dirty="0"/>
                  <a:t>Vis at arealet av den grønne og den blå trekanten til sammen er like stort som arealet av den grå trekanten</a:t>
                </a:r>
              </a:p>
            </p:txBody>
          </p:sp>
        </mc:Choice>
        <mc:Fallback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0CEF2EEF-3D99-4236-B69D-E83D605A7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205" y="4365765"/>
                <a:ext cx="4416764" cy="1839093"/>
              </a:xfrm>
              <a:prstGeom prst="rect">
                <a:avLst/>
              </a:prstGeom>
              <a:blipFill>
                <a:blip r:embed="rId4"/>
                <a:stretch>
                  <a:fillRect l="-690" t="-993" b="-33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7884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864F9036-7CF4-4CC0-ADDD-4B543E112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080" y="1695085"/>
            <a:ext cx="1595998" cy="1656798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7"/>
            <a:ext cx="7583243" cy="857746"/>
          </a:xfrm>
        </p:spPr>
        <p:txBody>
          <a:bodyPr/>
          <a:lstStyle/>
          <a:p>
            <a:r>
              <a:rPr lang="nb-NO" dirty="0"/>
              <a:t>Vurder den «nye» oppgaven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419173"/>
            <a:ext cx="7583244" cy="4586772"/>
          </a:xfrm>
        </p:spPr>
        <p:txBody>
          <a:bodyPr>
            <a:normAutofit/>
          </a:bodyPr>
          <a:lstStyle/>
          <a:p>
            <a:r>
              <a:rPr lang="nb-NO" sz="2400" dirty="0"/>
              <a:t>Finn  en sammenheng mellom de likesidete trekantene</a:t>
            </a:r>
          </a:p>
          <a:p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Løs oppgavene ovenfor i par.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 Vurder oppgaven med tanke på følgende punkter:</a:t>
            </a:r>
          </a:p>
          <a:p>
            <a:pPr lvl="1"/>
            <a:r>
              <a:rPr lang="nb-NO" sz="2200" dirty="0"/>
              <a:t>Hvordan kan oppgaven oppmuntre til utvikling av forståelse for prosedyrer samtidig som elevene kan bruke relevant forkunnskap?</a:t>
            </a:r>
          </a:p>
          <a:p>
            <a:pPr lvl="1"/>
            <a:r>
              <a:rPr lang="nb-NO" sz="2200" dirty="0"/>
              <a:t>Kan det legges inn et krav om resonnering og argumentasjon?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522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D4EF1F-C648-4887-85E6-59D482C9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Utvidelsen av oppgaven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55957C-F523-49E3-BDE9-CB4285BBF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Undersøk om sammenhengen som dere fant i oppgaven også gjelder for følgende figurer: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D16CC74-D77F-477D-9555-35C15DD3D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554" y="3161840"/>
            <a:ext cx="2115591" cy="2411723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D7AD5E28-3888-4625-9213-706DF5B4A0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961" y="2893132"/>
            <a:ext cx="27717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1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 den «nye» oppgaven ut fra punktene: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indent="-209550">
              <a:lnSpc>
                <a:spcPct val="80000"/>
              </a:lnSpc>
              <a:spcBef>
                <a:spcPts val="0"/>
              </a:spcBef>
              <a:buSzPts val="1400"/>
            </a:pP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Hvordan kan oppgaven oppmuntre til utvikling av forståelse for prosedyrer samtidig som elevene kan bruke relevant forkunnskap?</a:t>
            </a:r>
          </a:p>
          <a:p>
            <a:pPr lvl="1" indent="-234950">
              <a:lnSpc>
                <a:spcPct val="80000"/>
              </a:lnSpc>
              <a:buSzPts val="1400"/>
            </a:pP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Her kan eleven utvikle sin forståelse av </a:t>
            </a:r>
            <a:r>
              <a:rPr lang="nb-NO" dirty="0" err="1">
                <a:solidFill>
                  <a:schemeClr val="dk2"/>
                </a:solidFill>
                <a:ea typeface="Arial"/>
                <a:cs typeface="Arial"/>
                <a:sym typeface="Arial"/>
              </a:rPr>
              <a:t>Pytagoras’setningen</a:t>
            </a: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. De vil kunne utvide oppgaven til å tenke på andre figurer og undersøke om sammenhengen også er gyldig for andre regulære figurer eller andre typer.</a:t>
            </a:r>
          </a:p>
          <a:p>
            <a:pPr lvl="0" indent="-209550">
              <a:lnSpc>
                <a:spcPct val="80000"/>
              </a:lnSpc>
              <a:buSzPts val="1400"/>
            </a:pP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Kan det legges inn et krav om resonnering og argumentasjon?</a:t>
            </a:r>
            <a:endParaRPr lang="nb-NO" sz="2400" dirty="0">
              <a:solidFill>
                <a:schemeClr val="dk2"/>
              </a:solidFill>
              <a:ea typeface="Arial"/>
              <a:cs typeface="Arial"/>
              <a:sym typeface="Arial"/>
            </a:endParaRPr>
          </a:p>
          <a:p>
            <a:pPr lvl="1" indent="-234950">
              <a:lnSpc>
                <a:spcPct val="80000"/>
              </a:lnSpc>
              <a:buSzPts val="1400"/>
            </a:pPr>
            <a:r>
              <a:rPr lang="nb-NO" dirty="0">
                <a:solidFill>
                  <a:schemeClr val="dk2"/>
                </a:solidFill>
                <a:ea typeface="Arial"/>
                <a:cs typeface="Arial"/>
                <a:sym typeface="Arial"/>
              </a:rPr>
              <a:t>Når man må forklare en prosedyre eller framgangsmåte, må man også begrunne og argumentere</a:t>
            </a:r>
          </a:p>
        </p:txBody>
      </p:sp>
    </p:spTree>
    <p:extLst>
      <p:ext uri="{BB962C8B-B14F-4D97-AF65-F5344CB8AC3E}">
        <p14:creationId xmlns:p14="http://schemas.microsoft.com/office/powerpoint/2010/main" val="356160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Planlegg en undervisningsøkt hvor fokus er </a:t>
            </a:r>
            <a:r>
              <a:rPr lang="nb-NO" dirty="0">
                <a:ea typeface="Arial"/>
                <a:cs typeface="Arial"/>
                <a:sym typeface="Arial"/>
              </a:rPr>
              <a:t>å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bruke oppgaver med høye kognitive krav. Se eksempler i artikkelen.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Undervisning skal planlegges i gruppe.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Gjennomføres med egne elever.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Dersom det er mulig kan kolleger observere hverandre og drøfte erfaringer i etterkant.</a:t>
            </a:r>
          </a:p>
          <a:p>
            <a:pPr indent="-203200">
              <a:spcBef>
                <a:spcPts val="0"/>
              </a:spcBef>
              <a:buSzPts val="2400"/>
            </a:pPr>
            <a:endParaRPr lang="nb-NO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indent="-203200">
              <a:spcBef>
                <a:spcPts val="0"/>
              </a:spcBef>
              <a:buSzPts val="2400"/>
            </a:pPr>
            <a:r>
              <a:rPr lang="nb-NO" dirty="0">
                <a:ea typeface="Arial"/>
                <a:cs typeface="Arial"/>
                <a:sym typeface="Arial"/>
              </a:rPr>
              <a:t>Bruk gjerne undervisningsnotatet, t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 notater og ta med til erfaringsdeling.</a:t>
            </a:r>
          </a:p>
          <a:p>
            <a:pPr marL="3683000" lvl="8" indent="0">
              <a:buSzPts val="2400"/>
              <a:buNone/>
            </a:pPr>
            <a:endParaRPr lang="nb-NO" sz="1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8" indent="-203200">
              <a:buSzPts val="2400"/>
            </a:pPr>
            <a:endParaRPr lang="nb-NO" sz="1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lvl="8" indent="-203200">
              <a:buSzPts val="2400"/>
            </a:pPr>
            <a:r>
              <a:rPr lang="nb-NO" sz="1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Se neste side før dere går i grupper</a:t>
            </a:r>
          </a:p>
          <a:p>
            <a:pPr marL="25400" lvl="0" indent="0">
              <a:buSzPts val="2400"/>
              <a:buNone/>
            </a:pPr>
            <a:endParaRPr lang="nb-NO" sz="2200" dirty="0"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 etter utprøving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203200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Reflekter over følgende punkter underveis og i etterkant av utprøving med elever:	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Hvordan fungerte oppgaven du valgte?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Oppsto det muligheter for matematiske diskusjoner?</a:t>
            </a:r>
          </a:p>
          <a:p>
            <a:pPr lvl="2">
              <a:buSzPts val="2400"/>
            </a:pPr>
            <a:r>
              <a:rPr lang="nb-NO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 så fall på hvilken måte?</a:t>
            </a:r>
            <a:endParaRPr lang="nb-NO" sz="1800" dirty="0">
              <a:ea typeface="Arial"/>
              <a:cs typeface="Arial"/>
              <a:sym typeface="Arial"/>
            </a:endParaRPr>
          </a:p>
          <a:p>
            <a:pPr lvl="1">
              <a:buSzPts val="2400"/>
            </a:pP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Opplevde du noen gylne øyeblikk?</a:t>
            </a:r>
            <a:endParaRPr lang="nb-NO" sz="2200" dirty="0">
              <a:ea typeface="Arial"/>
              <a:cs typeface="Arial"/>
              <a:sym typeface="Arial"/>
            </a:endParaRPr>
          </a:p>
          <a:p>
            <a:pPr lvl="1" indent="-76200">
              <a:buSzPts val="2400"/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91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355270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sz="4000" dirty="0">
                <a:solidFill>
                  <a:srgbClr val="268183"/>
                </a:solidFill>
              </a:rPr>
              <a:t>Oppgaver som fremmer kommunikasjon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2</a:t>
            </a:r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er:</a:t>
            </a:r>
          </a:p>
          <a:p>
            <a:pPr marL="0" indent="0">
              <a:buNone/>
            </a:pPr>
            <a:endParaRPr lang="nb-NO" sz="2200" dirty="0"/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ea typeface="Arial"/>
                <a:cs typeface="Arial" panose="020B0604020202020204" pitchFamily="34" charset="0"/>
                <a:sym typeface="Arial"/>
              </a:rPr>
              <a:t>at dere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skal få innsikt i hvordan dere kan velge oppgaver som er et godt utgangspunkt for matematiske samtaler.</a:t>
            </a: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at dere skal kunne vurdere og endre mulighetene som finnes i en oppgave.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4152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>
                <a:cs typeface="Arial" panose="020B0604020202020204" pitchFamily="34" charset="0"/>
              </a:rPr>
              <a:t>Målet med denne modulen er:</a:t>
            </a:r>
          </a:p>
          <a:p>
            <a:pPr marL="0" indent="0">
              <a:buNone/>
            </a:pPr>
            <a:endParaRPr lang="nb-NO" sz="2200" dirty="0">
              <a:cs typeface="Arial" panose="020B0604020202020204" pitchFamily="34" charset="0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ea typeface="Arial"/>
                <a:cs typeface="Arial" panose="020B0604020202020204" pitchFamily="34" charset="0"/>
                <a:sym typeface="Arial"/>
              </a:rPr>
              <a:t>at dere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 panose="020B0604020202020204" pitchFamily="34" charset="0"/>
                <a:sym typeface="Arial"/>
              </a:rPr>
              <a:t> skal få innsikt i hvordan dere kan velge oppgaver som er et godt utgangspunkt for matematiske samtaler.</a:t>
            </a: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marL="0" lvl="0" indent="0">
              <a:spcBef>
                <a:spcPts val="0"/>
              </a:spcBef>
              <a:buNone/>
            </a:pPr>
            <a:endParaRPr lang="nb-NO" sz="2200" dirty="0">
              <a:ea typeface="Arial"/>
              <a:cs typeface="Arial" panose="020B0604020202020204" pitchFamily="34" charset="0"/>
              <a:sym typeface="Arial"/>
            </a:endParaRPr>
          </a:p>
          <a:p>
            <a:pPr lvl="0" indent="-203200">
              <a:spcBef>
                <a:spcPts val="0"/>
              </a:spcBef>
              <a:buSzPts val="2400"/>
            </a:pPr>
            <a:r>
              <a:rPr lang="nb-NO" sz="2200" dirty="0">
                <a:solidFill>
                  <a:srgbClr val="000000"/>
                </a:solidFill>
                <a:ea typeface="Arial"/>
                <a:cs typeface="Arial" panose="020B0604020202020204" pitchFamily="34" charset="0"/>
                <a:sym typeface="Arial"/>
              </a:rPr>
              <a:t>at dere skal kunne vurdere og endre mulighetene som finnes i en oppgave.</a:t>
            </a:r>
          </a:p>
          <a:p>
            <a:pPr marL="25400" lvl="0" indent="0">
              <a:spcBef>
                <a:spcPts val="0"/>
              </a:spcBef>
              <a:buSzPts val="2400"/>
              <a:buNone/>
            </a:pPr>
            <a:endParaRPr lang="nb-NO" sz="20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766631"/>
              </p:ext>
            </p:extLst>
          </p:nvPr>
        </p:nvGraphicFramePr>
        <p:xfrm>
          <a:off x="895350" y="1825625"/>
          <a:ext cx="75834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</a:t>
                      </a:r>
                      <a:r>
                        <a:rPr lang="nb-NO" sz="2400" baseline="0" dirty="0"/>
                        <a:t>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</a:t>
                      </a:r>
                      <a:r>
                        <a:rPr lang="nb-NO" sz="2400" baseline="0" dirty="0"/>
                        <a:t> i plenum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30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Del erfaringer i grupper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2400"/>
            </a:pPr>
            <a:r>
              <a:rPr lang="nb-NO" dirty="0">
                <a:ea typeface="Arial"/>
                <a:cs typeface="Arial"/>
                <a:sym typeface="Arial"/>
              </a:rPr>
              <a:t>Del</a:t>
            </a: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erfaringer, refleksjoner og gylne øyeblikk.</a:t>
            </a:r>
          </a:p>
          <a:p>
            <a:pPr marL="0" indent="0">
              <a:buSzPts val="2400"/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pPr marL="0" indent="0">
              <a:buSzPts val="2400"/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lang="nb-NO" dirty="0">
              <a:ea typeface="Arial"/>
              <a:cs typeface="Arial"/>
              <a:sym typeface="Arial"/>
            </a:endParaRPr>
          </a:p>
          <a:p>
            <a:r>
              <a:rPr lang="nb-NO" dirty="0">
                <a:ea typeface="Arial"/>
                <a:cs typeface="Arial"/>
                <a:sym typeface="Arial"/>
              </a:rPr>
              <a:t>Del erfaringene i plenum.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31631" y="3991427"/>
            <a:ext cx="6969369" cy="1655762"/>
          </a:xfrm>
        </p:spPr>
        <p:txBody>
          <a:bodyPr/>
          <a:lstStyle/>
          <a:p>
            <a:r>
              <a:rPr lang="nb-NO" dirty="0"/>
              <a:t>Neste modul i denne pakken handler om «Samtaletrekk»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nb-NO" sz="1800" dirty="0"/>
          </a:p>
          <a:p>
            <a:pPr algn="l"/>
            <a:r>
              <a:rPr lang="nb-NO" sz="1800" dirty="0"/>
              <a:t>Valenta, A. (2016). </a:t>
            </a:r>
            <a:r>
              <a:rPr lang="nb-NO" sz="1800" i="1" dirty="0"/>
              <a:t>Kognitive krav i matematikkoppgaver. </a:t>
            </a:r>
            <a:r>
              <a:rPr lang="nb-NO" sz="1800" dirty="0"/>
              <a:t>Publisert på 	hjemmesiden til matematikksenteret </a:t>
            </a:r>
            <a:r>
              <a:rPr lang="nb-NO" sz="1800" dirty="0">
                <a:hlinkClick r:id="rId3"/>
              </a:rPr>
              <a:t>https://www.matematikksenteret.no/sites/default/files/media/filer/MAM/Valenta%20Kognitive%20krav%20i%20matematikkoppgaver_0.pdf</a:t>
            </a:r>
            <a:endParaRPr lang="nb-NO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750089"/>
              </p:ext>
            </p:extLst>
          </p:nvPr>
        </p:nvGraphicFramePr>
        <p:xfrm>
          <a:off x="895350" y="1825625"/>
          <a:ext cx="7583488" cy="231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SzPts val="2400"/>
                        <a:buNone/>
                      </a:pPr>
                      <a:r>
                        <a:rPr lang="nb-NO" sz="2400" dirty="0">
                          <a:latin typeface="+mn-lt"/>
                          <a:ea typeface="Arial"/>
                          <a:cs typeface="Arial"/>
                          <a:sym typeface="Arial"/>
                        </a:rPr>
                        <a:t>Oppsummer forarbeidet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Hvordan</a:t>
                      </a:r>
                      <a:r>
                        <a:rPr lang="nb-NO" sz="2400" baseline="0" dirty="0"/>
                        <a:t> endre en oppgave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</a:t>
                      </a:r>
                      <a:r>
                        <a:rPr lang="nb-NO" sz="2400" baseline="0" dirty="0"/>
                        <a:t> </a:t>
                      </a:r>
                      <a:r>
                        <a:rPr lang="nb-NO" sz="2400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35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Oppsummer for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>
                <a:ea typeface="Arial"/>
                <a:cs typeface="Arial"/>
                <a:sym typeface="Arial"/>
              </a:rPr>
              <a:t>Se over notatene dine fra </a:t>
            </a:r>
            <a:r>
              <a:rPr lang="nb-NO" sz="2400" i="1" dirty="0">
                <a:ea typeface="Arial"/>
                <a:cs typeface="Arial"/>
                <a:sym typeface="Arial"/>
              </a:rPr>
              <a:t>A</a:t>
            </a:r>
            <a:r>
              <a:rPr lang="nb-NO" sz="2400" i="1" dirty="0"/>
              <a:t> – Forarbeid.</a:t>
            </a:r>
            <a:endParaRPr lang="nb-NO" sz="2400" i="1" dirty="0">
              <a:ea typeface="Arial"/>
              <a:cs typeface="Arial"/>
              <a:sym typeface="Arial"/>
            </a:endParaRPr>
          </a:p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>
                <a:ea typeface="Arial"/>
                <a:cs typeface="Arial"/>
                <a:sym typeface="Arial"/>
              </a:rPr>
              <a:t>Diskuter i grupper:</a:t>
            </a:r>
          </a:p>
          <a:p>
            <a:pPr lvl="1">
              <a:lnSpc>
                <a:spcPct val="115000"/>
              </a:lnSpc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Hvilke egenskaper kjennetegner oppgaver som kan være et godt grunnlag for faglige diskusjoner i matematikk?</a:t>
            </a:r>
          </a:p>
          <a:p>
            <a:pPr lvl="1">
              <a:lnSpc>
                <a:spcPct val="115000"/>
              </a:lnSpc>
              <a:buSzPts val="2400"/>
            </a:pPr>
            <a:r>
              <a:rPr lang="nb-NO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Hvordan kan man videreutvikle oppgaver, slik at de egner seg bedre for matematisk diskusjon?</a:t>
            </a:r>
          </a:p>
          <a:p>
            <a:pPr marL="0" indent="0">
              <a:lnSpc>
                <a:spcPct val="115000"/>
              </a:lnSpc>
              <a:buSzPts val="2400"/>
              <a:buNone/>
            </a:pPr>
            <a:r>
              <a:rPr lang="nb-NO" sz="24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Noter tre punkter som kan bringes fram i plenum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61136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15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Momenter fra artikkelen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Oppgavene har stor betydning for læring og motivasjon.</a:t>
            </a:r>
          </a:p>
          <a:p>
            <a:r>
              <a:rPr lang="nb-NO" sz="2200" dirty="0"/>
              <a:t>Valg av oppgavetyper har betydning for hvordan elever oppfatter matematikkfaget.</a:t>
            </a:r>
          </a:p>
          <a:p>
            <a:r>
              <a:rPr lang="nb-NO" sz="2200" dirty="0"/>
              <a:t>Oppgaver kan brukes på ulike måter.</a:t>
            </a:r>
          </a:p>
          <a:p>
            <a:r>
              <a:rPr lang="nb-NO" sz="2200" dirty="0"/>
              <a:t>En og samme oppgave kan stille både lave og høye kognitive krav til elevene, alt etter hvordan læreren velger å bruke oppgaven. </a:t>
            </a:r>
          </a:p>
          <a:p>
            <a:pPr marL="0" indent="0">
              <a:buNone/>
            </a:pPr>
            <a:endParaRPr lang="nb-NO" sz="2200" u="sng" dirty="0"/>
          </a:p>
          <a:p>
            <a:pPr marL="0" indent="0">
              <a:buNone/>
            </a:pPr>
            <a:r>
              <a:rPr lang="nb-NO" sz="2200" u="sng" dirty="0"/>
              <a:t>Diskuter i par:</a:t>
            </a:r>
          </a:p>
          <a:p>
            <a:pPr marL="0" indent="0">
              <a:buNone/>
            </a:pPr>
            <a:r>
              <a:rPr lang="nb-NO" sz="2200" dirty="0"/>
              <a:t>Hvilke typer oppgaver bruker dere når dere føler at dere lykkes med matematikkundervisning?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4270765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typer oppgaver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buSzPts val="1785"/>
            </a:pPr>
            <a:r>
              <a:rPr lang="nb-NO" sz="1785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med lave kognitive krav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Handler om memorering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Reproduksjon av fakta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Ikke mulig å bruke ulike strategier for å løse oppgaven.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Liten tvil om hvordan oppgaven skal løses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Lære prosedyrer, uten å se sammenhenger til andre områder av matematikken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Fokus på riktig svar</a:t>
            </a:r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SzPts val="1785"/>
            </a:pPr>
            <a:r>
              <a:rPr lang="nb-NO" sz="1785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med høye kognitive krav</a:t>
            </a:r>
            <a:endParaRPr lang="nb-NO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Oppgaver som fremmer matematisk tenkning og resonnement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Fokus på å utvikle forståelse for matematiske begrep og ideer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Elevene må bruke relevant forkunnskap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Åpne for bruk av ulike representasjoner </a:t>
            </a:r>
            <a:endParaRPr lang="nb-NO" sz="1800" dirty="0"/>
          </a:p>
          <a:p>
            <a:pPr lvl="1">
              <a:lnSpc>
                <a:spcPct val="80000"/>
              </a:lnSpc>
              <a:buSzPts val="1700"/>
            </a:pPr>
            <a:r>
              <a:rPr lang="nb-NO" sz="17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Lære prosedyrer, men samtidig se sammenhenger med andre 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306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Hvordan videreutvikle en oppgave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806</Words>
  <Application>Microsoft Office PowerPoint</Application>
  <PresentationFormat>Skjermfremvisning (4:3)</PresentationFormat>
  <Paragraphs>139</Paragraphs>
  <Slides>24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 Math</vt:lpstr>
      <vt:lpstr>Office-tema</vt:lpstr>
      <vt:lpstr>Oppgaver som fremmer kommunikasjon B – Samarbeid</vt:lpstr>
      <vt:lpstr>Mål</vt:lpstr>
      <vt:lpstr>Tidsplan for denne økta</vt:lpstr>
      <vt:lpstr>Oppsummer forarbeidet i grupper</vt:lpstr>
      <vt:lpstr>Oppsummer for forarbeid</vt:lpstr>
      <vt:lpstr>Faglig påfyll</vt:lpstr>
      <vt:lpstr>Momenter fra artikkelen</vt:lpstr>
      <vt:lpstr>Ulike typer oppgaver</vt:lpstr>
      <vt:lpstr>Hvordan videreutvikle en oppgave</vt:lpstr>
      <vt:lpstr>Tenk gjennom følgende punkter når dere velger oppgaver til undervisning:</vt:lpstr>
      <vt:lpstr>Eksempel på en videreutviklet oppgave:</vt:lpstr>
      <vt:lpstr>Vurder den «nye» oppgaven</vt:lpstr>
      <vt:lpstr>Utvidelsen av oppgaven</vt:lpstr>
      <vt:lpstr>Vurder den «nye» oppgaven ut fra punktene:</vt:lpstr>
      <vt:lpstr>Planlegg egen undervisning </vt:lpstr>
      <vt:lpstr>Planlegg egen undervisning</vt:lpstr>
      <vt:lpstr>Refleksjon etter utprøving</vt:lpstr>
      <vt:lpstr>Oppgaver som fremmer kommunikasjon D – Etterarbeid</vt:lpstr>
      <vt:lpstr>Mål</vt:lpstr>
      <vt:lpstr>Tidsplan for denne økta</vt:lpstr>
      <vt:lpstr>Erfaringsdeling etter utprøving</vt:lpstr>
      <vt:lpstr>Del erfaringer i grupper</vt:lpstr>
      <vt:lpstr>Veien videre</vt:lpstr>
      <vt:lpstr>Kilder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150</cp:revision>
  <cp:lastPrinted>2017-08-18T08:10:09Z</cp:lastPrinted>
  <dcterms:created xsi:type="dcterms:W3CDTF">2017-08-11T05:42:55Z</dcterms:created>
  <dcterms:modified xsi:type="dcterms:W3CDTF">2019-11-06T14:06:33Z</dcterms:modified>
</cp:coreProperties>
</file>