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4" r:id="rId2"/>
    <p:sldId id="315" r:id="rId3"/>
    <p:sldId id="345" r:id="rId4"/>
    <p:sldId id="331" r:id="rId5"/>
    <p:sldId id="330" r:id="rId6"/>
    <p:sldId id="332" r:id="rId7"/>
    <p:sldId id="368" r:id="rId8"/>
    <p:sldId id="369" r:id="rId9"/>
    <p:sldId id="370" r:id="rId10"/>
    <p:sldId id="333" r:id="rId11"/>
    <p:sldId id="376" r:id="rId12"/>
    <p:sldId id="372" r:id="rId13"/>
    <p:sldId id="373" r:id="rId14"/>
    <p:sldId id="352" r:id="rId15"/>
    <p:sldId id="353" r:id="rId16"/>
    <p:sldId id="374" r:id="rId17"/>
    <p:sldId id="334" r:id="rId18"/>
    <p:sldId id="335" r:id="rId19"/>
    <p:sldId id="359" r:id="rId20"/>
    <p:sldId id="344" r:id="rId21"/>
    <p:sldId id="377" r:id="rId22"/>
    <p:sldId id="346" r:id="rId23"/>
    <p:sldId id="347" r:id="rId24"/>
    <p:sldId id="348" r:id="rId25"/>
    <p:sldId id="361" r:id="rId26"/>
    <p:sldId id="362" r:id="rId27"/>
    <p:sldId id="375" r:id="rId28"/>
    <p:sldId id="338" r:id="rId29"/>
    <p:sldId id="363" r:id="rId30"/>
    <p:sldId id="367" r:id="rId31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e Stengrundet" initials="SS" lastIdx="4" clrIdx="0">
    <p:extLst>
      <p:ext uri="{19B8F6BF-5375-455C-9EA6-DF929625EA0E}">
        <p15:presenceInfo xmlns:p15="http://schemas.microsoft.com/office/powerpoint/2012/main" userId="S-1-5-21-3959417778-1711865379-3952174976-147511" providerId="AD"/>
      </p:ext>
    </p:extLst>
  </p:cmAuthor>
  <p:cmAuthor id="2" name="Harald André Øye Sande" initials="HAØS" lastIdx="1" clrIdx="1">
    <p:extLst>
      <p:ext uri="{19B8F6BF-5375-455C-9EA6-DF929625EA0E}">
        <p15:presenceInfo xmlns:p15="http://schemas.microsoft.com/office/powerpoint/2012/main" userId="S-1-5-21-3959417778-1711865379-3952174976-208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0" autoAdjust="0"/>
    <p:restoredTop sz="89573" autoAdjust="0"/>
  </p:normalViewPr>
  <p:slideViewPr>
    <p:cSldViewPr snapToGrid="0" snapToObjects="1">
      <p:cViewPr varScale="1">
        <p:scale>
          <a:sx n="68" d="100"/>
          <a:sy n="68" d="100"/>
        </p:scale>
        <p:origin x="16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309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08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67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01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081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238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111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09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42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9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1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44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7" r:id="rId5"/>
    <p:sldLayoutId id="2147483662" r:id="rId6"/>
    <p:sldLayoutId id="2147483658" r:id="rId7"/>
    <p:sldLayoutId id="2147483663" r:id="rId8"/>
    <p:sldLayoutId id="2147483654" r:id="rId9"/>
    <p:sldLayoutId id="2147483655" r:id="rId10"/>
    <p:sldLayoutId id="214748366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ematikksenteret.no/l%C3%A6ringsressurser/grunnskole?f%5b0%5d=ressurstype_grunnskole:352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Dybdelæring - GeoGebra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Tegn et dynamisk rektangel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176339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mener vi med  «dynamisk»?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39443" y="1826014"/>
            <a:ext cx="3139539" cy="4117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Disse figurene er ikke dynamiske.</a:t>
            </a:r>
          </a:p>
          <a:p>
            <a:pPr marL="0" indent="0">
              <a:buNone/>
            </a:pPr>
            <a:r>
              <a:rPr lang="nb-NO" sz="2200" dirty="0"/>
              <a:t>Hvis man drar i et hjørnet vil: </a:t>
            </a:r>
          </a:p>
          <a:p>
            <a:r>
              <a:rPr lang="nb-NO" sz="2200" dirty="0"/>
              <a:t>den øverste figuren bli en uregelmessig firkant</a:t>
            </a:r>
          </a:p>
          <a:p>
            <a:r>
              <a:rPr lang="nb-NO" sz="2200" dirty="0"/>
              <a:t>den nederste figuren beholde formen og bare endre plassering på arket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6" y="1690689"/>
            <a:ext cx="5204525" cy="3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Dynamisk rektangel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66020" y="4177467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Her vises et dynamisk rektangel: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Hvis vi drar i hjørnene endrer firkanten bredde og lengde, men den er fremdeles et rektangel.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1" y="1234107"/>
            <a:ext cx="5463823" cy="29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9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Egenskaper til rektangler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For å tegne et dynamisk rektangel må man bruke noen av egenskapene til rektangler:</a:t>
            </a:r>
          </a:p>
          <a:p>
            <a:pPr marL="0" indent="0">
              <a:buNone/>
            </a:pPr>
            <a:endParaRPr lang="nb-NO" sz="2200" dirty="0"/>
          </a:p>
          <a:p>
            <a:pPr lvl="1"/>
            <a:r>
              <a:rPr lang="nb-NO" sz="2200" dirty="0"/>
              <a:t>To og to sider er parallelle.</a:t>
            </a:r>
          </a:p>
          <a:p>
            <a:pPr lvl="1"/>
            <a:r>
              <a:rPr lang="nb-NO" sz="2200" dirty="0"/>
              <a:t>Motstående sider er like lange.</a:t>
            </a:r>
          </a:p>
          <a:p>
            <a:pPr lvl="1"/>
            <a:r>
              <a:rPr lang="nb-NO" sz="2200" dirty="0"/>
              <a:t>Alle vinkler er 90°.</a:t>
            </a:r>
          </a:p>
          <a:p>
            <a:pPr lvl="1"/>
            <a:r>
              <a:rPr lang="nb-NO" sz="2200" dirty="0"/>
              <a:t>Diagonalene er like lange</a:t>
            </a:r>
          </a:p>
          <a:p>
            <a:pPr lvl="1"/>
            <a:r>
              <a:rPr lang="nb-NO" sz="2200" dirty="0"/>
              <a:t>Diagonalene halverer hverandre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971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Dynamisk rektangel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86486"/>
            <a:ext cx="7583244" cy="4519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Tegn et dynamisk rektangel i </a:t>
            </a:r>
            <a:r>
              <a:rPr lang="nb-NO" i="1" dirty="0"/>
              <a:t>GeoGebra</a:t>
            </a:r>
          </a:p>
          <a:p>
            <a:r>
              <a:rPr lang="nb-NO" sz="2200" dirty="0"/>
              <a:t>Start med Linjestykke mellom to punkt</a:t>
            </a:r>
          </a:p>
          <a:p>
            <a:endParaRPr lang="nb-NO" sz="2200" dirty="0"/>
          </a:p>
          <a:p>
            <a:r>
              <a:rPr lang="nb-NO" sz="2200" dirty="0"/>
              <a:t>Bruk egenskapene til rektangler og verktøyknapper for å fullføre tegningen.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r>
              <a:rPr lang="nb-NO" sz="2200" dirty="0"/>
              <a:t>Den neste siden viser en mulig løsning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651" y="1930514"/>
            <a:ext cx="602115" cy="63672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47" y="3658531"/>
            <a:ext cx="866775" cy="8953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79" y="3762405"/>
            <a:ext cx="857250" cy="8191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67" y="3727539"/>
            <a:ext cx="885825" cy="8858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693" y="3658531"/>
            <a:ext cx="904875" cy="9429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016" y="3698964"/>
            <a:ext cx="8667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5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Tegning med GeoGebra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58" y="1909675"/>
            <a:ext cx="7583488" cy="28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Dybdelæring og GeoGebra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551963"/>
            <a:ext cx="7583244" cy="4453982"/>
          </a:xfrm>
        </p:spPr>
        <p:txBody>
          <a:bodyPr>
            <a:normAutofit/>
          </a:bodyPr>
          <a:lstStyle/>
          <a:p>
            <a:r>
              <a:rPr lang="nb-NO" sz="2200" dirty="0"/>
              <a:t>Hvilke prinsipper for dybdelæring finner dere i denne aktiviteten?</a:t>
            </a:r>
          </a:p>
          <a:p>
            <a:r>
              <a:rPr lang="nb-NO" sz="2200" dirty="0"/>
              <a:t>Diskuter og noter i tabellen dere har fått utdelt.</a:t>
            </a:r>
          </a:p>
          <a:p>
            <a:endParaRPr lang="nb-NO" sz="2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45267"/>
            <a:ext cx="7519307" cy="21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40 minutter</a:t>
            </a:r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Undervisning med GeoGebra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Dere skal planlegge et opplegg der elevene bruker </a:t>
            </a:r>
            <a:r>
              <a:rPr lang="nb-NO" sz="2200" i="1" dirty="0"/>
              <a:t>GeoGebra</a:t>
            </a:r>
            <a:r>
              <a:rPr lang="nb-NO" sz="2200" dirty="0"/>
              <a:t>.</a:t>
            </a:r>
          </a:p>
          <a:p>
            <a:r>
              <a:rPr lang="nb-NO" sz="2200" dirty="0"/>
              <a:t>Velg to av prinsippene for dybdelæring som dere vil legge vekt på i denne økten.</a:t>
            </a:r>
          </a:p>
          <a:p>
            <a:r>
              <a:rPr lang="nb-NO" sz="2200" dirty="0"/>
              <a:t>De dynamiske egenskaper til </a:t>
            </a:r>
            <a:r>
              <a:rPr lang="nb-NO" sz="2200" i="1" dirty="0"/>
              <a:t>GeoGebra</a:t>
            </a:r>
            <a:r>
              <a:rPr lang="nb-NO" sz="2200" dirty="0"/>
              <a:t> skal danne utgangspunktet i planleggingen. </a:t>
            </a:r>
          </a:p>
          <a:p>
            <a:endParaRPr lang="nb-NO" sz="2200" dirty="0"/>
          </a:p>
          <a:p>
            <a:r>
              <a:rPr lang="nb-NO" sz="2200" dirty="0"/>
              <a:t>Dere kan gjerne bruke opplegget «rektangel», eller et eksempel fra artikkelen.</a:t>
            </a:r>
          </a:p>
          <a:p>
            <a:r>
              <a:rPr lang="nb-NO" sz="2200" dirty="0"/>
              <a:t>Flere forslag finner dere på </a:t>
            </a:r>
            <a:r>
              <a:rPr lang="nb-NO" sz="2200" dirty="0" err="1"/>
              <a:t>Matematikksenterets</a:t>
            </a:r>
            <a:r>
              <a:rPr lang="nb-NO" sz="2200" dirty="0"/>
              <a:t> hjemmeside under </a:t>
            </a:r>
            <a:r>
              <a:rPr lang="nb-NO" sz="2200" dirty="0">
                <a:hlinkClick r:id="rId3"/>
              </a:rPr>
              <a:t>læringsressurser</a:t>
            </a:r>
            <a:r>
              <a:rPr lang="nb-NO" sz="2200" dirty="0"/>
              <a:t>. </a:t>
            </a:r>
            <a:endParaRPr lang="nb-NO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076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61155"/>
            <a:ext cx="7583244" cy="4544790"/>
          </a:xfrm>
        </p:spPr>
        <p:txBody>
          <a:bodyPr>
            <a:normAutofit/>
          </a:bodyPr>
          <a:lstStyle/>
          <a:p>
            <a:r>
              <a:rPr lang="nb-NO" sz="2200" dirty="0"/>
              <a:t>Under forberedelsen kan dere bruke undervisningsnotatet som hjelpemiddel.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Refleksjonsspørsmål: </a:t>
            </a:r>
          </a:p>
          <a:p>
            <a:pPr marL="457200" lvl="1" indent="0">
              <a:buNone/>
            </a:pPr>
            <a:r>
              <a:rPr lang="nn-NO" sz="2000" dirty="0"/>
              <a:t>Er det de tekniske eller de matematiske </a:t>
            </a:r>
            <a:r>
              <a:rPr lang="nn-NO" sz="2000" dirty="0" err="1"/>
              <a:t>utfordringene</a:t>
            </a:r>
            <a:r>
              <a:rPr lang="nn-NO" sz="2000" dirty="0"/>
              <a:t> som eventuelt </a:t>
            </a:r>
            <a:r>
              <a:rPr lang="nn-NO" sz="2000" dirty="0" err="1"/>
              <a:t>hindrer</a:t>
            </a:r>
            <a:r>
              <a:rPr lang="nn-NO" sz="2000" dirty="0"/>
              <a:t> </a:t>
            </a:r>
            <a:r>
              <a:rPr lang="nn-NO" sz="2000" dirty="0" err="1"/>
              <a:t>elevene</a:t>
            </a:r>
            <a:r>
              <a:rPr lang="nn-NO" sz="2000" dirty="0"/>
              <a:t> i å komme fram til </a:t>
            </a:r>
            <a:r>
              <a:rPr lang="nn-NO" sz="2000" dirty="0" err="1"/>
              <a:t>konklusjoner</a:t>
            </a:r>
            <a:r>
              <a:rPr lang="nn-NO" sz="2000" dirty="0"/>
              <a:t>? </a:t>
            </a:r>
          </a:p>
          <a:p>
            <a:pPr marL="457200" lvl="1" indent="0">
              <a:buNone/>
            </a:pPr>
            <a:endParaRPr lang="nn-NO" sz="2000" dirty="0"/>
          </a:p>
          <a:p>
            <a:pPr marL="457200" lvl="1" indent="0">
              <a:buNone/>
            </a:pPr>
            <a:r>
              <a:rPr lang="nn-NO" sz="2000" dirty="0"/>
              <a:t>Ta </a:t>
            </a:r>
            <a:r>
              <a:rPr lang="nn-NO" sz="2000" dirty="0" err="1"/>
              <a:t>notater</a:t>
            </a:r>
            <a:r>
              <a:rPr lang="nn-NO" sz="2000" dirty="0"/>
              <a:t> og ta dem med til </a:t>
            </a:r>
            <a:r>
              <a:rPr lang="nn-NO" sz="2000" i="1" dirty="0"/>
              <a:t>D-Etterarbeid</a:t>
            </a:r>
            <a:r>
              <a:rPr lang="nn-NO" sz="2000" dirty="0"/>
              <a:t>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0133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Målet med denne modulen er at dere skal få innsikt i hvordan man kan bruke GeoGebra til å arbeide med dybdelæring gjennom å visualisere, generalisere, forklare og bevise.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49210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556218"/>
            <a:ext cx="7801641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Dybdelæring - GeoGebra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– Etterarbeid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116498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Målet med denne modulen er at dere skal få innsikt i hvordan man kan bruke GeoGebra til å arbeide med dybdelæring gjennom å visualisere, generalisere, forklare og bevise.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6720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092225"/>
              </p:ext>
            </p:extLst>
          </p:nvPr>
        </p:nvGraphicFramePr>
        <p:xfrm>
          <a:off x="895350" y="1825625"/>
          <a:ext cx="758348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Erfaringsdeling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Oppsummering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 Veien videre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Total tidsbruk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60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45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Erfaringsdeling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3689814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Erfaringsdeling (15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200" dirty="0">
                <a:ea typeface="Times New Roman" panose="02020603050405020304" pitchFamily="18" charset="0"/>
              </a:rPr>
              <a:t>Les gjennom dine egne notater fra gjennomføringen før dere setter dere sammen i grupper med tre – fire deltagere: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200" dirty="0">
                <a:ea typeface="Times New Roman" panose="02020603050405020304" pitchFamily="18" charset="0"/>
              </a:rPr>
              <a:t>Del erfaringer fra utprøving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200" dirty="0">
                <a:ea typeface="Times New Roman" panose="02020603050405020304" pitchFamily="18" charset="0"/>
              </a:rPr>
              <a:t>Hvordan oppdaget dere kjennetegn på dybdelæring hos elevene?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200" dirty="0">
                <a:ea typeface="Times New Roman" panose="02020603050405020304" pitchFamily="18" charset="0"/>
              </a:rPr>
              <a:t>Er det de tekniske eller de matematiske utfordringene som eventuelt hindrer elevene i å komme frem til konklusjoner?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200" dirty="0">
                <a:ea typeface="Times New Roman" panose="02020603050405020304" pitchFamily="18" charset="0"/>
              </a:rPr>
              <a:t>Utfordret opplegget elevene på prinsippene for dybdelæring?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93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831802" cy="1325563"/>
          </a:xfrm>
        </p:spPr>
        <p:txBody>
          <a:bodyPr/>
          <a:lstStyle/>
          <a:p>
            <a:r>
              <a:rPr lang="nb-NO" dirty="0"/>
              <a:t>GeoGebra og dybdelæring (15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>
                <a:ea typeface="Times New Roman" panose="02020603050405020304" pitchFamily="18" charset="0"/>
              </a:rPr>
              <a:t>Hvordan kan bruken av </a:t>
            </a:r>
            <a:r>
              <a:rPr lang="nb-NO" sz="2200" dirty="0" err="1">
                <a:ea typeface="Times New Roman" panose="02020603050405020304" pitchFamily="18" charset="0"/>
              </a:rPr>
              <a:t>GeoGebra</a:t>
            </a:r>
            <a:r>
              <a:rPr lang="nb-NO" sz="2200" dirty="0">
                <a:ea typeface="Times New Roman" panose="02020603050405020304" pitchFamily="18" charset="0"/>
              </a:rPr>
              <a:t> være til hjelp i arbeidet med dybdelæring?</a:t>
            </a:r>
          </a:p>
          <a:p>
            <a:endParaRPr lang="nb-NO" sz="2200" dirty="0">
              <a:ea typeface="Times New Roman" panose="02020603050405020304" pitchFamily="18" charset="0"/>
            </a:endParaRPr>
          </a:p>
          <a:p>
            <a:r>
              <a:rPr lang="nb-NO" sz="2200" dirty="0">
                <a:ea typeface="Times New Roman" panose="02020603050405020304" pitchFamily="18" charset="0"/>
              </a:rPr>
              <a:t>Bli enige om to – tre punkter som dere tar med til oppsummering i plenum.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7478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i plenum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853724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i plenum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04730"/>
            <a:ext cx="7583244" cy="4601215"/>
          </a:xfrm>
        </p:spPr>
        <p:txBody>
          <a:bodyPr>
            <a:normAutofit/>
          </a:bodyPr>
          <a:lstStyle/>
          <a:p>
            <a:r>
              <a:rPr lang="nb-NO" sz="2200" dirty="0">
                <a:ea typeface="Times New Roman" panose="02020603050405020304" pitchFamily="18" charset="0"/>
              </a:rPr>
              <a:t>Hver gruppe oppsummerer kort punktene fra gruppearbeidet: </a:t>
            </a:r>
          </a:p>
          <a:p>
            <a:pPr lvl="1"/>
            <a:r>
              <a:rPr lang="nb-NO" sz="2000" dirty="0">
                <a:ea typeface="Times New Roman" panose="02020603050405020304" pitchFamily="18" charset="0"/>
              </a:rPr>
              <a:t>Presenter kort innholdet i oppleggene.</a:t>
            </a:r>
          </a:p>
          <a:p>
            <a:pPr lvl="1"/>
            <a:r>
              <a:rPr lang="nb-NO" sz="2000" dirty="0">
                <a:ea typeface="Times New Roman" panose="02020603050405020304" pitchFamily="18" charset="0"/>
              </a:rPr>
              <a:t>Utfordret oppleggene elevene på prinsippene for dybdelæring?</a:t>
            </a:r>
          </a:p>
          <a:p>
            <a:pPr lvl="1"/>
            <a:r>
              <a:rPr lang="nb-NO" sz="2000" dirty="0">
                <a:ea typeface="Times New Roman" panose="02020603050405020304" pitchFamily="18" charset="0"/>
              </a:rPr>
              <a:t>Oversikt over hvilke kjennetegn til dybdelæring som ble styrket av opplegget.</a:t>
            </a:r>
          </a:p>
          <a:p>
            <a:pPr marL="0" indent="0">
              <a:buNone/>
            </a:pPr>
            <a:endParaRPr lang="nb-NO" sz="2200" dirty="0">
              <a:ea typeface="Times New Roman" panose="02020603050405020304" pitchFamily="18" charset="0"/>
            </a:endParaRPr>
          </a:p>
          <a:p>
            <a:r>
              <a:rPr lang="nb-NO" sz="2200" dirty="0">
                <a:ea typeface="Times New Roman" panose="02020603050405020304" pitchFamily="18" charset="0"/>
              </a:rPr>
              <a:t>Hvordan kan bruken av </a:t>
            </a:r>
            <a:r>
              <a:rPr lang="nb-NO" sz="2200" dirty="0" err="1">
                <a:ea typeface="Times New Roman" panose="02020603050405020304" pitchFamily="18" charset="0"/>
              </a:rPr>
              <a:t>GeoGebra</a:t>
            </a:r>
            <a:r>
              <a:rPr lang="nb-NO" sz="2200" dirty="0">
                <a:ea typeface="Times New Roman" panose="02020603050405020304" pitchFamily="18" charset="0"/>
              </a:rPr>
              <a:t> være til hjelp i arbeidet med dybdelæring?</a:t>
            </a:r>
          </a:p>
          <a:p>
            <a:pPr lvl="1"/>
            <a:r>
              <a:rPr lang="nb-NO" sz="2000" dirty="0">
                <a:ea typeface="Times New Roman" panose="02020603050405020304" pitchFamily="18" charset="0"/>
              </a:rPr>
              <a:t>Bruk punktene fra gruppearbeidet i diskusjonen</a:t>
            </a:r>
          </a:p>
          <a:p>
            <a:endParaRPr lang="nb-NO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44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9348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gang til eller videre…..?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Bli enige om dere vil gjøre en ny utprøving av et opplegg med GeoGebra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	eller om dere vil gå videre til neste modul: 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Dybdelæring - Regneark: </a:t>
            </a:r>
          </a:p>
          <a:p>
            <a:pPr marL="0" indent="0">
              <a:buNone/>
            </a:pPr>
            <a:r>
              <a:rPr lang="nb-NO" sz="2200" dirty="0"/>
              <a:t>	Gjør </a:t>
            </a:r>
            <a:r>
              <a:rPr lang="nb-NO" sz="2200" i="1" dirty="0"/>
              <a:t>A-Forarbeid</a:t>
            </a:r>
            <a:r>
              <a:rPr lang="nb-NO" sz="2200" dirty="0"/>
              <a:t> før dere møter til </a:t>
            </a:r>
            <a:r>
              <a:rPr lang="nb-NO" sz="2200" i="1" dirty="0"/>
              <a:t>B – Samarbeid</a:t>
            </a:r>
          </a:p>
        </p:txBody>
      </p:sp>
    </p:spTree>
    <p:extLst>
      <p:ext uri="{BB962C8B-B14F-4D97-AF65-F5344CB8AC3E}">
        <p14:creationId xmlns:p14="http://schemas.microsoft.com/office/powerpoint/2010/main" val="223592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475367"/>
              </p:ext>
            </p:extLst>
          </p:nvPr>
        </p:nvGraphicFramePr>
        <p:xfrm>
          <a:off x="895350" y="1825625"/>
          <a:ext cx="758348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Oppsummere forarbeidet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Tegn et rektangel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Planlegge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40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Total</a:t>
                      </a:r>
                      <a:r>
                        <a:rPr lang="nb-NO" sz="2400" baseline="0" dirty="0"/>
                        <a:t> tidsbruk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105</a:t>
                      </a:r>
                      <a:r>
                        <a:rPr lang="nb-NO" sz="2400" baseline="0" dirty="0"/>
                        <a:t> </a:t>
                      </a:r>
                      <a:r>
                        <a:rPr lang="nb-NO" sz="240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Lykke til videre</a:t>
            </a:r>
          </a:p>
        </p:txBody>
      </p:sp>
    </p:spTree>
    <p:extLst>
      <p:ext uri="{BB962C8B-B14F-4D97-AF65-F5344CB8AC3E}">
        <p14:creationId xmlns:p14="http://schemas.microsoft.com/office/powerpoint/2010/main" val="38168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05852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473559"/>
          </a:xfrm>
        </p:spPr>
        <p:txBody>
          <a:bodyPr>
            <a:normAutofit fontScale="90000"/>
          </a:bodyPr>
          <a:lstStyle/>
          <a:p>
            <a:pPr algn="l"/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015068"/>
            <a:ext cx="7583244" cy="4990877"/>
          </a:xfrm>
        </p:spPr>
        <p:txBody>
          <a:bodyPr>
            <a:normAutofit/>
          </a:bodyPr>
          <a:lstStyle/>
          <a:p>
            <a:r>
              <a:rPr lang="nb-NO" sz="2200" dirty="0"/>
              <a:t>Les gjennom notatene fra </a:t>
            </a:r>
            <a:r>
              <a:rPr lang="nb-NO" sz="2200" i="1" dirty="0"/>
              <a:t>A</a:t>
            </a:r>
            <a:r>
              <a:rPr lang="nb-NO" sz="2200" dirty="0"/>
              <a:t> – </a:t>
            </a:r>
            <a:r>
              <a:rPr lang="nb-NO" sz="2200" i="1" dirty="0"/>
              <a:t>Forarbeid </a:t>
            </a:r>
            <a:r>
              <a:rPr lang="nb-NO" sz="2200" dirty="0"/>
              <a:t>før dere setter dere sammen i grupper på tre – fire deltagere. </a:t>
            </a:r>
          </a:p>
          <a:p>
            <a:endParaRPr lang="nb-NO" sz="2200" dirty="0"/>
          </a:p>
          <a:p>
            <a:r>
              <a:rPr lang="nb-NO" sz="2200" dirty="0"/>
              <a:t>Presenter det dere har notert for hverandre.</a:t>
            </a:r>
          </a:p>
          <a:p>
            <a:endParaRPr lang="nb-NO" sz="2200" dirty="0"/>
          </a:p>
          <a:p>
            <a:r>
              <a:rPr lang="nb-NO" sz="2200" dirty="0"/>
              <a:t>Velg ut et eksempel som inviterer til resonnering fra artikkelen:</a:t>
            </a:r>
          </a:p>
          <a:p>
            <a:pPr lvl="1"/>
            <a:r>
              <a:rPr lang="nb-NO" sz="2200" dirty="0"/>
              <a:t>Hvordan mener dere at eksemplet fremmer resonnering?</a:t>
            </a:r>
          </a:p>
          <a:p>
            <a:pPr lvl="1"/>
            <a:endParaRPr lang="nb-NO" sz="2200" dirty="0"/>
          </a:p>
          <a:p>
            <a:r>
              <a:rPr lang="nb-NO" sz="2200" dirty="0"/>
              <a:t>Hvordan kan GeoGebra bidra til dybdelæring?</a:t>
            </a:r>
          </a:p>
          <a:p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61136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Faglig påfyll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200872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Dybdelæring og GeoGebra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49161"/>
            <a:ext cx="7583244" cy="4556784"/>
          </a:xfrm>
        </p:spPr>
        <p:txBody>
          <a:bodyPr/>
          <a:lstStyle/>
          <a:p>
            <a:r>
              <a:rPr lang="nb-NO" sz="2200" dirty="0"/>
              <a:t>Fortsett i gruppen:</a:t>
            </a:r>
          </a:p>
          <a:p>
            <a:r>
              <a:rPr lang="nb-NO" sz="2200" dirty="0"/>
              <a:t>Bruk notatene fra forarbeidet og tankene fra diskusjonen og plasser dem inn i skjemaet</a:t>
            </a:r>
            <a:r>
              <a:rPr lang="nb-NO" dirty="0"/>
              <a:t>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8" y="2708063"/>
            <a:ext cx="8023584" cy="32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På neste side er det satt opp et forslag på sammenhenger.</a:t>
            </a:r>
          </a:p>
          <a:p>
            <a:r>
              <a:rPr lang="nb-NO" sz="2200" dirty="0"/>
              <a:t>Sammenlign forslaget med det som dere har notert og diskuter.</a:t>
            </a:r>
          </a:p>
        </p:txBody>
      </p:sp>
    </p:spTree>
    <p:extLst>
      <p:ext uri="{BB962C8B-B14F-4D97-AF65-F5344CB8AC3E}">
        <p14:creationId xmlns:p14="http://schemas.microsoft.com/office/powerpoint/2010/main" val="19343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4571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832173"/>
              </p:ext>
            </p:extLst>
          </p:nvPr>
        </p:nvGraphicFramePr>
        <p:xfrm>
          <a:off x="1006679" y="651850"/>
          <a:ext cx="7123332" cy="551069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561666">
                  <a:extLst>
                    <a:ext uri="{9D8B030D-6E8A-4147-A177-3AD203B41FA5}">
                      <a16:colId xmlns:a16="http://schemas.microsoft.com/office/drawing/2014/main" val="3739287236"/>
                    </a:ext>
                  </a:extLst>
                </a:gridCol>
                <a:gridCol w="3561666">
                  <a:extLst>
                    <a:ext uri="{9D8B030D-6E8A-4147-A177-3AD203B41FA5}">
                      <a16:colId xmlns:a16="http://schemas.microsoft.com/office/drawing/2014/main" val="1046606428"/>
                    </a:ext>
                  </a:extLst>
                </a:gridCol>
              </a:tblGrid>
              <a:tr h="34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Dybdelæring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GeoGebra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336287"/>
                  </a:ext>
                </a:extLst>
              </a:tr>
              <a:tr h="708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Elevene relaterer nye ideer og begrep til tidligere kunnskaper og erfaringer.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GeoGebra hjelper elevene å utvide kunnskapene om begreper.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301471"/>
                  </a:ext>
                </a:extLst>
              </a:tr>
              <a:tr h="708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Elevene organiserer egen kunnskap i begrepssystem som henger sammen.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GeoGebra har en innebygd begrepsstruktur, både med verktøyknapper og tekst.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995349"/>
                  </a:ext>
                </a:extLst>
              </a:tr>
              <a:tr h="708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Elevene ser etter mønstre og underliggende prinsipper.</a:t>
                      </a:r>
                      <a:endParaRPr lang="nb-NO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De dynamiske mulighetene i GeoGebra gjør at utforsking blir en naturlig del av arbeidet.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98176"/>
                  </a:ext>
                </a:extLst>
              </a:tr>
              <a:tr h="708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Elevene vurderer nye ideer og knytter de til konklusjoner.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De ulike funksjoner i GeoGebra hjelper til å utforske sammenhenger og teste hypoteser.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872134"/>
                  </a:ext>
                </a:extLst>
              </a:tr>
              <a:tr h="107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Elevene forstår hvordan kunnskap blir til gjennom dialog og vurderer logikken i et argument kritisk.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Ved arbeid med GeoGebra er det en fordel at elevene jobber sammen i grupper og diskuterer framgangsmåter og løsningsforslag.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478340"/>
                  </a:ext>
                </a:extLst>
              </a:tr>
              <a:tr h="107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Elevene reflekterer over sin egen forståelse og sin egen læringsprosess.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Med GeoGebra kan elevene gjennomføre og få erfaringer med mange eksempler på kort tid som kan gi  en bedre forståelse.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909657"/>
                  </a:ext>
                </a:extLst>
              </a:tr>
            </a:tbl>
          </a:graphicData>
        </a:graphic>
      </p:graphicFrame>
      <p:cxnSp>
        <p:nvCxnSpPr>
          <p:cNvPr id="10" name="Rett linje 9"/>
          <p:cNvCxnSpPr>
            <a:stCxn id="8" idx="0"/>
            <a:endCxn id="8" idx="2"/>
          </p:cNvCxnSpPr>
          <p:nvPr/>
        </p:nvCxnSpPr>
        <p:spPr>
          <a:xfrm>
            <a:off x="4568345" y="651850"/>
            <a:ext cx="0" cy="551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0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885</Words>
  <Application>Microsoft Office PowerPoint</Application>
  <PresentationFormat>Skjermfremvisning (4:3)</PresentationFormat>
  <Paragraphs>160</Paragraphs>
  <Slides>30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Office-tema</vt:lpstr>
      <vt:lpstr>Dybdelæring - GeoGebra B – Samarbeid</vt:lpstr>
      <vt:lpstr>Mål</vt:lpstr>
      <vt:lpstr>Tidsplan for denne økta</vt:lpstr>
      <vt:lpstr>Oppsummer forarbeidet i grupper</vt:lpstr>
      <vt:lpstr>PowerPoint-presentasjon</vt:lpstr>
      <vt:lpstr>Faglig påfyll</vt:lpstr>
      <vt:lpstr>Dybdelæring og GeoGebra</vt:lpstr>
      <vt:lpstr>PowerPoint-presentasjon</vt:lpstr>
      <vt:lpstr>PowerPoint-presentasjon</vt:lpstr>
      <vt:lpstr>Tegn et dynamisk rektangel</vt:lpstr>
      <vt:lpstr>Hva mener vi med  «dynamisk»?</vt:lpstr>
      <vt:lpstr>Dynamisk rektangel</vt:lpstr>
      <vt:lpstr>Egenskaper til rektangler</vt:lpstr>
      <vt:lpstr>Dynamisk rektangel</vt:lpstr>
      <vt:lpstr>Tegning med GeoGebra</vt:lpstr>
      <vt:lpstr>Dybdelæring og GeoGebra</vt:lpstr>
      <vt:lpstr>Planlegg egen undervisning </vt:lpstr>
      <vt:lpstr>Undervisning med GeoGebra</vt:lpstr>
      <vt:lpstr>Forberedelse</vt:lpstr>
      <vt:lpstr>Dybdelæring - GeoGebra D – Etterarbeid</vt:lpstr>
      <vt:lpstr>Mål</vt:lpstr>
      <vt:lpstr>Tidsplan for denne økta</vt:lpstr>
      <vt:lpstr>Erfaringsdeling i grupper</vt:lpstr>
      <vt:lpstr>Erfaringsdeling (15 minutter)</vt:lpstr>
      <vt:lpstr>GeoGebra og dybdelæring (15 minutter)</vt:lpstr>
      <vt:lpstr>Oppsummering i plenum</vt:lpstr>
      <vt:lpstr>Oppsummering i plenum</vt:lpstr>
      <vt:lpstr>Veien videre</vt:lpstr>
      <vt:lpstr>En gang til eller videre…..?</vt:lpstr>
      <vt:lpstr>Lykke til videre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Ingunn Valbekmo</cp:lastModifiedBy>
  <cp:revision>183</cp:revision>
  <cp:lastPrinted>2017-08-18T08:10:09Z</cp:lastPrinted>
  <dcterms:created xsi:type="dcterms:W3CDTF">2017-08-11T05:42:55Z</dcterms:created>
  <dcterms:modified xsi:type="dcterms:W3CDTF">2019-12-05T09:29:33Z</dcterms:modified>
</cp:coreProperties>
</file>