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8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EAE4E28-403E-4C8E-9FE1-69B526131464}">
  <a:tblStyle styleId="{EEAE4E28-403E-4C8E-9FE1-69B52613146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CEC"/>
          </a:solidFill>
        </a:fill>
      </a:tcStyle>
    </a:wholeTbl>
    <a:band1H>
      <a:tcTxStyle/>
      <a:tcStyle>
        <a:tcBdr/>
        <a:fill>
          <a:solidFill>
            <a:srgbClr val="CAD7D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7D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76363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1295" y="0"/>
            <a:ext cx="3076363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1:notes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:notes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:notes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:notes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75799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:notes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3:notes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p15:notes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5:notes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3" name="Google Shape;193;p16:notes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6:notes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0" name="Google Shape;200;p17:notes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7:notes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7" name="Google Shape;207;p18:notes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18:notes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4" name="Google Shape;214;p19:notes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9:notes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1" name="Google Shape;221;p20:notes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20:notes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1:notes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:notes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6:notes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:notes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rside">
  <p:cSld name="Forside">
    <p:bg>
      <p:bgPr>
        <a:solidFill>
          <a:srgbClr val="F5F5F5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671180" y="2409914"/>
            <a:ext cx="7801641" cy="1674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960749" y="1912281"/>
            <a:ext cx="5280434" cy="442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Google Shape;15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4552950" y="3529411"/>
            <a:ext cx="38100" cy="1447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Google Shape;16;p2"/>
          <p:cNvGrpSpPr/>
          <p:nvPr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17" name="Google Shape;17;p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Google Shape;18;p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Google Shape;19;p2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tabell">
  <p:cSld name="Tittel og tabell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65" name="Google Shape;65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diagram">
  <p:cSld name="Tittel og diagram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69" name="Google Shape;69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2"/>
          <p:cNvSpPr>
            <a:spLocks noGrp="1"/>
          </p:cNvSpPr>
          <p:nvPr>
            <p:ph type="chart" idx="2"/>
          </p:nvPr>
        </p:nvSpPr>
        <p:spPr>
          <a:xfrm>
            <a:off x="5020469" y="2000250"/>
            <a:ext cx="3458513" cy="3867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>
            <a:off x="896400" y="1994960"/>
            <a:ext cx="3904200" cy="3872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72" name="Google Shape;72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re tittel" type="titleOnly">
  <p:cSld name="TITLE_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75" name="Google Shape;75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slutning">
  <p:cSld name="Avslutning">
    <p:bg>
      <p:bgPr>
        <a:solidFill>
          <a:schemeClr val="accent4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81" name="Google Shape;81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4595586" y="3447481"/>
            <a:ext cx="50800" cy="10858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2" name="Google Shape;82;p15"/>
          <p:cNvGrpSpPr/>
          <p:nvPr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83" name="Google Shape;83;p1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4" name="Google Shape;84;p1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5" name="Google Shape;85;p1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innhold">
  <p:cSld name="Tittel og innhold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2125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pittelforside">
  <p:cSld name="Kapittelforside">
    <p:bg>
      <p:bgPr>
        <a:solidFill>
          <a:schemeClr val="accent4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8" name="Google Shape;28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38601" y="1375372"/>
            <a:ext cx="1066799" cy="901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4717" y="5851776"/>
            <a:ext cx="2134567" cy="647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4552950" y="2897023"/>
            <a:ext cx="38100" cy="144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feranser">
  <p:cSld name="Referanser">
    <p:bg>
      <p:bgPr>
        <a:solidFill>
          <a:schemeClr val="accent4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548866" y="1262559"/>
            <a:ext cx="8046268" cy="630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ubTitle" idx="1"/>
          </p:nvPr>
        </p:nvSpPr>
        <p:spPr>
          <a:xfrm>
            <a:off x="1143000" y="2255045"/>
            <a:ext cx="6858000" cy="3392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4" name="Google Shape;34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38601" y="213143"/>
            <a:ext cx="1066799" cy="901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4717" y="6065422"/>
            <a:ext cx="2134567" cy="647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4552950" y="1350233"/>
            <a:ext cx="38100" cy="144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tel og innhold">
  <p:cSld name="1_Tittel og innhold">
    <p:bg>
      <p:bgPr>
        <a:solidFill>
          <a:schemeClr val="lt1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0" name="Google Shape;40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tel og innhold">
  <p:cSld name="2_Tittel og innhold">
    <p:bg>
      <p:bgPr>
        <a:solidFill>
          <a:schemeClr val="l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4" name="Google Shape;4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2125" y="0"/>
            <a:ext cx="38100" cy="144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nholdsdeler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96399" y="1825626"/>
            <a:ext cx="3726000" cy="411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4818003" y="1826014"/>
            <a:ext cx="3660979" cy="4117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9" name="Google Shape;49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2128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bilde høyre">
  <p:cSld name="Innhold med bilde høyr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3" name="Google Shape;53;p9"/>
          <p:cNvSpPr>
            <a:spLocks noGrp="1"/>
          </p:cNvSpPr>
          <p:nvPr>
            <p:ph type="pic" idx="2"/>
          </p:nvPr>
        </p:nvSpPr>
        <p:spPr>
          <a:xfrm>
            <a:off x="3967842" y="681136"/>
            <a:ext cx="4511140" cy="51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896400" y="2239348"/>
            <a:ext cx="2949178" cy="3621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5" name="Google Shape;55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bilde venstre">
  <p:cSld name="Innhold med bilde venstre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888476" y="680989"/>
            <a:ext cx="4418681" cy="51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455227" y="2239201"/>
            <a:ext cx="3023756" cy="3621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61" name="Google Shape;61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>
            <a:spLocks noGrp="1"/>
          </p:cNvSpPr>
          <p:nvPr>
            <p:ph type="ctrTitle"/>
          </p:nvPr>
        </p:nvSpPr>
        <p:spPr>
          <a:xfrm>
            <a:off x="671179" y="2556218"/>
            <a:ext cx="7801641" cy="1674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4860"/>
              <a:buFont typeface="Calibri"/>
              <a:buNone/>
            </a:pPr>
            <a:r>
              <a:rPr lang="no-NO" sz="486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Sammenhenger mellom representasjoner</a:t>
            </a:r>
            <a:br>
              <a:rPr lang="no-NO" sz="486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o-NO" sz="288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B – Samarbeid</a:t>
            </a:r>
            <a:endParaRPr sz="4860" b="0" i="0" u="none" strike="noStrike" cap="none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7"/>
          <p:cNvSpPr txBox="1"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o-NO" sz="24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Modul 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b-NO" dirty="0"/>
              <a:t>Symbolsk</a:t>
            </a:r>
            <a:r>
              <a:rPr lang="no-NO" sz="36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 og visuell representasjon</a:t>
            </a:r>
            <a:endParaRPr sz="36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Google Shape;163;p27"/>
              <p:cNvSpPr txBox="1">
                <a:spLocks noGrp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3"/>
                  </a:buClr>
                  <a:buSzPts val="2200"/>
                  <a:buNone/>
                </a:pPr>
                <a:r>
                  <a:rPr lang="nb-NO" sz="2200" dirty="0"/>
                  <a:t>Symbolsk</a:t>
                </a:r>
                <a:r>
                  <a:rPr lang="nb-NO" sz="22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representasjon:</a:t>
                </a:r>
              </a:p>
              <a:p>
                <a:pPr marL="0" lvl="0" indent="0">
                  <a:spcBef>
                    <a:spcPts val="0"/>
                  </a:spcBef>
                  <a:buSzPts val="2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nb-NO" i="1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nb-NO" sz="2200" dirty="0"/>
              </a:p>
              <a:p>
                <a:pPr marL="228600" marR="0" lvl="0" indent="-22860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3"/>
                  </a:buClr>
                  <a:buSzPts val="2200"/>
                  <a:buFont typeface="Arial"/>
                  <a:buChar char="•"/>
                </a:pPr>
                <a:endParaRPr lang="nb-NO" sz="2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3"/>
                  </a:buClr>
                  <a:buSzPts val="2200"/>
                  <a:buNone/>
                </a:pPr>
                <a:endParaRPr lang="nb-NO" sz="2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228600" marR="0" lvl="0" indent="-22860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3"/>
                  </a:buClr>
                  <a:buSzPts val="2200"/>
                  <a:buFont typeface="Arial"/>
                  <a:buChar char="•"/>
                </a:pPr>
                <a:endParaRPr lang="nb-NO" sz="2200" dirty="0"/>
              </a:p>
              <a:p>
                <a:pPr marL="228600" marR="0" lvl="0" indent="-22860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3"/>
                  </a:buClr>
                  <a:buSzPts val="2200"/>
                  <a:buFont typeface="Arial"/>
                  <a:buChar char="•"/>
                </a:pPr>
                <a:r>
                  <a:rPr lang="no-NO" sz="22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Hvilke spørsmål kan læreren stille elevene for å knytte de to representasjonene sam</a:t>
                </a:r>
                <a:r>
                  <a:rPr lang="nb-NO" sz="22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men?</a:t>
                </a:r>
                <a:endParaRPr lang="nb-NO" dirty="0"/>
              </a:p>
            </p:txBody>
          </p:sp>
        </mc:Choice>
        <mc:Fallback xmlns="">
          <p:sp>
            <p:nvSpPr>
              <p:cNvPr id="163" name="Google Shape;163;p27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blipFill>
                <a:blip r:embed="rId3"/>
                <a:stretch>
                  <a:fillRect l="-2128" t="-1775" r="-147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EABDEFF-ED1B-4B13-9AD1-6A7DA1F8DE9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76200" indent="0">
              <a:buNone/>
            </a:pPr>
            <a:r>
              <a:rPr lang="nb-NO" sz="2200" dirty="0"/>
              <a:t>Visuell representasjon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3F14063E-1FBC-44FD-AA54-0040E94440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6917" y="2437711"/>
            <a:ext cx="2343150" cy="32194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b-NO" dirty="0"/>
              <a:t>Symbolsk</a:t>
            </a:r>
            <a:r>
              <a:rPr lang="no-NO" sz="36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 og visuell representasjon</a:t>
            </a:r>
            <a:endParaRPr sz="36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Google Shape;163;p27"/>
              <p:cNvSpPr txBox="1">
                <a:spLocks noGrp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3"/>
                  </a:buClr>
                  <a:buSzPts val="2200"/>
                  <a:buNone/>
                </a:pPr>
                <a:r>
                  <a:rPr lang="nb-NO" sz="2200" dirty="0"/>
                  <a:t>Symbolsk</a:t>
                </a:r>
                <a:r>
                  <a:rPr lang="nb-NO" sz="22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representasjon:</a:t>
                </a:r>
              </a:p>
              <a:p>
                <a:pPr marL="0" lvl="0" indent="0">
                  <a:spcBef>
                    <a:spcPts val="0"/>
                  </a:spcBef>
                  <a:buSzPts val="2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nb-NO" i="1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nb-NO" sz="2200" dirty="0"/>
              </a:p>
              <a:p>
                <a:pPr marL="228600" marR="0" lvl="0" indent="-22860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3"/>
                  </a:buClr>
                  <a:buSzPts val="2200"/>
                  <a:buFont typeface="Arial"/>
                  <a:buChar char="•"/>
                </a:pPr>
                <a:endParaRPr lang="nb-NO" sz="2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3"/>
                  </a:buClr>
                  <a:buSzPts val="2200"/>
                  <a:buNone/>
                </a:pPr>
                <a:endParaRPr lang="nb-NO" sz="2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228600" marR="0" lvl="0" indent="-22860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3"/>
                  </a:buClr>
                  <a:buSzPts val="2200"/>
                  <a:buFont typeface="Arial"/>
                  <a:buChar char="•"/>
                </a:pPr>
                <a:endParaRPr lang="nb-NO" sz="2200" dirty="0"/>
              </a:p>
              <a:p>
                <a:pPr marL="228600" marR="0" lvl="0" indent="-22860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3"/>
                  </a:buClr>
                  <a:buSzPts val="2200"/>
                  <a:buFont typeface="Arial"/>
                  <a:buChar char="•"/>
                </a:pPr>
                <a:r>
                  <a:rPr lang="no-NO" sz="22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Hvilke spørsmål kan læreren stille elevene for å knytte de to representasjonene sam</a:t>
                </a:r>
                <a:r>
                  <a:rPr lang="nb-NO" sz="22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men?</a:t>
                </a:r>
                <a:endParaRPr lang="nb-NO" dirty="0"/>
              </a:p>
            </p:txBody>
          </p:sp>
        </mc:Choice>
        <mc:Fallback xmlns="">
          <p:sp>
            <p:nvSpPr>
              <p:cNvPr id="163" name="Google Shape;163;p27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blipFill>
                <a:blip r:embed="rId3"/>
                <a:stretch>
                  <a:fillRect l="-2128" t="-1775" r="-147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EABDEFF-ED1B-4B13-9AD1-6A7DA1F8DE9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nb-NO" dirty="0"/>
              <a:t>Visuell representasjon</a:t>
            </a:r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5EFEC3D4-58B7-46AB-A6A2-260B34D30E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6853" y="2440772"/>
            <a:ext cx="2104886" cy="350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174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8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Refleksjonsspørsmål</a:t>
            </a:r>
            <a:endParaRPr sz="3600" b="0" i="0" u="none" strike="noStrike" cap="none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8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o-NO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Diskuter i grupper: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Char char="•"/>
            </a:pPr>
            <a:r>
              <a:rPr lang="no-NO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 hvilken måte kan arbeid med ulike representasjoner være med på å gi elevene en dypere forståelse for matematikk?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Char char="•"/>
            </a:pPr>
            <a:r>
              <a:rPr lang="no-NO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Hva mener dere er det viktigste i arbeid med bruk av ulike representasjoner i undervisning?</a:t>
            </a: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9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Oppsummering i plenum</a:t>
            </a:r>
            <a:endParaRPr sz="3600" b="0" i="0" u="none" strike="noStrike" cap="none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9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Char char="•"/>
            </a:pPr>
            <a:r>
              <a:rPr lang="no-NO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Elevene bør møte alle representasjonstypene i arbeid med matematikk, men ikke nødvendigvis i samme undervisningsøkt.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Char char="•"/>
            </a:pPr>
            <a:r>
              <a:rPr lang="no-NO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 er viktig å vurdere hvilke representasjoner man bruker ut fra målet med undervisningen. Det kan være enkelte representasjoner som egner seg bedre for å fremme enkelte strukturer og ideer.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Char char="•"/>
            </a:pPr>
            <a:r>
              <a:rPr lang="no-NO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 vil være avgjørende for læringsutbyttet at læreren samtaler med elevene om hvordan de ulike representasjonene henger sammen. </a:t>
            </a:r>
            <a:endParaRPr/>
          </a:p>
          <a:p>
            <a:pPr marL="228600" marR="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0"/>
          <p:cNvSpPr txBox="1"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no-NO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Planlegg egen undervisning </a:t>
            </a:r>
            <a:endParaRPr/>
          </a:p>
        </p:txBody>
      </p:sp>
      <p:sp>
        <p:nvSpPr>
          <p:cNvPr id="183" name="Google Shape;183;p30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o-NO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55 minutter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1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b-NO" sz="36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Sammenhenger mellom ulike representasjoner for funksjoner</a:t>
            </a:r>
            <a:endParaRPr sz="3600" b="0" i="0" u="none" strike="noStrike" cap="none" dirty="0">
              <a:solidFill>
                <a:srgbClr val="268183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31"/>
          <p:cNvSpPr txBox="1">
            <a:spLocks noGrp="1"/>
          </p:cNvSpPr>
          <p:nvPr>
            <p:ph type="body" idx="1"/>
          </p:nvPr>
        </p:nvSpPr>
        <p:spPr>
          <a:xfrm>
            <a:off x="935570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o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Dere skal nå planlegge ei undervisningsøkt med elever. Planlegg i grupper.</a:t>
            </a:r>
            <a:endParaRPr dirty="0"/>
          </a:p>
          <a:p>
            <a:pPr marL="228600" lvl="0" indent="-228600">
              <a:buSzPts val="2200"/>
            </a:pPr>
            <a:r>
              <a:rPr lang="no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Mål for økta: Skape dypere forståelse for </a:t>
            </a:r>
            <a:r>
              <a:rPr lang="nb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sammenhengen </a:t>
            </a:r>
            <a:r>
              <a:rPr lang="nb-NO" sz="22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mellom </a:t>
            </a:r>
            <a:r>
              <a:rPr lang="nb-NO" sz="2200" dirty="0">
                <a:solidFill>
                  <a:schemeClr val="tx1"/>
                </a:solidFill>
              </a:rPr>
              <a:t>representasjoner for funksjoner</a:t>
            </a:r>
            <a:r>
              <a:rPr lang="nb-NO" sz="2400" dirty="0">
                <a:solidFill>
                  <a:schemeClr val="tx1"/>
                </a:solidFill>
              </a:rPr>
              <a:t>. </a:t>
            </a:r>
            <a:r>
              <a:rPr lang="no-NO" sz="22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Velg </a:t>
            </a:r>
            <a:r>
              <a:rPr lang="nb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egenskaper </a:t>
            </a:r>
            <a:r>
              <a:rPr lang="no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 egner seg for utforsk</a:t>
            </a:r>
            <a:r>
              <a:rPr lang="nb-NO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ing</a:t>
            </a:r>
            <a:r>
              <a:rPr lang="no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b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 </a:t>
            </a:r>
            <a:r>
              <a:rPr lang="no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 passer for dine elever.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Char char="•"/>
            </a:pPr>
            <a:r>
              <a:rPr lang="no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elevene </a:t>
            </a:r>
            <a:r>
              <a:rPr lang="nb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prøve å </a:t>
            </a:r>
            <a:r>
              <a:rPr lang="no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løse oppgaven på ulike måter</a:t>
            </a:r>
            <a:r>
              <a:rPr lang="nb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og med ulike representasjoner</a:t>
            </a:r>
            <a:r>
              <a:rPr lang="no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Gi elevene tilstrekkelig med tid til å utforske oppgaven. I denne tiden kan du observere elevene i arbeid, velge ut en eller to løsning</a:t>
            </a:r>
            <a:r>
              <a:rPr lang="nb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</a:t>
            </a:r>
            <a:r>
              <a:rPr lang="no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og forbered deg til klassediskusjonen.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2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nb-NO" dirty="0"/>
              <a:t>Sammenhengen mellom ulike representasjoner for funksjoner</a:t>
            </a:r>
            <a:endParaRPr sz="36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32"/>
          <p:cNvSpPr txBox="1">
            <a:spLocks noGrp="1"/>
          </p:cNvSpPr>
          <p:nvPr>
            <p:ph type="body" idx="1"/>
          </p:nvPr>
        </p:nvSpPr>
        <p:spPr>
          <a:xfrm>
            <a:off x="895738" y="1619250"/>
            <a:ext cx="7583244" cy="4386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Char char="•"/>
            </a:pPr>
            <a:r>
              <a:rPr lang="no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klassediskusjonen er det lærerens oppgave å belyse elevenes </a:t>
            </a:r>
            <a:r>
              <a:rPr lang="nb-NO" sz="2200" dirty="0"/>
              <a:t>løsninger</a:t>
            </a:r>
            <a:r>
              <a:rPr lang="no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og stille spørsmål som knytter sammen de ulike representasjonene.</a:t>
            </a:r>
            <a:r>
              <a:rPr lang="nb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Hvilke representasjoner egner seg best til ulike formål?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Char char="•"/>
            </a:pPr>
            <a:r>
              <a:rPr lang="no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planleggingen er det avgjørende å tenke over hvilke</a:t>
            </a:r>
            <a:r>
              <a:rPr lang="nb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løsninger </a:t>
            </a:r>
            <a:r>
              <a:rPr lang="no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elevene kan komme til å </a:t>
            </a:r>
            <a:r>
              <a:rPr lang="nb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presentere</a:t>
            </a:r>
            <a:r>
              <a:rPr lang="no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hvilke </a:t>
            </a:r>
            <a:r>
              <a:rPr lang="nb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løsninger</a:t>
            </a:r>
            <a:r>
              <a:rPr lang="no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man vil velge til klassediskusjonen, hvordan man ønsker å representere disse </a:t>
            </a:r>
            <a:r>
              <a:rPr lang="nb-NO" sz="2200" dirty="0"/>
              <a:t>løsningene</a:t>
            </a:r>
            <a:r>
              <a:rPr lang="no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og hvordan knytte representasjonen sammen med hverandre. Bruk vedlagt undervisningsnotat. </a:t>
            </a:r>
            <a:endParaRPr dirty="0"/>
          </a:p>
          <a:p>
            <a:pPr marL="228600" marR="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3"/>
          <p:cNvSpPr txBox="1">
            <a:spLocks noGrp="1"/>
          </p:cNvSpPr>
          <p:nvPr>
            <p:ph type="ctrTitle"/>
          </p:nvPr>
        </p:nvSpPr>
        <p:spPr>
          <a:xfrm>
            <a:off x="671179" y="2556218"/>
            <a:ext cx="7801641" cy="1674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4860"/>
              <a:buFont typeface="Calibri"/>
              <a:buNone/>
            </a:pPr>
            <a:r>
              <a:rPr lang="no-NO" sz="486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Sammenhenger mellom representasjoner</a:t>
            </a:r>
            <a:br>
              <a:rPr lang="no-NO" sz="486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o-NO" sz="288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D – Etterarbeid</a:t>
            </a:r>
            <a:endParaRPr sz="4860" b="0" i="0" u="none" strike="noStrike" cap="none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33"/>
          <p:cNvSpPr txBox="1"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o-NO" sz="24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Modul 2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4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Mål</a:t>
            </a:r>
            <a:endParaRPr/>
          </a:p>
        </p:txBody>
      </p:sp>
      <p:sp>
        <p:nvSpPr>
          <p:cNvPr id="211" name="Google Shape;211;p34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o-NO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Målet med denne modulen er å kunne se sammenhenger og oversette mellom ulike representasjonstyper for å skape en dypere forståelse hos elevene.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5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Tidsplan for denne økta</a:t>
            </a:r>
            <a:endParaRPr sz="3600" b="0" i="0" u="none" strike="noStrike" cap="none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18" name="Google Shape;218;p35"/>
          <p:cNvGraphicFramePr/>
          <p:nvPr/>
        </p:nvGraphicFramePr>
        <p:xfrm>
          <a:off x="895350" y="1825625"/>
          <a:ext cx="7583500" cy="1706920"/>
        </p:xfrm>
        <a:graphic>
          <a:graphicData uri="http://schemas.openxmlformats.org/drawingml/2006/table">
            <a:tbl>
              <a:tblPr firstRow="1" bandRow="1">
                <a:noFill/>
                <a:tableStyleId>{EEAE4E28-403E-4C8E-9FE1-69B526131464}</a:tableStyleId>
              </a:tblPr>
              <a:tblGrid>
                <a:gridCol w="501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200" b="0"/>
                        <a:t>Aktivitet</a:t>
                      </a:r>
                      <a:endParaRPr sz="22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200" b="0"/>
                        <a:t>Tid</a:t>
                      </a:r>
                      <a:endParaRPr sz="2200" b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200"/>
                        <a:t>Del erfaringer i grupper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200"/>
                        <a:t>30 minutter</a:t>
                      </a:r>
                      <a:endParaRPr sz="2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200"/>
                        <a:t>Veien videre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200" b="1"/>
                        <a:t>Totalt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200" b="1"/>
                        <a:t>30 minutter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Mål</a:t>
            </a:r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o-NO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Målet med denne modulen er å kunne se sammenhenger og oversette mellom ulike representasjonstyper for å skape en dypere forståelse hos elevene.</a:t>
            </a: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6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Del erfaringer i grupper (30 minutter)</a:t>
            </a:r>
            <a:endParaRPr sz="3600" b="0" i="0" u="none" strike="noStrike" cap="none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36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o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Diskuter refleksjonsspørsmålene:</a:t>
            </a:r>
            <a:endParaRPr dirty="0"/>
          </a:p>
          <a:p>
            <a:pPr marL="228600" marR="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Char char="•"/>
            </a:pPr>
            <a:r>
              <a:rPr lang="no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Hvordan erfarte du det å </a:t>
            </a:r>
            <a:r>
              <a:rPr lang="nb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arbeide med sammenhenger mellom ulike </a:t>
            </a:r>
            <a:r>
              <a:rPr lang="nb-NO" sz="2200" dirty="0"/>
              <a:t>representasjoner</a:t>
            </a:r>
            <a:r>
              <a:rPr lang="nb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av funksjoner?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Char char="•"/>
            </a:pPr>
            <a:r>
              <a:rPr lang="no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det spørsmål eller grep som gjorde at elevene klarte å oppdage sammenhenger mellom de ulike representasjonene du brukte?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o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Hver gruppe plukker ut e</a:t>
            </a:r>
            <a:r>
              <a:rPr lang="nb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no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punkt fra hvert spørsmål, som deles i plenum.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7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Veien videre</a:t>
            </a:r>
            <a:endParaRPr sz="3600" b="0" i="0" u="none" strike="noStrike" cap="none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37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Char char="•"/>
            </a:pPr>
            <a:r>
              <a:rPr lang="no-NO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Veien videre kan være å fortsette arbeidet med representasjoner. 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Char char="•"/>
            </a:pPr>
            <a:r>
              <a:rPr lang="no-NO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annen mulighet er å arbeide med en annen pakke i Realfagsløyper.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8"/>
          <p:cNvSpPr txBox="1">
            <a:spLocks noGrp="1"/>
          </p:cNvSpPr>
          <p:nvPr>
            <p:ph type="title"/>
          </p:nvPr>
        </p:nvSpPr>
        <p:spPr>
          <a:xfrm>
            <a:off x="548866" y="1262559"/>
            <a:ext cx="8046268" cy="630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bri"/>
              <a:buNone/>
            </a:pPr>
            <a:r>
              <a:rPr lang="no-NO" sz="36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Kilder</a:t>
            </a:r>
            <a:endParaRPr sz="36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38"/>
          <p:cNvSpPr txBox="1">
            <a:spLocks noGrp="1"/>
          </p:cNvSpPr>
          <p:nvPr>
            <p:ph type="subTitle" idx="1"/>
          </p:nvPr>
        </p:nvSpPr>
        <p:spPr>
          <a:xfrm>
            <a:off x="1143000" y="2476499"/>
            <a:ext cx="6858000" cy="3170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o-NO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Enge, O. &amp; Valenta, A. (2013). Varierte representasjoner. 	</a:t>
            </a:r>
            <a:r>
              <a:rPr lang="no-NO" sz="2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Tangenten 1, </a:t>
            </a:r>
            <a:r>
              <a:rPr lang="no-NO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s. 	8-12.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o-NO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Wæge, K &amp; Nosrati, M. (2018). </a:t>
            </a:r>
            <a:r>
              <a:rPr lang="no-NO" sz="2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Motivasjon i matematikk</a:t>
            </a:r>
            <a:r>
              <a:rPr lang="no-NO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	Oslo: Univeritetsforlaget.</a:t>
            </a: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Tidsplan for denne økta</a:t>
            </a:r>
            <a:endParaRPr sz="3600" b="0" i="0" u="none" strike="noStrike" cap="none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9" name="Google Shape;109;p19"/>
          <p:cNvGraphicFramePr/>
          <p:nvPr/>
        </p:nvGraphicFramePr>
        <p:xfrm>
          <a:off x="895350" y="1825625"/>
          <a:ext cx="7583500" cy="2560380"/>
        </p:xfrm>
        <a:graphic>
          <a:graphicData uri="http://schemas.openxmlformats.org/drawingml/2006/table">
            <a:tbl>
              <a:tblPr firstRow="1" bandRow="1">
                <a:noFill/>
                <a:tableStyleId>{EEAE4E28-403E-4C8E-9FE1-69B526131464}</a:tableStyleId>
              </a:tblPr>
              <a:tblGrid>
                <a:gridCol w="501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200" b="0" u="none" strike="noStrike" cap="none"/>
                        <a:t>Aktivitet</a:t>
                      </a:r>
                      <a:endParaRPr sz="22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200" b="0"/>
                        <a:t>Tid</a:t>
                      </a:r>
                      <a:endParaRPr sz="2200" b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200"/>
                        <a:t>Gruppearbeid knyttet til forarbeid </a:t>
                      </a:r>
                      <a:endParaRPr sz="2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200"/>
                        <a:t>15 minutter</a:t>
                      </a:r>
                      <a:endParaRPr sz="2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200"/>
                        <a:t>Faglig påfyll</a:t>
                      </a:r>
                      <a:endParaRPr sz="2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200"/>
                        <a:t>35 minutter</a:t>
                      </a:r>
                      <a:endParaRPr sz="2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200"/>
                        <a:t>Knytt teori til erfaringer og egen praksis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200"/>
                        <a:t>15 minutter</a:t>
                      </a:r>
                      <a:endParaRPr sz="2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200"/>
                        <a:t>Planlegg egen undervisning</a:t>
                      </a:r>
                      <a:endParaRPr sz="2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200"/>
                        <a:t>55 minutter</a:t>
                      </a:r>
                      <a:endParaRPr sz="2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200" b="1"/>
                        <a:t>Totalt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200" b="1"/>
                        <a:t>120 minutter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Gruppearbeid knyttet til forarbeid</a:t>
            </a:r>
            <a:endParaRPr sz="3600" b="0" i="0" u="none" strike="noStrike" cap="none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0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o-NO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over notatene fra </a:t>
            </a:r>
            <a:r>
              <a:rPr lang="no-NO" sz="2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- Forarbeid</a:t>
            </a:r>
            <a:r>
              <a:rPr lang="no-NO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o-NO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Diskuter i grupper de momentene dere har notert.</a:t>
            </a: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no-NO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Faglig påfyll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21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o-NO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35 minutter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Teori og faglig påfyll</a:t>
            </a:r>
            <a:endParaRPr sz="3600" b="0" i="0" u="none" strike="noStrike" cap="none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Google Shape;128;p22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895738" y="1825625"/>
                <a:ext cx="7583244" cy="41803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228600" marR="0" lvl="0" indent="-22860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3"/>
                  </a:buClr>
                  <a:buSzPts val="2200"/>
                  <a:buFont typeface="Arial"/>
                  <a:buChar char="•"/>
                </a:pPr>
                <a:r>
                  <a:rPr lang="nb-NO" sz="22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«Elevene kan utvikle relasjonell forståelse i matematikk ved å diskutere sammenhenger mellom ulike typer representasjoner, som illustrerer underliggende strukturer og essensielle egenskaper ved matematiske ideer» (Wæge og Nosrati, 2018 s. 99).</a:t>
                </a:r>
                <a:endParaRPr lang="nb-NO" dirty="0"/>
              </a:p>
              <a:p>
                <a:pPr marL="228600" marR="0" lvl="0" indent="-88900" algn="l" rtl="0">
                  <a:lnSpc>
                    <a:spcPct val="8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chemeClr val="accent3"/>
                  </a:buClr>
                  <a:buSzPts val="2200"/>
                  <a:buFont typeface="Arial"/>
                  <a:buNone/>
                </a:pPr>
                <a:endParaRPr lang="nb-NO" sz="2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228600" marR="0" lvl="0" indent="-228600" algn="l" rtl="0">
                  <a:lnSpc>
                    <a:spcPct val="8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chemeClr val="accent3"/>
                  </a:buClr>
                  <a:buSzPts val="2200"/>
                  <a:buFont typeface="Arial"/>
                  <a:buChar char="•"/>
                </a:pPr>
                <a:r>
                  <a:rPr lang="nb-NO" sz="22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 artikkelen «Varierte representasjoner» brukes den distributive egenskapen som et eksempel på en essensiell egenskap til multiplikasjon. Artikkelforfatterne bruker 3∙17 som utgangspunkt.</a:t>
                </a:r>
                <a:endParaRPr lang="nb-NO" dirty="0"/>
              </a:p>
              <a:p>
                <a:pPr marL="0" marR="0" lvl="0" indent="0" algn="l" rtl="0">
                  <a:lnSpc>
                    <a:spcPct val="8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chemeClr val="accent3"/>
                  </a:buClr>
                  <a:buSzPts val="2200"/>
                  <a:buFont typeface="Arial"/>
                  <a:buNone/>
                </a:pPr>
                <a:endParaRPr lang="nb-NO" sz="2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lnSpc>
                    <a:spcPct val="8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chemeClr val="accent3"/>
                  </a:buClr>
                  <a:buSzPts val="2200"/>
                  <a:buFont typeface="Arial"/>
                  <a:buNone/>
                </a:pPr>
                <a:r>
                  <a:rPr lang="nb-NO" sz="22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Arbeidet videre i modulen vil belyse </a:t>
                </a:r>
                <a:r>
                  <a:rPr lang="nb-NO" sz="2200" dirty="0"/>
                  <a:t>eksempelet </a:t>
                </a:r>
                <a14:m>
                  <m:oMath xmlns:m="http://schemas.openxmlformats.org/officeDocument/2006/math">
                    <m:r>
                      <a:rPr lang="nb-NO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nb-NO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nb-NO" sz="1800" b="0" i="1" smtClean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nb-NO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nb-NO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b-NO" sz="1800" b="0" i="1" smtClean="0">
                        <a:latin typeface="Cambria Math" panose="02040503050406030204" pitchFamily="18" charset="0"/>
                      </a:rPr>
                      <m:t>+12</m:t>
                    </m:r>
                    <m:r>
                      <a:rPr lang="nb-NO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sz="1800" b="0" i="0" u="none" strike="noStrike" cap="none" dirty="0">
                  <a:solidFill>
                    <a:schemeClr val="dk1"/>
                  </a:solidFill>
                  <a:sym typeface="Calibri"/>
                </a:endParaRPr>
              </a:p>
            </p:txBody>
          </p:sp>
        </mc:Choice>
        <mc:Fallback xmlns="">
          <p:sp>
            <p:nvSpPr>
              <p:cNvPr id="128" name="Google Shape;128;p2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95738" y="1825625"/>
                <a:ext cx="7583244" cy="4180320"/>
              </a:xfrm>
              <a:prstGeom prst="rect">
                <a:avLst/>
              </a:prstGeom>
              <a:blipFill>
                <a:blip r:embed="rId3"/>
                <a:stretch>
                  <a:fillRect l="-1045" t="-233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b-NO" sz="36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Diskuter</a:t>
            </a:r>
            <a:r>
              <a:rPr lang="no-NO" sz="36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36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Google Shape;134;p23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895738" y="1825625"/>
                <a:ext cx="7583244" cy="41803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228600" lvl="0" indent="-228600">
                  <a:buSzPts val="2200"/>
                </a:pPr>
                <a14:m>
                  <m:oMath xmlns:m="http://schemas.openxmlformats.org/officeDocument/2006/math">
                    <m:r>
                      <a:rPr lang="nb-NO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nb-NO" i="1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b-NO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nb-NO" dirty="0"/>
              </a:p>
              <a:p>
                <a:pPr marL="0" marR="0" lvl="0" indent="0" algn="l" rtl="0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chemeClr val="accent3"/>
                  </a:buClr>
                  <a:buSzPts val="2200"/>
                  <a:buFont typeface="Arial"/>
                  <a:buNone/>
                </a:pPr>
                <a:endParaRPr lang="nb-NO" sz="2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chemeClr val="accent3"/>
                  </a:buClr>
                  <a:buSzPts val="2200"/>
                  <a:buFont typeface="Arial"/>
                  <a:buNone/>
                </a:pPr>
                <a:r>
                  <a:rPr lang="nb-NO" sz="22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Diskuter følgende gruppevis:</a:t>
                </a:r>
                <a:endParaRPr lang="nb-NO" dirty="0"/>
              </a:p>
              <a:p>
                <a:pPr marL="228600" marR="0" lvl="0" indent="-228600" algn="l" rtl="0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chemeClr val="accent3"/>
                  </a:buClr>
                  <a:buSzPts val="2200"/>
                  <a:buFont typeface="Arial"/>
                  <a:buChar char="•"/>
                </a:pPr>
                <a:r>
                  <a:rPr lang="nb-NO" sz="22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Hvordan kan man bruke de andre representasjonstypene for å </a:t>
                </a:r>
                <a:r>
                  <a:rPr lang="nb-NO" sz="2200" dirty="0"/>
                  <a:t>utdype den symbolske representasjonen av funksjonen</a:t>
                </a:r>
                <a:r>
                  <a:rPr lang="nb-NO" sz="22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?</a:t>
                </a:r>
                <a:endParaRPr sz="2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mc:Choice>
        <mc:Fallback xmlns="">
          <p:sp>
            <p:nvSpPr>
              <p:cNvPr id="134" name="Google Shape;134;p2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95738" y="1825625"/>
                <a:ext cx="7583244" cy="4180320"/>
              </a:xfrm>
              <a:prstGeom prst="rect">
                <a:avLst/>
              </a:prstGeom>
              <a:blipFill>
                <a:blip r:embed="rId3"/>
                <a:stretch>
                  <a:fillRect l="-1045" r="-56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nb-NO" dirty="0"/>
              <a:t>S</a:t>
            </a:r>
            <a:r>
              <a:rPr lang="no-NO" dirty="0"/>
              <a:t>ymbolsk</a:t>
            </a:r>
            <a:r>
              <a:rPr lang="nb-NO" dirty="0"/>
              <a:t> og v</a:t>
            </a:r>
            <a:r>
              <a:rPr lang="no-NO" dirty="0"/>
              <a:t>erbal </a:t>
            </a:r>
            <a:r>
              <a:rPr lang="no-NO" sz="36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representasjon</a:t>
            </a:r>
            <a:endParaRPr sz="3600" b="0" i="0" u="none" strike="noStrike" cap="none" dirty="0">
              <a:solidFill>
                <a:srgbClr val="268183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0" name="Google Shape;140;p2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895738" y="1825625"/>
                <a:ext cx="7583244" cy="41803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228600" marR="0" lvl="0" indent="-22860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3"/>
                  </a:buClr>
                  <a:buSzPts val="2200"/>
                  <a:buFont typeface="Arial"/>
                  <a:buChar char="•"/>
                </a:pPr>
                <a:endParaRPr lang="nb-NO" sz="22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228600" lvl="0" indent="-228600">
                  <a:spcBef>
                    <a:spcPts val="0"/>
                  </a:spcBef>
                  <a:buClr>
                    <a:srgbClr val="FDB90C"/>
                  </a:buClr>
                  <a:buSzPts val="2200"/>
                </a:pPr>
                <a:r>
                  <a:rPr lang="nb-NO" sz="2400" dirty="0">
                    <a:solidFill>
                      <a:srgbClr val="333333"/>
                    </a:solidFill>
                  </a:rPr>
                  <a:t>Symbolsk representasjon: </a:t>
                </a:r>
                <a14:m>
                  <m:oMath xmlns:m="http://schemas.openxmlformats.org/officeDocument/2006/math">
                    <m:r>
                      <a:rPr lang="nb-NO" sz="24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ar-AE" sz="24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ar-AE" sz="24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ar-AE" sz="24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ar-AE" sz="24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AE" sz="24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ar-AE" sz="24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ar-AE" sz="24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ar-AE" sz="24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12</m:t>
                    </m:r>
                    <m:r>
                      <a:rPr lang="ar-AE" sz="24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ar-AE" sz="2000" dirty="0">
                  <a:solidFill>
                    <a:srgbClr val="333333"/>
                  </a:solidFill>
                </a:endParaRPr>
              </a:p>
              <a:p>
                <a:pPr marL="228600" marR="0" lvl="0" indent="-88900" algn="l" rtl="0">
                  <a:lnSpc>
                    <a:spcPct val="8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chemeClr val="accent3"/>
                  </a:buClr>
                  <a:buSzPts val="2200"/>
                  <a:buFont typeface="Arial"/>
                  <a:buNone/>
                </a:pPr>
                <a:endParaRPr lang="ar-AE" sz="2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228600" marR="0" lvl="0" indent="-228600" algn="l" rtl="0">
                  <a:lnSpc>
                    <a:spcPct val="8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chemeClr val="accent3"/>
                  </a:buClr>
                  <a:buSzPts val="2200"/>
                  <a:buFont typeface="Arial"/>
                  <a:buChar char="•"/>
                </a:pPr>
                <a:r>
                  <a:rPr lang="nb-NO" sz="22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Verbal representasjon: Jeg vet at funksjonen er en andregradsfunksjon med et toppunkt.</a:t>
                </a:r>
                <a:endParaRPr lang="ar-AE" sz="2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lnSpc>
                    <a:spcPct val="8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chemeClr val="accent3"/>
                  </a:buClr>
                  <a:buSzPts val="2200"/>
                  <a:buFont typeface="Arial"/>
                  <a:buNone/>
                </a:pPr>
                <a:endParaRPr lang="ar-AE" sz="2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457200" marR="0" lvl="1" indent="0" algn="l" rtl="0">
                  <a:lnSpc>
                    <a:spcPct val="8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3"/>
                  </a:buClr>
                  <a:buSzPts val="1800"/>
                  <a:buFont typeface="Arial"/>
                  <a:buNone/>
                </a:pPr>
                <a:endParaRPr lang="nb-NO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indent="0">
                  <a:lnSpc>
                    <a:spcPct val="80000"/>
                  </a:lnSpc>
                  <a:buSzPts val="2200"/>
                  <a:buNone/>
                </a:pPr>
                <a:r>
                  <a:rPr lang="no-NO" sz="2200" dirty="0"/>
                  <a:t>Hvilke spørsmål kan læreren stille elevene for å knytte de to representasjonene sam</a:t>
                </a:r>
                <a:r>
                  <a:rPr lang="nb-NO" sz="2200" dirty="0"/>
                  <a:t>men?</a:t>
                </a:r>
                <a:endParaRPr lang="nb-NO" sz="2400" dirty="0"/>
              </a:p>
              <a:p>
                <a:pPr marL="0" marR="0" lvl="0" indent="0" algn="l" rtl="0">
                  <a:lnSpc>
                    <a:spcPct val="8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chemeClr val="accent3"/>
                  </a:buClr>
                  <a:buSzPts val="2200"/>
                  <a:buFont typeface="Arial"/>
                  <a:buNone/>
                </a:pPr>
                <a:endParaRPr sz="2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mc:Choice>
        <mc:Fallback>
          <p:sp>
            <p:nvSpPr>
              <p:cNvPr id="140" name="Google Shape;140;p2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95738" y="1825625"/>
                <a:ext cx="7583244" cy="4180320"/>
              </a:xfrm>
              <a:prstGeom prst="rect">
                <a:avLst/>
              </a:prstGeom>
              <a:blipFill>
                <a:blip r:embed="rId3"/>
                <a:stretch>
                  <a:fillRect l="-10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5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b-NO" sz="36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Symbolsk </a:t>
            </a:r>
            <a:r>
              <a:rPr lang="no-NO" sz="36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og kontekstuell representasjon</a:t>
            </a:r>
            <a:endParaRPr sz="36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6" name="Google Shape;146;p2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895738" y="1825625"/>
                <a:ext cx="7583244" cy="41803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228600" indent="-228600">
                  <a:spcBef>
                    <a:spcPts val="0"/>
                  </a:spcBef>
                  <a:buSzPts val="2200"/>
                </a:pPr>
                <a:r>
                  <a:rPr lang="nb-NO" sz="2400" dirty="0"/>
                  <a:t>Symbolsk representasjon: </a:t>
                </a:r>
                <a14:m>
                  <m:oMath xmlns:m="http://schemas.openxmlformats.org/officeDocument/2006/math">
                    <m:r>
                      <a:rPr lang="ar-AE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ar-AE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ar-AE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ar-AE" sz="2400" i="1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ar-AE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AE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ar-AE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ar-AE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ar-AE" sz="2400" i="1">
                        <a:latin typeface="Cambria Math" panose="02040503050406030204" pitchFamily="18" charset="0"/>
                      </a:rPr>
                      <m:t>12</m:t>
                    </m:r>
                    <m:r>
                      <a:rPr lang="ar-AE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ar-AE" sz="2000" dirty="0"/>
              </a:p>
              <a:p>
                <a:pPr marL="228600" lvl="0" indent="-228600">
                  <a:spcBef>
                    <a:spcPts val="0"/>
                  </a:spcBef>
                  <a:buSzPts val="2200"/>
                </a:pPr>
                <a:endParaRPr lang="ar-AE" sz="2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228600" marR="0" lvl="0" indent="-228600" algn="l" rtl="0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chemeClr val="accent3"/>
                  </a:buClr>
                  <a:buSzPts val="2200"/>
                  <a:buFont typeface="Arial"/>
                  <a:buChar char="•"/>
                </a:pPr>
                <a:r>
                  <a:rPr lang="nb-NO" sz="22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Kontekstuell: </a:t>
                </a:r>
                <a:r>
                  <a:rPr lang="nb-NO" sz="2200" dirty="0"/>
                  <a:t>Funksjonen kan uttrykke arealet til et rektangel med omkrets 24.</a:t>
                </a:r>
                <a:endParaRPr lang="nb-NO" dirty="0"/>
              </a:p>
              <a:p>
                <a:pPr marL="228600" marR="0" lvl="0" indent="-88900" algn="l" rtl="0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chemeClr val="accent3"/>
                  </a:buClr>
                  <a:buSzPts val="2200"/>
                  <a:buFont typeface="Arial"/>
                  <a:buNone/>
                </a:pPr>
                <a:endParaRPr lang="nb-NO" sz="2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chemeClr val="accent3"/>
                  </a:buClr>
                  <a:buSzPts val="2200"/>
                  <a:buNone/>
                </a:pPr>
                <a:r>
                  <a:rPr lang="nb-NO" sz="22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Hvilke spørsmål kan læreren stille elevene for å knytte de to representasjonene sammen?</a:t>
                </a:r>
              </a:p>
            </p:txBody>
          </p:sp>
        </mc:Choice>
        <mc:Fallback>
          <p:sp>
            <p:nvSpPr>
              <p:cNvPr id="146" name="Google Shape;146;p2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95738" y="1825625"/>
                <a:ext cx="7583244" cy="4180320"/>
              </a:xfrm>
              <a:prstGeom prst="rect">
                <a:avLst/>
              </a:prstGeom>
              <a:blipFill>
                <a:blip r:embed="rId3"/>
                <a:stretch>
                  <a:fillRect l="-1045" t="-20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804</Words>
  <Application>Microsoft Office PowerPoint</Application>
  <PresentationFormat>Skjermfremvisning (4:3)</PresentationFormat>
  <Paragraphs>118</Paragraphs>
  <Slides>22</Slides>
  <Notes>22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22</vt:i4>
      </vt:variant>
    </vt:vector>
  </HeadingPairs>
  <TitlesOfParts>
    <vt:vector size="26" baseType="lpstr">
      <vt:lpstr>Arial</vt:lpstr>
      <vt:lpstr>Calibri</vt:lpstr>
      <vt:lpstr>Cambria Math</vt:lpstr>
      <vt:lpstr>Office-tema</vt:lpstr>
      <vt:lpstr>Sammenhenger mellom representasjoner B – Samarbeid</vt:lpstr>
      <vt:lpstr>Mål</vt:lpstr>
      <vt:lpstr>Tidsplan for denne økta</vt:lpstr>
      <vt:lpstr>Gruppearbeid knyttet til forarbeid</vt:lpstr>
      <vt:lpstr>Faglig påfyll</vt:lpstr>
      <vt:lpstr>Teori og faglig påfyll</vt:lpstr>
      <vt:lpstr>Diskuter:</vt:lpstr>
      <vt:lpstr>Symbolsk og verbal representasjon</vt:lpstr>
      <vt:lpstr>Symbolsk og kontekstuell representasjon</vt:lpstr>
      <vt:lpstr>Symbolsk og visuell representasjon</vt:lpstr>
      <vt:lpstr>Symbolsk og visuell representasjon</vt:lpstr>
      <vt:lpstr>Refleksjonsspørsmål</vt:lpstr>
      <vt:lpstr>Oppsummering i plenum</vt:lpstr>
      <vt:lpstr>Planlegg egen undervisning </vt:lpstr>
      <vt:lpstr>Sammenhenger mellom ulike representasjoner for funksjoner</vt:lpstr>
      <vt:lpstr>Sammenhengen mellom ulike representasjoner for funksjoner</vt:lpstr>
      <vt:lpstr>Sammenhenger mellom representasjoner D – Etterarbeid</vt:lpstr>
      <vt:lpstr>Mål</vt:lpstr>
      <vt:lpstr>Tidsplan for denne økta</vt:lpstr>
      <vt:lpstr>Del erfaringer i grupper (30 minutter)</vt:lpstr>
      <vt:lpstr>Veien videre</vt:lpstr>
      <vt:lpstr>Kilder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Sammenhenger mellom representasjoner B – Samarbeid</dc:title>
  <cp:lastModifiedBy>Ingunn Valbekmo</cp:lastModifiedBy>
  <cp:revision>13</cp:revision>
  <dcterms:modified xsi:type="dcterms:W3CDTF">2019-11-05T12:54:29Z</dcterms:modified>
</cp:coreProperties>
</file>