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385" r:id="rId4"/>
    <p:sldId id="286" r:id="rId5"/>
    <p:sldId id="259" r:id="rId6"/>
    <p:sldId id="260" r:id="rId7"/>
    <p:sldId id="261" r:id="rId8"/>
    <p:sldId id="262" r:id="rId9"/>
    <p:sldId id="414" r:id="rId10"/>
    <p:sldId id="264" r:id="rId11"/>
    <p:sldId id="415" r:id="rId12"/>
    <p:sldId id="314" r:id="rId13"/>
    <p:sldId id="416" r:id="rId14"/>
    <p:sldId id="267" r:id="rId15"/>
    <p:sldId id="268" r:id="rId16"/>
    <p:sldId id="417" r:id="rId17"/>
    <p:sldId id="331" r:id="rId18"/>
    <p:sldId id="381" r:id="rId19"/>
    <p:sldId id="418" r:id="rId20"/>
    <p:sldId id="419" r:id="rId21"/>
    <p:sldId id="408" r:id="rId22"/>
    <p:sldId id="409" r:id="rId23"/>
    <p:sldId id="420" r:id="rId24"/>
    <p:sldId id="269" r:id="rId25"/>
    <p:sldId id="277" r:id="rId26"/>
    <p:sldId id="291" r:id="rId27"/>
    <p:sldId id="275" r:id="rId28"/>
    <p:sldId id="423" r:id="rId29"/>
    <p:sldId id="287" r:id="rId30"/>
    <p:sldId id="422" r:id="rId31"/>
    <p:sldId id="289" r:id="rId32"/>
    <p:sldId id="281" r:id="rId33"/>
    <p:sldId id="282" r:id="rId34"/>
    <p:sldId id="284" r:id="rId35"/>
    <p:sldId id="290" r:id="rId36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8362" autoAdjust="0"/>
  </p:normalViewPr>
  <p:slideViewPr>
    <p:cSldViewPr>
      <p:cViewPr varScale="1">
        <p:scale>
          <a:sx n="104" d="100"/>
          <a:sy n="104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28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33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1D05-104B-4AC5-A905-CCCD01BD6002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63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1D05-104B-4AC5-A905-CCCD01BD6002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59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0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70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81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768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734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038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26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04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45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9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49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23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C32AD-72BF-4268-B189-0D8439F1EBEF}" type="slidenum">
              <a:rPr lang="nb-NO" altLang="en-US"/>
              <a:pPr/>
              <a:t>10</a:t>
            </a:fld>
            <a:endParaRPr lang="nb-NO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43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C32AD-72BF-4268-B189-0D8439F1EBEF}" type="slidenum">
              <a:rPr lang="nb-NO" altLang="en-US"/>
              <a:pPr/>
              <a:t>11</a:t>
            </a:fld>
            <a:endParaRPr lang="nb-NO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43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C32AD-72BF-4268-B189-0D8439F1EBEF}" type="slidenum">
              <a:rPr lang="nb-NO" altLang="en-US"/>
              <a:pPr/>
              <a:t>13</a:t>
            </a:fld>
            <a:endParaRPr lang="nb-NO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43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diagram">
  <p:cSld name="Tittel og diagra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5020469" y="2000250"/>
            <a:ext cx="3458513" cy="386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96400" y="1994960"/>
            <a:ext cx="3904200" cy="38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 preserve="1">
  <p:cSld name="1_Bare titte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89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2409914"/>
            <a:ext cx="9144000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Hvorfor utvide klasserommet?</a:t>
            </a:r>
            <a:br>
              <a:rPr lang="nb-NO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x-none" sz="3200" kern="0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 – Samarbeid</a:t>
            </a:r>
            <a:endParaRPr lang="x-none" dirty="0">
              <a:solidFill>
                <a:srgbClr val="26818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Modul 1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739" y="365126"/>
            <a:ext cx="7924733" cy="1325563"/>
          </a:xfrm>
        </p:spPr>
        <p:txBody>
          <a:bodyPr>
            <a:normAutofit/>
          </a:bodyPr>
          <a:lstStyle/>
          <a:p>
            <a:r>
              <a:rPr lang="nb-NO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Hva går typisk galt?</a:t>
            </a:r>
            <a:endParaRPr lang="nb-NO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95739" y="1628800"/>
            <a:ext cx="7564694" cy="4396872"/>
          </a:xfrm>
        </p:spPr>
        <p:txBody>
          <a:bodyPr>
            <a:noAutofit/>
          </a:bodyPr>
          <a:lstStyle/>
          <a:p>
            <a:r>
              <a:rPr lang="nb-NO" sz="2200" dirty="0" smtClean="0"/>
              <a:t>Aktivitetene </a:t>
            </a:r>
            <a:r>
              <a:rPr lang="nb-NO" sz="2200" dirty="0"/>
              <a:t>utenfor klasserommet er lite «elev-aktive</a:t>
            </a:r>
            <a:r>
              <a:rPr lang="nb-NO" sz="2200" dirty="0" smtClean="0"/>
              <a:t>»:</a:t>
            </a:r>
            <a:endParaRPr lang="nb-NO" sz="2200" dirty="0"/>
          </a:p>
          <a:p>
            <a:pPr lvl="1"/>
            <a:r>
              <a:rPr lang="nb-NO" sz="2200" dirty="0" smtClean="0">
                <a:solidFill>
                  <a:schemeClr val="tx1"/>
                </a:solidFill>
              </a:rPr>
              <a:t>Omvisning</a:t>
            </a:r>
            <a:endParaRPr lang="nb-NO" sz="2200" dirty="0">
              <a:solidFill>
                <a:schemeClr val="tx1"/>
              </a:solidFill>
            </a:endParaRPr>
          </a:p>
          <a:p>
            <a:pPr lvl="1"/>
            <a:r>
              <a:rPr lang="nb-NO" sz="2200" dirty="0" smtClean="0">
                <a:solidFill>
                  <a:schemeClr val="tx1"/>
                </a:solidFill>
              </a:rPr>
              <a:t>Foredrag </a:t>
            </a:r>
            <a:r>
              <a:rPr lang="nb-NO" sz="2200" dirty="0">
                <a:solidFill>
                  <a:schemeClr val="tx1"/>
                </a:solidFill>
              </a:rPr>
              <a:t>fra ekstern fagperson</a:t>
            </a:r>
          </a:p>
          <a:p>
            <a:pPr lvl="1"/>
            <a:r>
              <a:rPr lang="nb-NO" sz="2200" dirty="0" smtClean="0">
                <a:solidFill>
                  <a:schemeClr val="tx1"/>
                </a:solidFill>
              </a:rPr>
              <a:t>Lærerstyrte ekskursjoner</a:t>
            </a:r>
            <a:endParaRPr lang="nb-NO" sz="2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2200" dirty="0"/>
              <a:t>Manglende sammenheng mellom det som skjer i og utenfor </a:t>
            </a:r>
            <a:r>
              <a:rPr lang="nb-NO" sz="2200" dirty="0" smtClean="0"/>
              <a:t>klasserommet.</a:t>
            </a:r>
            <a:endParaRPr lang="nb-NO" sz="2200" dirty="0"/>
          </a:p>
          <a:p>
            <a:r>
              <a:rPr lang="nb-NO" sz="2200" dirty="0"/>
              <a:t>Fokus på praktiske </a:t>
            </a:r>
            <a:r>
              <a:rPr lang="nb-NO" sz="2200" dirty="0" smtClean="0"/>
              <a:t>detaljer som hvor og når </a:t>
            </a:r>
            <a:r>
              <a:rPr lang="nb-NO" sz="2200" dirty="0"/>
              <a:t>i stedet for </a:t>
            </a:r>
            <a:r>
              <a:rPr lang="nb-NO" sz="2200" dirty="0" smtClean="0"/>
              <a:t>mål og innhold for elevene.</a:t>
            </a:r>
            <a:endParaRPr lang="nb-NO" sz="2200" dirty="0"/>
          </a:p>
          <a:p>
            <a:pPr marL="0" indent="0">
              <a:spcAft>
                <a:spcPts val="1200"/>
              </a:spcAft>
              <a:buNone/>
            </a:pPr>
            <a:endParaRPr lang="nb-NO" sz="2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499992" y="60256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tx1"/>
                </a:solidFill>
              </a:rPr>
              <a:t>Anderson</a:t>
            </a:r>
            <a:r>
              <a:rPr lang="nb-NO" sz="1200" dirty="0">
                <a:solidFill>
                  <a:schemeClr val="tx1"/>
                </a:solidFill>
              </a:rPr>
              <a:t>, </a:t>
            </a:r>
            <a:r>
              <a:rPr lang="nb-NO" sz="1200" dirty="0" err="1">
                <a:solidFill>
                  <a:schemeClr val="tx1"/>
                </a:solidFill>
              </a:rPr>
              <a:t>Kisiel</a:t>
            </a:r>
            <a:r>
              <a:rPr lang="nb-NO" sz="1200" dirty="0">
                <a:solidFill>
                  <a:schemeClr val="tx1"/>
                </a:solidFill>
              </a:rPr>
              <a:t>, &amp; </a:t>
            </a:r>
            <a:r>
              <a:rPr lang="nb-NO" sz="1200" dirty="0" err="1">
                <a:solidFill>
                  <a:schemeClr val="tx1"/>
                </a:solidFill>
              </a:rPr>
              <a:t>Storksdieck</a:t>
            </a:r>
            <a:r>
              <a:rPr lang="nb-NO" sz="1200" dirty="0">
                <a:solidFill>
                  <a:schemeClr val="tx1"/>
                </a:solidFill>
              </a:rPr>
              <a:t>, 2006; </a:t>
            </a:r>
            <a:r>
              <a:rPr lang="nb-NO" sz="1200" dirty="0" err="1" smtClean="0">
                <a:solidFill>
                  <a:schemeClr val="tx1"/>
                </a:solidFill>
              </a:rPr>
              <a:t>Moreno</a:t>
            </a:r>
            <a:r>
              <a:rPr lang="nb-NO" sz="1200" dirty="0" smtClean="0">
                <a:solidFill>
                  <a:schemeClr val="tx1"/>
                </a:solidFill>
              </a:rPr>
              <a:t>, 2005; Tal</a:t>
            </a:r>
            <a:r>
              <a:rPr lang="nb-NO" sz="1200" dirty="0">
                <a:solidFill>
                  <a:schemeClr val="tx1"/>
                </a:solidFill>
              </a:rPr>
              <a:t>, </a:t>
            </a:r>
            <a:r>
              <a:rPr lang="nb-NO" sz="1200" dirty="0" err="1">
                <a:solidFill>
                  <a:schemeClr val="tx1"/>
                </a:solidFill>
              </a:rPr>
              <a:t>Bamberger</a:t>
            </a:r>
            <a:r>
              <a:rPr lang="nb-NO" sz="1200" dirty="0">
                <a:solidFill>
                  <a:schemeClr val="tx1"/>
                </a:solidFill>
              </a:rPr>
              <a:t>, &amp; </a:t>
            </a:r>
            <a:r>
              <a:rPr lang="nb-NO" sz="1200" dirty="0" err="1">
                <a:solidFill>
                  <a:schemeClr val="tx1"/>
                </a:solidFill>
              </a:rPr>
              <a:t>Morage</a:t>
            </a:r>
            <a:r>
              <a:rPr lang="nb-NO" sz="1200" dirty="0">
                <a:solidFill>
                  <a:schemeClr val="tx1"/>
                </a:solidFill>
              </a:rPr>
              <a:t>, </a:t>
            </a:r>
            <a:r>
              <a:rPr lang="nb-NO" sz="1200" dirty="0" smtClean="0">
                <a:solidFill>
                  <a:schemeClr val="tx1"/>
                </a:solidFill>
              </a:rPr>
              <a:t>2005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739" y="365126"/>
            <a:ext cx="7924733" cy="1325563"/>
          </a:xfrm>
        </p:spPr>
        <p:txBody>
          <a:bodyPr>
            <a:normAutofit/>
          </a:bodyPr>
          <a:lstStyle/>
          <a:p>
            <a:r>
              <a:rPr lang="nb-NO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Boller og refleks</a:t>
            </a:r>
            <a:endParaRPr lang="nb-NO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95739" y="1628800"/>
            <a:ext cx="7564694" cy="439687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nb-NO" sz="2200" dirty="0" smtClean="0"/>
              <a:t>Resultatet kan da fort blir det vi liker å kalle et </a:t>
            </a:r>
            <a:br>
              <a:rPr lang="nb-NO" sz="2200" dirty="0" smtClean="0"/>
            </a:br>
            <a:r>
              <a:rPr lang="nb-NO" sz="2200" dirty="0" smtClean="0"/>
              <a:t>«boller og refleks»-opplegg: </a:t>
            </a:r>
          </a:p>
          <a:p>
            <a:r>
              <a:rPr lang="nb-NO" sz="2200" dirty="0" smtClean="0"/>
              <a:t>Elevene drar til en bedrift eller et museum hvor de får en omvisning og noe godt å spise.</a:t>
            </a:r>
          </a:p>
          <a:p>
            <a:r>
              <a:rPr lang="nb-NO" sz="2200" dirty="0" smtClean="0"/>
              <a:t>Elevene ser ikke sammenhengen mellom det som skjer på den andre læringsarenaen og undervisningen i klasserommet.</a:t>
            </a:r>
            <a:endParaRPr lang="nb-NO" sz="2200" dirty="0"/>
          </a:p>
          <a:p>
            <a:pPr marL="0" indent="0">
              <a:spcAft>
                <a:spcPts val="1200"/>
              </a:spcAft>
              <a:buNone/>
            </a:pPr>
            <a:endParaRPr lang="nb-NO" sz="2200" dirty="0"/>
          </a:p>
        </p:txBody>
      </p:sp>
      <p:pic>
        <p:nvPicPr>
          <p:cNvPr id="5" name="Picture 2" descr="Hvetebakst, SÃ¸t Hvetebakst, Snurrer, Knuter, Mand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547542" cy="169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st, Sikkerhet, Road, Reflekser, KlÃ¦r, Motorsykk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4"/>
          <a:stretch/>
        </p:blipFill>
        <p:spPr bwMode="auto">
          <a:xfrm>
            <a:off x="2360491" y="4437112"/>
            <a:ext cx="1347413" cy="17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Da oppleves det kanskje slik…</a:t>
            </a:r>
            <a:endParaRPr lang="nb-NO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7041" y="1700809"/>
            <a:ext cx="7060637" cy="4032447"/>
          </a:xfrm>
          <a:prstGeom prst="wedgeEllipseCallout">
            <a:avLst>
              <a:gd name="adj1" fmla="val -56877"/>
              <a:gd name="adj2" fmla="val 56587"/>
            </a:avLst>
          </a:prstGeom>
          <a:solidFill>
            <a:srgbClr val="26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5080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/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Det var veldig kjedelig. Jeg sov nesten. Den eneste gangen jeg ikke sov var da vi var i en stor hvit sirkel. De snakket for mye, og stemmene ble etter hvert veldig kjedelige. De sa det samme hundre ganger.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/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000" i="1" dirty="0">
                <a:solidFill>
                  <a:schemeClr val="bg1"/>
                </a:solidFill>
              </a:rPr>
              <a:t>Elev om møtet med en bedrift</a:t>
            </a:r>
            <a:endParaRPr lang="nb-NO" sz="2400" i="1" dirty="0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nb-NO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739" y="365126"/>
            <a:ext cx="7924733" cy="1325563"/>
          </a:xfrm>
        </p:spPr>
        <p:txBody>
          <a:bodyPr>
            <a:normAutofit/>
          </a:bodyPr>
          <a:lstStyle/>
          <a:p>
            <a:r>
              <a:rPr lang="nb-NO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Tenk-par-del: Hvordan stemmer dette med egne erfaringer? (10 minutter)</a:t>
            </a:r>
            <a:endParaRPr lang="nb-NO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517979"/>
            <a:ext cx="4053136" cy="34964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tyrker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forståelse av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sammen-hengen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mellom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teori og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praksis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ir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tilgang til «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autentiske erfaringer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idrar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til at elevene blir mer aktive</a:t>
            </a:r>
          </a:p>
          <a:p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Økt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motivasjon</a:t>
            </a:r>
          </a:p>
          <a:p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Bedre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innsikt i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yrkesmuligheter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09864" y="2517979"/>
            <a:ext cx="4038600" cy="34964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 smtClean="0"/>
          </a:p>
          <a:p>
            <a:r>
              <a:rPr lang="nb-NO" sz="2000" dirty="0" smtClean="0">
                <a:latin typeface="Calibri" panose="020F0502020204030204" pitchFamily="34" charset="0"/>
              </a:rPr>
              <a:t>Aktivitetene utenfor klasse-rommet er lite «elev-aktive»</a:t>
            </a:r>
          </a:p>
          <a:p>
            <a:r>
              <a:rPr lang="nb-NO" sz="2000" dirty="0">
                <a:latin typeface="Calibri" panose="020F0502020204030204" pitchFamily="34" charset="0"/>
              </a:rPr>
              <a:t>Manglende sammenheng mellom det som skjer i og utenfor klasserommet </a:t>
            </a:r>
          </a:p>
          <a:p>
            <a:r>
              <a:rPr lang="nb-NO" sz="2000" dirty="0">
                <a:latin typeface="Calibri" panose="020F0502020204030204" pitchFamily="34" charset="0"/>
              </a:rPr>
              <a:t>Fokus på praktiske detaljer </a:t>
            </a:r>
            <a:r>
              <a:rPr lang="nb-NO" sz="2000" dirty="0" smtClean="0">
                <a:latin typeface="Calibri" panose="020F0502020204030204" pitchFamily="34" charset="0"/>
              </a:rPr>
              <a:t>i stedet </a:t>
            </a:r>
            <a:r>
              <a:rPr lang="nb-NO" sz="2000" dirty="0">
                <a:latin typeface="Calibri" panose="020F0502020204030204" pitchFamily="34" charset="0"/>
              </a:rPr>
              <a:t>for innhold</a:t>
            </a:r>
          </a:p>
          <a:p>
            <a:r>
              <a:rPr lang="nb-NO" sz="2000" dirty="0" smtClean="0">
                <a:latin typeface="Calibri" panose="020F0502020204030204" pitchFamily="34" charset="0"/>
              </a:rPr>
              <a:t>Boller og refleks</a:t>
            </a:r>
            <a:endParaRPr lang="nb-NO" sz="2000" dirty="0">
              <a:latin typeface="Calibri" panose="020F05020202040302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39552" y="1774679"/>
            <a:ext cx="4053136" cy="6712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nb-NO" sz="2000" dirty="0" smtClean="0">
                <a:latin typeface="Calibri" panose="020F0502020204030204" pitchFamily="34" charset="0"/>
              </a:rPr>
              <a:t>Fordeler</a:t>
            </a:r>
            <a:endParaRPr lang="nb-NO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709864" y="1772816"/>
            <a:ext cx="4038600" cy="671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nb-NO" sz="2000" dirty="0" smtClean="0">
                <a:latin typeface="Calibri" panose="020F0502020204030204" pitchFamily="34" charset="0"/>
              </a:rPr>
              <a:t>Hva går typisk galt?</a:t>
            </a:r>
          </a:p>
        </p:txBody>
      </p:sp>
    </p:spTree>
    <p:extLst>
      <p:ext uri="{BB962C8B-B14F-4D97-AF65-F5344CB8AC3E}">
        <p14:creationId xmlns:p14="http://schemas.microsoft.com/office/powerpoint/2010/main" val="18639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3239" y="2552978"/>
            <a:ext cx="8893277" cy="901756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Oppdrag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13105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smtClean="0"/>
              <a:t>Gi elevene et o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ppdrag!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Autofit/>
          </a:bodyPr>
          <a:lstStyle/>
          <a:p>
            <a:r>
              <a:rPr lang="nb-NO" sz="2200" dirty="0" smtClean="0"/>
              <a:t>Bruk av </a:t>
            </a:r>
            <a:r>
              <a:rPr lang="nb-NO" sz="2200" i="1" dirty="0" smtClean="0"/>
              <a:t>oppdrag</a:t>
            </a:r>
            <a:r>
              <a:rPr lang="nb-NO" sz="2200" dirty="0" smtClean="0"/>
              <a:t> kan være et nyttig verktøy for å unngå de typiske fallgruvene forbundet med bruk av andre læringsarenaer.</a:t>
            </a:r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 smtClean="0"/>
              <a:t>Men hva er et oppdrag?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5169" y="6309320"/>
            <a:ext cx="326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Remmen 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og Frøyland, 2017;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pørsmål, Etterspørsel, Tvil, Psyko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611130"/>
            <a:ext cx="2394814" cy="23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>
                <a:solidFill>
                  <a:schemeClr val="tx1"/>
                </a:solidFill>
              </a:rPr>
              <a:t>Et oppdrag, i denne sammenhengen, er en kompleks problemstilling/oppgave elevene skal jobbe med på oppdrag fra noen andre enn læreren.</a:t>
            </a:r>
          </a:p>
          <a:p>
            <a:r>
              <a:rPr lang="nb-NO" sz="2200" dirty="0">
                <a:solidFill>
                  <a:schemeClr val="tx1"/>
                </a:solidFill>
              </a:rPr>
              <a:t>For at oppdraget skal gi den ønskede effekten på elevenes motivasjon og læring </a:t>
            </a:r>
            <a:r>
              <a:rPr lang="nb-NO" sz="2200" dirty="0" smtClean="0">
                <a:solidFill>
                  <a:schemeClr val="tx1"/>
                </a:solidFill>
              </a:rPr>
              <a:t>er det fem kriterier som bør følges.</a:t>
            </a:r>
            <a:endParaRPr lang="nb-NO" sz="2200" dirty="0">
              <a:solidFill>
                <a:schemeClr val="tx1"/>
              </a:solidFill>
            </a:endParaRPr>
          </a:p>
          <a:p>
            <a:endParaRPr lang="nb-NO" sz="2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27" y="4149080"/>
            <a:ext cx="1856865" cy="185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8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Kriterier for oppdrag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90689"/>
            <a:ext cx="7699622" cy="4315256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200" dirty="0" smtClean="0"/>
              <a:t>Oppdraget </a:t>
            </a:r>
            <a:r>
              <a:rPr lang="nb-NO" sz="2200" dirty="0"/>
              <a:t>kommer fra en oppdragsgiver, som også er mottaker av elevenes løsning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200" dirty="0"/>
              <a:t>Oppdraget ligner på problemstillinger som </a:t>
            </a:r>
            <a:r>
              <a:rPr lang="nb-NO" sz="2200" dirty="0" smtClean="0"/>
              <a:t>oppdragsgiveren </a:t>
            </a:r>
            <a:r>
              <a:rPr lang="nb-NO" sz="2200" dirty="0"/>
              <a:t>jobber 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200" dirty="0"/>
              <a:t>Oppdraget viser hvordan skolefag brukes i arbeidslivet og at det elevene lærer på skolen har en </a:t>
            </a:r>
            <a:r>
              <a:rPr lang="nb-NO" sz="2200" dirty="0" smtClean="0"/>
              <a:t>nytteverdi</a:t>
            </a:r>
            <a:endParaRPr lang="nb-NO" sz="2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200" dirty="0"/>
              <a:t>Oppdraget krever at elevene anvender kunnskaper og ferdigheter (de kan ikke bare «google» svaret)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200" dirty="0"/>
              <a:t>Oppdraget åpner for at elevene kan gjøre </a:t>
            </a:r>
            <a:r>
              <a:rPr lang="nb-NO" sz="2200" dirty="0" smtClean="0"/>
              <a:t>begrunnede valg, med tanke på framgangsmåte, løsning, presentasjonsform e.l.</a:t>
            </a:r>
            <a:endParaRPr lang="nb-NO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710640" y="63640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bg2"/>
                </a:solidFill>
              </a:rPr>
              <a:t>Oppdragsgiveren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400" y="1457400"/>
            <a:ext cx="7852064" cy="5400600"/>
          </a:xfrm>
        </p:spPr>
        <p:txBody>
          <a:bodyPr>
            <a:noAutofit/>
          </a:bodyPr>
          <a:lstStyle/>
          <a:p>
            <a:pPr marL="50800" indent="0">
              <a:spcBef>
                <a:spcPts val="900"/>
              </a:spcBef>
              <a:buNone/>
            </a:pPr>
            <a:r>
              <a:rPr lang="nb-NO" sz="2200" dirty="0" smtClean="0">
                <a:solidFill>
                  <a:schemeClr val="tx1"/>
                </a:solidFill>
              </a:rPr>
              <a:t>Ett </a:t>
            </a:r>
            <a:r>
              <a:rPr lang="nb-NO" sz="2200" dirty="0">
                <a:solidFill>
                  <a:schemeClr val="tx1"/>
                </a:solidFill>
              </a:rPr>
              <a:t>av kriteriene for oppdrag er at </a:t>
            </a:r>
            <a:r>
              <a:rPr lang="nb-NO" sz="2200" dirty="0"/>
              <a:t>det skal komme fra en oppdragsgiver. Denne oppdragsgiveren kan være:</a:t>
            </a:r>
          </a:p>
          <a:p>
            <a:pPr>
              <a:spcBef>
                <a:spcPts val="900"/>
              </a:spcBef>
            </a:pPr>
            <a:r>
              <a:rPr lang="nb-NO" sz="2200" dirty="0"/>
              <a:t>en reell samarbeidspartner fra arbeidslivet utenfor skolen (en bedrift, institusjon </a:t>
            </a:r>
            <a:r>
              <a:rPr lang="nb-NO" sz="2200" dirty="0" smtClean="0"/>
              <a:t>osv.)</a:t>
            </a:r>
            <a:endParaRPr lang="nb-NO" sz="2200" dirty="0"/>
          </a:p>
          <a:p>
            <a:pPr>
              <a:spcBef>
                <a:spcPts val="900"/>
              </a:spcBef>
            </a:pPr>
            <a:r>
              <a:rPr lang="nb-NO" sz="2200" dirty="0"/>
              <a:t>en annen person tilknyttet skolen (rektor, vaktmester, rådgiver, bibliotekar, FAU-leder </a:t>
            </a:r>
            <a:r>
              <a:rPr lang="nb-NO" sz="2200" dirty="0" smtClean="0"/>
              <a:t>osv.)</a:t>
            </a:r>
            <a:endParaRPr lang="nb-NO" sz="2200" dirty="0"/>
          </a:p>
          <a:p>
            <a:pPr>
              <a:spcBef>
                <a:spcPts val="900"/>
              </a:spcBef>
            </a:pPr>
            <a:r>
              <a:rPr lang="nb-NO" sz="2200" dirty="0"/>
              <a:t>en fiktiv oppdragsgiver som læreren finner på </a:t>
            </a:r>
          </a:p>
          <a:p>
            <a:pPr marL="50800" indent="0">
              <a:spcBef>
                <a:spcPts val="900"/>
              </a:spcBef>
              <a:buNone/>
            </a:pPr>
            <a:r>
              <a:rPr lang="nb-NO" sz="2200" dirty="0">
                <a:solidFill>
                  <a:schemeClr val="tx1"/>
                </a:solidFill>
              </a:rPr>
              <a:t>Dersom oppdragsgiveren er fiktiv er det viktig at elevene ikke føler seg lurt. Dere kan for eksempel:</a:t>
            </a:r>
          </a:p>
          <a:p>
            <a:pPr>
              <a:spcBef>
                <a:spcPts val="900"/>
              </a:spcBef>
            </a:pPr>
            <a:r>
              <a:rPr lang="nb-NO" sz="2200" dirty="0">
                <a:solidFill>
                  <a:schemeClr val="tx1"/>
                </a:solidFill>
              </a:rPr>
              <a:t>sende oppdraget til en arbeidsplass som jobber med denne type problemstilling og spørre om de kan stå som avsender</a:t>
            </a:r>
          </a:p>
          <a:p>
            <a:pPr>
              <a:spcBef>
                <a:spcPts val="900"/>
              </a:spcBef>
            </a:pPr>
            <a:r>
              <a:rPr lang="nb-NO" sz="2200" dirty="0">
                <a:solidFill>
                  <a:schemeClr val="tx1"/>
                </a:solidFill>
              </a:rPr>
              <a:t>presentere det som at elevene skal vurdere tiltak, beslutninger, konklusjoner e.l. som fagfolk har kommet fram til</a:t>
            </a:r>
          </a:p>
          <a:p>
            <a:pPr>
              <a:spcBef>
                <a:spcPts val="900"/>
              </a:spcBef>
            </a:pPr>
            <a:r>
              <a:rPr lang="nb-NO" sz="2200" dirty="0">
                <a:solidFill>
                  <a:schemeClr val="tx1"/>
                </a:solidFill>
              </a:rPr>
              <a:t>presentere det som et </a:t>
            </a:r>
            <a:r>
              <a:rPr lang="nb-NO" sz="2200" dirty="0" smtClean="0">
                <a:solidFill>
                  <a:schemeClr val="tx1"/>
                </a:solidFill>
              </a:rPr>
              <a:t>rollespill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bg2"/>
                </a:solidFill>
              </a:rPr>
              <a:t>Eksempler </a:t>
            </a:r>
            <a:r>
              <a:rPr lang="nb-NO" sz="3200" dirty="0">
                <a:solidFill>
                  <a:schemeClr val="bg2"/>
                </a:solidFill>
              </a:rPr>
              <a:t>på hva et oppdrag kan handle </a:t>
            </a:r>
            <a:r>
              <a:rPr lang="nb-NO" sz="3200" dirty="0" smtClean="0">
                <a:solidFill>
                  <a:schemeClr val="bg2"/>
                </a:solidFill>
              </a:rPr>
              <a:t>om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557338"/>
            <a:ext cx="7583487" cy="4179887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/>
              <a:t>Et oppdrag kan være lite eller stort og kan knyttes til alle fag, temaer og trinn.</a:t>
            </a:r>
          </a:p>
          <a:p>
            <a:pPr marL="50800" indent="0">
              <a:buNone/>
            </a:pPr>
            <a:r>
              <a:rPr lang="nb-NO" sz="2200" dirty="0"/>
              <a:t>For eksempel kan </a:t>
            </a:r>
            <a:r>
              <a:rPr lang="nb-NO" sz="2200" dirty="0" smtClean="0"/>
              <a:t>elevene hjelpe </a:t>
            </a:r>
            <a:r>
              <a:rPr lang="nb-NO" sz="2200" dirty="0"/>
              <a:t>kommunen med å kartlegge trafikksituasjonen i sitt </a:t>
            </a:r>
            <a:r>
              <a:rPr lang="nb-NO" sz="2200" dirty="0" smtClean="0"/>
              <a:t>nærområde:</a:t>
            </a:r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895738" y="3284984"/>
            <a:ext cx="7708710" cy="3096344"/>
          </a:xfrm>
          <a:prstGeom prst="roundRect">
            <a:avLst>
              <a:gd name="adj" fmla="val 1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latin typeface="Calibri" panose="020F0502020204030204" pitchFamily="34" charset="0"/>
              </a:rPr>
              <a:t>Tysvær kommune ønsker å få kartlagt trafikksituasjonen på Frakkagjerdvegen. Vi ønsker hjelp av elevene på Frakkagjerd ungdomsskole til et forprosjekt som skal inneholde: </a:t>
            </a:r>
          </a:p>
          <a:p>
            <a: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</a:rPr>
              <a:t>Trafikktelling på ulike dager og tider</a:t>
            </a:r>
          </a:p>
          <a:p>
            <a: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</a:rPr>
              <a:t>Kartlegging av hvor kjøretøyene kommer fra </a:t>
            </a:r>
          </a:p>
          <a:p>
            <a: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</a:rPr>
              <a:t>Kartlegging av fotgjengere og syklister</a:t>
            </a:r>
          </a:p>
          <a:p>
            <a: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</a:rPr>
              <a:t>Observerer dere noen trafikkfarlige situasjoner, enten i forhold til kjøretøy eller i forhold til fotgjengere eller syklister? </a:t>
            </a:r>
          </a:p>
          <a:p>
            <a: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</a:rPr>
              <a:t>Forslag til gode løsninger på trafikksituasjonen.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638225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Målet med denne modulen er å skape forståelse for 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som skal til for at bruk av andre læringsarenaer bidrar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 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læring og motivasjon hos elevene. </a:t>
            </a:r>
            <a:endParaRPr lang="nb-NO" sz="2200" dirty="0">
              <a:solidFill>
                <a:schemeClr val="tx1"/>
              </a:solidFill>
            </a:endParaRPr>
          </a:p>
          <a:p>
            <a:pPr marL="342900" indent="-342900"/>
            <a:r>
              <a:rPr lang="nb-NO" sz="2200" dirty="0" smtClean="0">
                <a:solidFill>
                  <a:schemeClr val="tx1"/>
                </a:solidFill>
              </a:rPr>
              <a:t>Dere skal bruke </a:t>
            </a:r>
            <a:r>
              <a:rPr lang="nb-NO" sz="2200" i="1" dirty="0">
                <a:solidFill>
                  <a:schemeClr val="tx1"/>
                </a:solidFill>
              </a:rPr>
              <a:t>o</a:t>
            </a:r>
            <a:r>
              <a:rPr lang="nb-NO" sz="2200" i="1" dirty="0" smtClean="0">
                <a:solidFill>
                  <a:schemeClr val="tx1"/>
                </a:solidFill>
              </a:rPr>
              <a:t>ppdrag</a:t>
            </a:r>
            <a:r>
              <a:rPr lang="nb-NO" sz="2200" dirty="0" smtClean="0">
                <a:solidFill>
                  <a:schemeClr val="tx1"/>
                </a:solidFill>
              </a:rPr>
              <a:t> som verktøy for å skape sammenheng mellom undervisningen inne i og utenfor klasserommet.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44" y="4254090"/>
            <a:ext cx="2808312" cy="178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accent5"/>
                </a:solidFill>
              </a:rPr>
              <a:t>Eksempel på oppdrag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 smtClean="0"/>
              <a:t>Elevene </a:t>
            </a:r>
            <a:r>
              <a:rPr lang="nb-NO" sz="2200" dirty="0"/>
              <a:t>kan gi innspill til </a:t>
            </a:r>
            <a:r>
              <a:rPr lang="nb-NO" sz="2200" dirty="0" err="1"/>
              <a:t>Asplan</a:t>
            </a:r>
            <a:r>
              <a:rPr lang="nb-NO" sz="2200" dirty="0"/>
              <a:t> </a:t>
            </a:r>
            <a:r>
              <a:rPr lang="nb-NO" sz="2200" dirty="0" err="1"/>
              <a:t>Viak</a:t>
            </a:r>
            <a:r>
              <a:rPr lang="nb-NO" sz="2200" dirty="0"/>
              <a:t> angående </a:t>
            </a:r>
            <a:r>
              <a:rPr lang="nb-NO" sz="2200" dirty="0" smtClean="0"/>
              <a:t>mulig solcelle-anlegg </a:t>
            </a:r>
            <a:r>
              <a:rPr lang="nb-NO" sz="2200" dirty="0"/>
              <a:t>på </a:t>
            </a:r>
            <a:r>
              <a:rPr lang="nb-NO" sz="2200" dirty="0" smtClean="0"/>
              <a:t>skolen:</a:t>
            </a:r>
            <a:endParaRPr lang="nb-NO" sz="2200" dirty="0"/>
          </a:p>
          <a:p>
            <a:endParaRPr lang="nb-NO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895738" y="2708920"/>
            <a:ext cx="7583244" cy="3312368"/>
          </a:xfrm>
          <a:prstGeom prst="roundRect">
            <a:avLst>
              <a:gd name="adj" fmla="val 1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 smtClean="0"/>
              <a:t>Vi ønsker en utredning på om det vil være økonomisk </a:t>
            </a:r>
            <a:r>
              <a:rPr lang="nb-NO" sz="2000" dirty="0"/>
              <a:t>fordelaktig for Akershus Fylkeskommune å montere et </a:t>
            </a:r>
            <a:r>
              <a:rPr lang="nb-NO" sz="2000" dirty="0" smtClean="0"/>
              <a:t>solcelleanlegg på Rud videregående skole. Utredningen må inkludere følgende tekniske vurderinger: </a:t>
            </a:r>
            <a:endParaRPr lang="nb-NO" sz="2000" dirty="0"/>
          </a:p>
          <a:p>
            <a:pPr marL="457200" lvl="5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sz="2000" dirty="0" smtClean="0"/>
              <a:t>På </a:t>
            </a:r>
            <a:r>
              <a:rPr lang="nb-NO" sz="2000" dirty="0"/>
              <a:t>hvilke takarealer </a:t>
            </a:r>
            <a:r>
              <a:rPr lang="nb-NO" sz="2000" dirty="0" smtClean="0"/>
              <a:t>bør solcelleanlegget plasseres?</a:t>
            </a:r>
          </a:p>
          <a:p>
            <a:pPr marL="457200" lvl="3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sz="2000" dirty="0" smtClean="0"/>
              <a:t>Beregning av årlig solinnstråling </a:t>
            </a:r>
            <a:r>
              <a:rPr lang="nb-NO" sz="2000" dirty="0"/>
              <a:t>på en horisontal flate og de valgte </a:t>
            </a:r>
            <a:r>
              <a:rPr lang="nb-NO" sz="2000" dirty="0" smtClean="0"/>
              <a:t>takflatene</a:t>
            </a:r>
          </a:p>
          <a:p>
            <a:pPr marL="457200" lvl="3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sz="2000" dirty="0" smtClean="0"/>
              <a:t>Anslag over </a:t>
            </a:r>
            <a:r>
              <a:rPr lang="nb-NO" sz="2000" dirty="0"/>
              <a:t>hvor mye strøm </a:t>
            </a:r>
            <a:r>
              <a:rPr lang="nb-NO" sz="2000" dirty="0" smtClean="0"/>
              <a:t>solcelleanlegget </a:t>
            </a:r>
            <a:r>
              <a:rPr lang="nb-NO" sz="2000" dirty="0"/>
              <a:t>kan produsere per </a:t>
            </a:r>
            <a:r>
              <a:rPr lang="nb-NO" sz="2000" dirty="0" smtClean="0"/>
              <a:t>år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14886" y="60212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>
                <a:solidFill>
                  <a:schemeClr val="bg2"/>
                </a:solidFill>
              </a:rPr>
              <a:t>Eksempel på oppdrag</a:t>
            </a:r>
            <a:endParaRPr lang="nb-NO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 smtClean="0"/>
              <a:t>Elevene kan utarbeide pristilbud på trapp og lage en modell:</a:t>
            </a:r>
            <a:endParaRPr lang="nb-NO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895738" y="2852936"/>
            <a:ext cx="7583244" cy="2539013"/>
          </a:xfrm>
          <a:prstGeom prst="roundRect">
            <a:avLst>
              <a:gd name="adj" fmla="val 1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nb-NO" sz="2000" dirty="0" smtClean="0"/>
              <a:t>På </a:t>
            </a:r>
            <a:r>
              <a:rPr lang="nb-NO" sz="2000" dirty="0"/>
              <a:t>vegne av </a:t>
            </a:r>
            <a:r>
              <a:rPr lang="nb-NO" sz="2000" dirty="0" smtClean="0"/>
              <a:t>Trappespesialisten </a:t>
            </a:r>
            <a:r>
              <a:rPr lang="nb-NO" sz="2000" dirty="0"/>
              <a:t>skal dere gi tilbud på ulike materialer og overflatebehandling basert på kundens behov og ønsker. I tillegg til pristilbudet ønsker kunden en prototyp av trappen. Som deres arbeidsgiver ønsker vi at dere lager et oversiktlig tilbud på kostnader på selve produksjonen, og en modell av trappen.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4886" y="54096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>
                <a:solidFill>
                  <a:schemeClr val="bg2"/>
                </a:solidFill>
              </a:rPr>
              <a:t>Eksempel på oppdrag</a:t>
            </a:r>
            <a:endParaRPr lang="nb-NO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 smtClean="0"/>
              <a:t>Elevene kan undersøke kosthold i kommunens barnehager:</a:t>
            </a:r>
            <a:endParaRPr lang="nb-NO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895738" y="2666331"/>
            <a:ext cx="7583244" cy="2994917"/>
          </a:xfrm>
          <a:prstGeom prst="roundRect">
            <a:avLst>
              <a:gd name="adj" fmla="val 1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nb-NO" sz="2000" kern="1200" dirty="0" smtClean="0">
                <a:solidFill>
                  <a:prstClr val="white"/>
                </a:solidFill>
                <a:latin typeface="Calibri"/>
              </a:rPr>
              <a:t>Etatskontoret </a:t>
            </a:r>
            <a:r>
              <a:rPr lang="nb-NO" sz="2000" kern="1200" dirty="0">
                <a:solidFill>
                  <a:prstClr val="white"/>
                </a:solidFill>
                <a:latin typeface="Calibri"/>
              </a:rPr>
              <a:t>for Oppvekst og kultur ønsker å få anbefalingene fra «</a:t>
            </a:r>
            <a:r>
              <a:rPr lang="nb-NO" sz="2000" i="1" kern="1200" dirty="0">
                <a:solidFill>
                  <a:prstClr val="white"/>
                </a:solidFill>
                <a:latin typeface="Calibri"/>
              </a:rPr>
              <a:t>Nasjonal faglig retningslinje for mat og måltider i barnehagen</a:t>
            </a:r>
            <a:r>
              <a:rPr lang="nb-NO" sz="2000" kern="1200" dirty="0">
                <a:solidFill>
                  <a:prstClr val="white"/>
                </a:solidFill>
                <a:latin typeface="Calibri"/>
              </a:rPr>
              <a:t>» undersøkt og belyst.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nb-NO" sz="2000" kern="1200" dirty="0">
                <a:solidFill>
                  <a:prstClr val="white"/>
                </a:solidFill>
                <a:latin typeface="Calibri"/>
              </a:rPr>
              <a:t>Det er ønskelig at oppdraget inkluderer undersøkelse av tilfredsheten rundt kosthold i barnehagen blant foreldrene og hos brukerne, dvs. </a:t>
            </a:r>
            <a:r>
              <a:rPr lang="nb-NO" sz="2000" kern="1200" dirty="0" smtClean="0">
                <a:solidFill>
                  <a:prstClr val="white"/>
                </a:solidFill>
                <a:latin typeface="Calibri"/>
              </a:rPr>
              <a:t>barna. Vi </a:t>
            </a:r>
            <a:r>
              <a:rPr lang="nb-NO" sz="2000" kern="1200" dirty="0">
                <a:solidFill>
                  <a:prstClr val="white"/>
                </a:solidFill>
                <a:latin typeface="Calibri"/>
              </a:rPr>
              <a:t>ønsker at oppdraget skal resultere i en kort rapport med oppsummering av funn fra undersøkelsene, samt anbefalinger om eventuelle justeringer av mat, kosthold og måltider.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4886" y="56612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accent5"/>
                </a:solidFill>
              </a:rPr>
              <a:t>Eksempel på oppdrag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557338"/>
            <a:ext cx="7583487" cy="4179887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/>
              <a:t>Elevene kan analysere badevannskvalitet og utvikle nettside for presentasjon av </a:t>
            </a:r>
            <a:r>
              <a:rPr lang="nb-NO" sz="2200" dirty="0" smtClean="0"/>
              <a:t>måleverdier:</a:t>
            </a:r>
            <a:endParaRPr lang="nb-NO" sz="2200" dirty="0"/>
          </a:p>
          <a:p>
            <a:endParaRPr lang="nb-NO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895738" y="2492896"/>
            <a:ext cx="7583244" cy="3789041"/>
          </a:xfrm>
          <a:prstGeom prst="roundRect">
            <a:avLst>
              <a:gd name="adj" fmla="val 1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 smtClean="0">
                <a:latin typeface="Calibri" panose="020F0502020204030204" pitchFamily="34" charset="0"/>
              </a:rPr>
              <a:t>Kommunen publiserer resultater fra målinger av badevannskvalitet på nett, og publikum får informasjon om badevannskvaliteten er god eller dårlig. Kommuneoverlegen ønsker å forbedre denne tjenesten og ønsker at elevene på Bryne videregående skole utvikler en nettside for presentasjon av detaljerte måleverdier for badevannskvaliteten, og hvordan denne utvikler seg over tid.</a:t>
            </a:r>
          </a:p>
          <a:p>
            <a:endParaRPr lang="nb-NO" sz="2000" dirty="0" smtClean="0">
              <a:latin typeface="Calibri" panose="020F0502020204030204" pitchFamily="34" charset="0"/>
            </a:endParaRPr>
          </a:p>
          <a:p>
            <a:r>
              <a:rPr lang="nb-NO" sz="2000" dirty="0" smtClean="0">
                <a:latin typeface="Calibri" panose="020F0502020204030204" pitchFamily="34" charset="0"/>
              </a:rPr>
              <a:t>Dere skal i tillegg analysere badevannskvaliteten på noen utvalgte lokaliteter og registrere resultatene i egnet database. Nettsideløsningen skal bruke data fra databasen til å presentere badevannskvaliteten i de ulike vannene.</a:t>
            </a:r>
            <a:endParaRPr lang="nb-NO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62828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Fordeler med oppdrag</a:t>
            </a:r>
            <a:endParaRPr lang="nb-NO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6945" y="1556792"/>
            <a:ext cx="7583487" cy="4184650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 å bruke oppdrag kan gi mange fordeler: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Målet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med, og innholdet i undervisninga blir tydeligere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Elevene ser at de må lære noe for å løse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oppdraget</a:t>
            </a:r>
          </a:p>
          <a:p>
            <a:pPr lvl="1"/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 blir nødvendig for elevene å bruke andre læringsarenaer for å løse oppdraget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Elevene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må anvende kunnskaper og ferdigheter 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Bygger forståelse</a:t>
            </a:r>
          </a:p>
          <a:p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Kobler det elevene lærer på skolen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til reelle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utfordringer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Elevene opplever at det de lærer på skolen er nyttig</a:t>
            </a:r>
          </a:p>
          <a:p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Motiverer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mange elever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Blir tatt på alvor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Får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bidra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6381328"/>
            <a:ext cx="291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Remmen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og Frøyland, 2017;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3239" y="2552978"/>
            <a:ext cx="8893277" cy="901756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Planlegg egen undervisning 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12236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Planleggingen skjer over flere moduler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400" y="1700808"/>
            <a:ext cx="7582582" cy="4330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000" dirty="0"/>
              <a:t>I løpet av de fire modulene denne pakken består av, skal dere planlegge og prøve ut et undervisningsopplegg som </a:t>
            </a:r>
            <a:r>
              <a:rPr lang="nb-NO" sz="2000" dirty="0" smtClean="0"/>
              <a:t>inkluderer bruk av andre læringsarenaer.</a:t>
            </a:r>
            <a:endParaRPr lang="nb-NO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000" dirty="0"/>
              <a:t>I modul 1 og 2 er det ingen utprøving med elever, dere skal isteden bruke tid på å planlegge undervisningsopplegget.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000" dirty="0"/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000" dirty="0"/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/>
              <a:t>Nå </a:t>
            </a:r>
            <a:r>
              <a:rPr lang="nb-NO" sz="2000" dirty="0"/>
              <a:t>skal dere starte med å lage oppdraget elevene skal få.</a:t>
            </a:r>
            <a:r>
              <a:rPr lang="nn-NO" sz="2000" dirty="0"/>
              <a:t> </a:t>
            </a:r>
            <a:r>
              <a:rPr lang="nb-NO" sz="2000" dirty="0"/>
              <a:t>Se de neste sidene.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2464" y="3717032"/>
            <a:ext cx="8488008" cy="1353270"/>
            <a:chOff x="896400" y="3371874"/>
            <a:chExt cx="7584708" cy="1209254"/>
          </a:xfrm>
        </p:grpSpPr>
        <p:pic>
          <p:nvPicPr>
            <p:cNvPr id="4" name="Bilde 4">
              <a:extLst>
                <a:ext uri="{FF2B5EF4-FFF2-40B4-BE49-F238E27FC236}">
                  <a16:creationId xmlns:a16="http://schemas.microsoft.com/office/drawing/2014/main" id="{625FC9A3-09A5-4561-99DB-7B8E8A75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9932" y="3371874"/>
              <a:ext cx="2251176" cy="1209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625FC9A3-09A5-4561-99DB-7B8E8A75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2088" y="3371874"/>
              <a:ext cx="2251176" cy="1209254"/>
            </a:xfrm>
            <a:prstGeom prst="rect">
              <a:avLst/>
            </a:prstGeom>
          </p:spPr>
        </p:pic>
        <p:pic>
          <p:nvPicPr>
            <p:cNvPr id="6" name="Bilde 4">
              <a:extLst>
                <a:ext uri="{FF2B5EF4-FFF2-40B4-BE49-F238E27FC236}">
                  <a16:creationId xmlns:a16="http://schemas.microsoft.com/office/drawing/2014/main" id="{625FC9A3-09A5-4561-99DB-7B8E8A75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9590" y="3371874"/>
              <a:ext cx="2251176" cy="1209254"/>
            </a:xfrm>
            <a:prstGeom prst="rect">
              <a:avLst/>
            </a:prstGeom>
          </p:spPr>
        </p:pic>
        <p:pic>
          <p:nvPicPr>
            <p:cNvPr id="7" name="Bilde 4">
              <a:extLst>
                <a:ext uri="{FF2B5EF4-FFF2-40B4-BE49-F238E27FC236}">
                  <a16:creationId xmlns:a16="http://schemas.microsoft.com/office/drawing/2014/main" id="{625FC9A3-09A5-4561-99DB-7B8E8A75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6400" y="3371874"/>
              <a:ext cx="2251176" cy="12092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99378" y="3801009"/>
              <a:ext cx="245220" cy="26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latin typeface="+mn-lt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2910" y="3799741"/>
              <a:ext cx="245220" cy="26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latin typeface="+mn-lt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55066" y="3799741"/>
              <a:ext cx="245220" cy="26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latin typeface="+mn-lt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7222" y="3801009"/>
              <a:ext cx="245220" cy="26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latin typeface="+mn-lt"/>
                </a:rPr>
                <a:t>2</a:t>
              </a:r>
            </a:p>
          </p:txBody>
        </p:sp>
        <p:sp>
          <p:nvSpPr>
            <p:cNvPr id="13" name="Flowchart: Summing Junction 12"/>
            <p:cNvSpPr/>
            <p:nvPr/>
          </p:nvSpPr>
          <p:spPr>
            <a:xfrm>
              <a:off x="2051720" y="4029383"/>
              <a:ext cx="551745" cy="462791"/>
            </a:xfrm>
            <a:prstGeom prst="flowChartSummingJunction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lowchart: Summing Junction 18"/>
            <p:cNvSpPr/>
            <p:nvPr/>
          </p:nvSpPr>
          <p:spPr>
            <a:xfrm>
              <a:off x="3829564" y="4029382"/>
              <a:ext cx="551745" cy="462791"/>
            </a:xfrm>
            <a:prstGeom prst="flowChartSummingJunction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968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40" y="365126"/>
            <a:ext cx="4002396" cy="1325563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Planlegg et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oppdrag </a:t>
            </a:r>
            <a:endParaRPr lang="nb-NO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90689"/>
            <a:ext cx="4396342" cy="43638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Når dere planlegger et oppdrag, </a:t>
            </a:r>
            <a:br>
              <a:rPr lang="nb-NO" sz="2200" dirty="0"/>
            </a:br>
            <a:r>
              <a:rPr lang="nb-NO" sz="2200" dirty="0">
                <a:solidFill>
                  <a:schemeClr val="tx1"/>
                </a:solidFill>
              </a:rPr>
              <a:t>er det lurt å tenke på: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>
                <a:solidFill>
                  <a:schemeClr val="tx1"/>
                </a:solidFill>
              </a:rPr>
              <a:t>Formen på og innholdet i oppdragsteksten.</a:t>
            </a:r>
            <a:endParaRPr lang="nb-NO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>
                <a:solidFill>
                  <a:schemeClr val="tx1"/>
                </a:solidFill>
              </a:rPr>
              <a:t>Hvordan oppdraget skal presenteres slik at det oppleves autentisk for elevene</a:t>
            </a:r>
            <a:r>
              <a:rPr lang="nb-NO" sz="2200" dirty="0" smtClean="0"/>
              <a:t>. Oppdraget </a:t>
            </a:r>
            <a:r>
              <a:rPr lang="nb-NO" sz="2200" dirty="0"/>
              <a:t>kan for eksempel utformes som et brev til </a:t>
            </a:r>
            <a:r>
              <a:rPr lang="nb-NO" sz="2200" dirty="0" smtClean="0"/>
              <a:t>elevene eller presenteres av oppdragsgiveren.</a:t>
            </a:r>
            <a:endParaRPr lang="nb-NO" sz="2200" dirty="0"/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Se neste side.</a:t>
            </a:r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25625"/>
            <a:ext cx="2970878" cy="422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14886" y="605457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Lektor2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000" dirty="0">
                <a:latin typeface="Calibri" panose="020F0502020204030204" pitchFamily="34" charset="0"/>
                <a:cs typeface="Calibri" panose="020F0502020204030204" pitchFamily="34" charset="0"/>
              </a:rPr>
              <a:t>I denne modulen skal kolonne 1 og 2 fylles ut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400" y="1690690"/>
            <a:ext cx="7582582" cy="4340718"/>
          </a:xfrm>
        </p:spPr>
        <p:txBody>
          <a:bodyPr>
            <a:noAutofit/>
          </a:bodyPr>
          <a:lstStyle/>
          <a:p>
            <a:r>
              <a:rPr lang="nb-NO" sz="2000" dirty="0"/>
              <a:t>Kolonne 1: Velg et tema du skal undervise i hvor det er hensiktsmessig å bruke en annen læringsarena.</a:t>
            </a:r>
          </a:p>
          <a:p>
            <a:r>
              <a:rPr lang="nb-NO" sz="2000" dirty="0"/>
              <a:t>Kolonne 2: Lag et oppdrag til elevene. Bruk kriteriene for oppdrag og formuleringsarket på </a:t>
            </a:r>
            <a:r>
              <a:rPr lang="nb-NO" sz="2000" dirty="0">
                <a:solidFill>
                  <a:schemeClr val="tx1"/>
                </a:solidFill>
              </a:rPr>
              <a:t>side </a:t>
            </a:r>
            <a:r>
              <a:rPr lang="nb-NO" sz="2000" dirty="0" smtClean="0">
                <a:solidFill>
                  <a:schemeClr val="tx1"/>
                </a:solidFill>
              </a:rPr>
              <a:t>3 og 4 </a:t>
            </a:r>
            <a:r>
              <a:rPr lang="nb-NO" sz="2000" dirty="0">
                <a:solidFill>
                  <a:schemeClr val="tx1"/>
                </a:solidFill>
              </a:rPr>
              <a:t>i </a:t>
            </a:r>
            <a:r>
              <a:rPr lang="nb-NO" sz="2000" dirty="0"/>
              <a:t>modulheftet. </a:t>
            </a:r>
          </a:p>
          <a:p>
            <a:r>
              <a:rPr lang="nb-NO" sz="2000" dirty="0" smtClean="0"/>
              <a:t>Utkast </a:t>
            </a:r>
            <a:r>
              <a:rPr lang="nb-NO" sz="2000" dirty="0"/>
              <a:t>til oppdrag skal gjøres ferdig til neste samling</a:t>
            </a:r>
            <a:r>
              <a:rPr lang="nb-NO" sz="2000" dirty="0" smtClean="0"/>
              <a:t>.</a:t>
            </a:r>
            <a:endParaRPr lang="nb-NO" sz="2000" dirty="0"/>
          </a:p>
          <a:p>
            <a:endParaRPr lang="nb-NO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861048"/>
            <a:ext cx="3834974" cy="268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4753398" y="3792208"/>
            <a:ext cx="1114746" cy="280514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95737" y="5194782"/>
            <a:ext cx="3460239" cy="1402570"/>
          </a:xfrm>
          <a:prstGeom prst="wedgeEllipseCallout">
            <a:avLst>
              <a:gd name="adj1" fmla="val 54802"/>
              <a:gd name="adj2" fmla="val -2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På lektor2.no/oppdrag kan du lese mange eksempler på oppdrag knyttet til ulike temaer, fag og trinn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1403648" y="3792208"/>
            <a:ext cx="2808644" cy="1206432"/>
          </a:xfrm>
          <a:prstGeom prst="wedgeEllipseCallout">
            <a:avLst>
              <a:gd name="adj1" fmla="val 60846"/>
              <a:gd name="adj2" fmla="val 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Husk: Oppdraget skal være gjennomførbart – ikke tenk for stort</a:t>
            </a:r>
          </a:p>
        </p:txBody>
      </p:sp>
    </p:spTree>
    <p:extLst>
      <p:ext uri="{BB962C8B-B14F-4D97-AF65-F5344CB8AC3E}">
        <p14:creationId xmlns:p14="http://schemas.microsoft.com/office/powerpoint/2010/main" val="23206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179512" y="2556218"/>
            <a:ext cx="8784976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Hvorfor utvide klasserommet?</a:t>
            </a:r>
            <a:r>
              <a:rPr lang="x-none" sz="5400" b="0" i="0" u="none" strike="noStrike" cap="none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/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Erfaringsdeling</a:t>
            </a:r>
            <a:endParaRPr sz="5400" b="0" i="0" u="none" strike="noStrike" cap="none" dirty="0">
              <a:solidFill>
                <a:srgbClr val="26818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x-none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1</a:t>
            </a:r>
            <a:endParaRPr sz="2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Begrepsavklaring</a:t>
            </a:r>
            <a:endParaRPr lang="nb-NO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solidFill>
                  <a:schemeClr val="tx1"/>
                </a:solidFill>
              </a:rPr>
              <a:t>K</a:t>
            </a:r>
            <a:r>
              <a:rPr lang="nb-NO" sz="2200" dirty="0" smtClean="0">
                <a:solidFill>
                  <a:schemeClr val="tx1"/>
                </a:solidFill>
              </a:rPr>
              <a:t>jært barn har mange navn:</a:t>
            </a:r>
            <a:r>
              <a:rPr lang="nb-NO" sz="2200" dirty="0">
                <a:solidFill>
                  <a:schemeClr val="tx1"/>
                </a:solidFill>
              </a:rPr>
              <a:t/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Andre læringsarenaer, feltarbeid, bedriftsbesøk, uteundervisning, ekskursjon, utvidet klasserom …</a:t>
            </a:r>
          </a:p>
          <a:p>
            <a:r>
              <a:rPr lang="nb-NO" sz="2200" dirty="0" smtClean="0">
                <a:solidFill>
                  <a:schemeClr val="tx1"/>
                </a:solidFill>
              </a:rPr>
              <a:t>I denne pakken bruker vi begrepet </a:t>
            </a:r>
            <a:r>
              <a:rPr lang="nb-NO" sz="2200" i="1" dirty="0" smtClean="0">
                <a:solidFill>
                  <a:schemeClr val="tx1"/>
                </a:solidFill>
              </a:rPr>
              <a:t>Andre </a:t>
            </a:r>
            <a:r>
              <a:rPr lang="nb-NO" sz="2200" i="1" dirty="0">
                <a:solidFill>
                  <a:schemeClr val="tx1"/>
                </a:solidFill>
              </a:rPr>
              <a:t>læringsarenaer </a:t>
            </a:r>
            <a:r>
              <a:rPr lang="nb-NO" sz="2200" dirty="0">
                <a:solidFill>
                  <a:schemeClr val="tx1"/>
                </a:solidFill>
              </a:rPr>
              <a:t>om all undervisning som foregår utenfor klasserommet. </a:t>
            </a:r>
            <a:endParaRPr lang="nb-NO" sz="2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-1"/>
          <a:stretch/>
        </p:blipFill>
        <p:spPr>
          <a:xfrm>
            <a:off x="6359855" y="4331507"/>
            <a:ext cx="2119127" cy="161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5" r="10038" b="24349"/>
          <a:stretch/>
        </p:blipFill>
        <p:spPr>
          <a:xfrm>
            <a:off x="895738" y="4330546"/>
            <a:ext cx="2115902" cy="161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/>
          <a:stretch/>
        </p:blipFill>
        <p:spPr>
          <a:xfrm>
            <a:off x="3624758" y="4339604"/>
            <a:ext cx="2125204" cy="160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5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Målet med denne modulen er å skape forståelse for 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som skal til for at bruk av andre læringsarenaer bidrar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 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læring og motivasjon hos elevene. </a:t>
            </a:r>
            <a:endParaRPr lang="nb-NO" sz="2200" dirty="0">
              <a:solidFill>
                <a:schemeClr val="tx1"/>
              </a:solidFill>
            </a:endParaRPr>
          </a:p>
          <a:p>
            <a:pPr marL="342900" indent="-342900"/>
            <a:r>
              <a:rPr lang="nb-NO" sz="2200" dirty="0" smtClean="0">
                <a:solidFill>
                  <a:schemeClr val="tx1"/>
                </a:solidFill>
              </a:rPr>
              <a:t>Dere skal bruke </a:t>
            </a:r>
            <a:r>
              <a:rPr lang="nb-NO" sz="2200" i="1" dirty="0" smtClean="0">
                <a:solidFill>
                  <a:schemeClr val="tx1"/>
                </a:solidFill>
              </a:rPr>
              <a:t>oppdrag</a:t>
            </a:r>
            <a:r>
              <a:rPr lang="nb-NO" sz="2200" dirty="0" smtClean="0">
                <a:solidFill>
                  <a:schemeClr val="tx1"/>
                </a:solidFill>
              </a:rPr>
              <a:t> som verktøy for å skape sammenheng mellom undervisningen inne i og utenfor klasserommet.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22" y="4192156"/>
            <a:ext cx="2860356" cy="181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>
            <p:extLst>
              <p:ext uri="{D42A27DB-BD31-4B8C-83A1-F6EECF244321}">
                <p14:modId xmlns:p14="http://schemas.microsoft.com/office/powerpoint/2010/main" val="2583977656"/>
              </p:ext>
            </p:extLst>
          </p:nvPr>
        </p:nvGraphicFramePr>
        <p:xfrm>
          <a:off x="895350" y="1825625"/>
          <a:ext cx="7583500" cy="213365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erfaringer i grupper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Oppsummer i plenum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x-none" sz="2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Veien videre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50 minutter</a:t>
                      </a:r>
                      <a:endParaRPr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Del erfaringer i grupper (30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556792"/>
            <a:ext cx="7583244" cy="4180320"/>
          </a:xfrm>
        </p:spPr>
        <p:txBody>
          <a:bodyPr>
            <a:noAutofit/>
          </a:bodyPr>
          <a:lstStyle/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Del erfaringene med utfylling av de to kolonnene i planleggingsarket i grupper: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Hvilket tema har dere valgt?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Hvilke arenaer utenfor klasserommet tenker dere å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bruke?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spesielt tid på å gå gjennom hverandres oppdrag med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tanke på kriteriene 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 formulering av oppdragsteksten (side </a:t>
            </a:r>
            <a:r>
              <a:rPr lang="nb-NO" sz="2200" dirty="0" smtClean="0">
                <a:solidFill>
                  <a:schemeClr val="tx1"/>
                </a:solidFill>
              </a:rPr>
              <a:t>3 og 4</a:t>
            </a:r>
            <a:r>
              <a:rPr lang="nb-NO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modulheftet)</a:t>
            </a: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>
                <a:solidFill>
                  <a:schemeClr val="tx1"/>
                </a:solidFill>
              </a:rPr>
              <a:t>Noter </a:t>
            </a:r>
            <a:r>
              <a:rPr lang="nb-NO" sz="2200" dirty="0">
                <a:solidFill>
                  <a:schemeClr val="tx1"/>
                </a:solidFill>
              </a:rPr>
              <a:t>punkter fra diskusjonen </a:t>
            </a:r>
            <a:r>
              <a:rPr lang="nb-NO" sz="2200" dirty="0"/>
              <a:t>som dere vil dele med de andre.</a:t>
            </a: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3216"/>
            <a:ext cx="2034774" cy="13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Oppsummer i plenum (10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b-NO" sz="2200" dirty="0"/>
              <a:t>Hver gruppe deler sine punkter med de andre deltakerne.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33" y="2924519"/>
            <a:ext cx="3066711" cy="194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24519"/>
            <a:ext cx="2604044" cy="350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Veien videre (10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Å finne fram til et oppdrag er et av stegene i </a:t>
            </a:r>
            <a:r>
              <a:rPr lang="nb-NO" sz="2200" i="1" dirty="0" smtClean="0"/>
              <a:t>Modellen </a:t>
            </a:r>
            <a:r>
              <a:rPr lang="nb-NO" sz="2200" i="1" dirty="0"/>
              <a:t>for</a:t>
            </a:r>
            <a:r>
              <a:rPr lang="nb-NO" sz="2200" dirty="0"/>
              <a:t> </a:t>
            </a:r>
            <a:r>
              <a:rPr lang="nb-NO" sz="2200" i="1" dirty="0"/>
              <a:t>utvidet </a:t>
            </a:r>
            <a:r>
              <a:rPr lang="nb-NO" sz="2200" i="1" dirty="0" smtClean="0"/>
              <a:t>klasserom</a:t>
            </a:r>
            <a:r>
              <a:rPr lang="nb-NO" sz="2200" dirty="0" smtClean="0"/>
              <a:t>. I </a:t>
            </a:r>
            <a:r>
              <a:rPr lang="nb-NO" sz="2200" dirty="0" smtClean="0">
                <a:solidFill>
                  <a:schemeClr val="tx1"/>
                </a:solidFill>
              </a:rPr>
              <a:t>neste modul skal dere bli kjent med denne modellen og fortsette planleggingen av eget undervisningsopplegg.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Husk </a:t>
            </a:r>
            <a:r>
              <a:rPr lang="nb-NO" sz="2200" dirty="0"/>
              <a:t>derfor å ta med planleggingsarket hvor dere har skrevet oppdraget til </a:t>
            </a:r>
            <a:r>
              <a:rPr lang="nb-NO" sz="2200" dirty="0" smtClean="0"/>
              <a:t>neste samling.</a:t>
            </a: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Se gjennom </a:t>
            </a:r>
            <a:r>
              <a:rPr lang="nb-NO" sz="2200" i="1" dirty="0"/>
              <a:t>Introduksjon</a:t>
            </a:r>
            <a:r>
              <a:rPr lang="nb-NO" sz="2200" dirty="0"/>
              <a:t> og </a:t>
            </a:r>
            <a:r>
              <a:rPr lang="nb-NO" sz="2200" i="1" dirty="0"/>
              <a:t>A – Forarbeid</a:t>
            </a:r>
            <a:r>
              <a:rPr lang="nb-NO" sz="2200" dirty="0"/>
              <a:t> for neste modul.</a:t>
            </a:r>
          </a:p>
        </p:txBody>
      </p:sp>
    </p:spTree>
    <p:extLst>
      <p:ext uri="{BB962C8B-B14F-4D97-AF65-F5344CB8AC3E}">
        <p14:creationId xmlns:p14="http://schemas.microsoft.com/office/powerpoint/2010/main" val="22794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957392" cy="3392144"/>
          </a:xfrm>
        </p:spPr>
        <p:txBody>
          <a:bodyPr>
            <a:normAutofit fontScale="92500" lnSpcReduction="10000"/>
          </a:bodyPr>
          <a:lstStyle/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Anderson, D., </a:t>
            </a:r>
            <a:r>
              <a:rPr lang="en-US" sz="1200" dirty="0" err="1"/>
              <a:t>Kisiel</a:t>
            </a:r>
            <a:r>
              <a:rPr lang="en-US" sz="1200" dirty="0"/>
              <a:t>, J</a:t>
            </a:r>
            <a:r>
              <a:rPr lang="en-US" sz="1200" dirty="0" smtClean="0"/>
              <a:t>.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/>
              <a:t>Storksdieck</a:t>
            </a:r>
            <a:r>
              <a:rPr lang="en-US" sz="1200" dirty="0"/>
              <a:t>, M. (2006). Understanding Teachers’ Perspectives on Field Trips: Discovering Common Ground in Three Countries. Curator: </a:t>
            </a:r>
            <a:r>
              <a:rPr lang="en-US" sz="1200" i="1" dirty="0"/>
              <a:t>The Museum Journal, 49</a:t>
            </a:r>
            <a:r>
              <a:rPr lang="en-US" sz="1200" dirty="0"/>
              <a:t>(3), 365–386. 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 smtClean="0"/>
              <a:t>Archer</a:t>
            </a:r>
            <a:r>
              <a:rPr lang="en-US" sz="1200" dirty="0"/>
              <a:t>, L., DeWitt, J</a:t>
            </a:r>
            <a:r>
              <a:rPr lang="en-US" sz="1200" dirty="0" smtClean="0"/>
              <a:t>.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Dillon, J. (2014). “It didn’t really change my opinion”: exploring what works, what doesn’t and why in a school science, technology and mathematics careers intervention. </a:t>
            </a:r>
            <a:r>
              <a:rPr lang="en-US" sz="1200" i="1" dirty="0"/>
              <a:t>Research in Science and Technological Education, 32</a:t>
            </a:r>
            <a:r>
              <a:rPr lang="en-US" sz="1200" dirty="0"/>
              <a:t>(1), 35–55</a:t>
            </a:r>
            <a:r>
              <a:rPr lang="en-US" sz="1200" dirty="0" smtClean="0"/>
              <a:t>.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Braund, M</a:t>
            </a:r>
            <a:r>
              <a:rPr lang="en-US" sz="1200" dirty="0" smtClean="0"/>
              <a:t>.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Reiss, M. (2006). Towards a more authentic science curriculum: The contribution of out-of-school learning. </a:t>
            </a:r>
            <a:r>
              <a:rPr lang="en-US" sz="1200" i="1" dirty="0"/>
              <a:t>International Journal of Science Education, 28</a:t>
            </a:r>
            <a:r>
              <a:rPr lang="en-US" sz="1200" dirty="0"/>
              <a:t>(12), 1373–1388</a:t>
            </a:r>
            <a:r>
              <a:rPr lang="en-US" sz="1200" dirty="0" smtClean="0"/>
              <a:t>.</a:t>
            </a:r>
          </a:p>
          <a:p>
            <a:pPr marL="50800" lvl="0" algn="l" fontAlgn="base">
              <a:buClr>
                <a:srgbClr val="FDB90C"/>
              </a:buClr>
            </a:pPr>
            <a:r>
              <a:rPr lang="nb-NO" sz="1200" dirty="0">
                <a:solidFill>
                  <a:schemeClr val="tx1"/>
                </a:solidFill>
              </a:rPr>
              <a:t>Lektor2: Resultater fra elev- og lærerundersøkelser, ikke publisert ennå</a:t>
            </a:r>
            <a:r>
              <a:rPr lang="nb-NO" sz="1200" dirty="0" smtClean="0">
                <a:solidFill>
                  <a:schemeClr val="tx1"/>
                </a:solidFill>
              </a:rPr>
              <a:t>.</a:t>
            </a:r>
            <a:endParaRPr lang="en-US" sz="1200" dirty="0" smtClean="0"/>
          </a:p>
          <a:p>
            <a:pPr marL="50800" algn="l" fontAlgn="base">
              <a:buClr>
                <a:srgbClr val="FDB90C"/>
              </a:buClr>
            </a:pPr>
            <a:r>
              <a:rPr lang="en-US" sz="1200" dirty="0" err="1" smtClean="0"/>
              <a:t>Maskall</a:t>
            </a:r>
            <a:r>
              <a:rPr lang="en-US" sz="1200" dirty="0"/>
              <a:t>, J</a:t>
            </a:r>
            <a:r>
              <a:rPr lang="en-US" sz="1200" dirty="0" smtClean="0"/>
              <a:t>.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Stokes, A. (2008). Designing Effective Fieldwork for the Environmental and Natural Sciences. Plymouth, </a:t>
            </a:r>
            <a:r>
              <a:rPr lang="en-US" sz="1200" dirty="0" err="1"/>
              <a:t>Storbritannia</a:t>
            </a:r>
            <a:r>
              <a:rPr lang="en-US" sz="1200" dirty="0"/>
              <a:t>: GEES Subject Centre Learning and Teaching Guide. 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 smtClean="0"/>
              <a:t>Moreno</a:t>
            </a:r>
            <a:r>
              <a:rPr lang="en-US" sz="1200" dirty="0"/>
              <a:t>, N. (2005). Science education partnerships: Being realistic about meeting expectations. </a:t>
            </a:r>
            <a:r>
              <a:rPr lang="en-US" sz="1200" i="1" dirty="0"/>
              <a:t>Cell Biology </a:t>
            </a:r>
            <a:r>
              <a:rPr lang="en-US" sz="1200" i="1" dirty="0" smtClean="0"/>
              <a:t>Education,  </a:t>
            </a:r>
            <a:br>
              <a:rPr lang="en-US" sz="1200" i="1" dirty="0" smtClean="0"/>
            </a:br>
            <a:r>
              <a:rPr lang="en-US" sz="1200" i="1" dirty="0" smtClean="0"/>
              <a:t>4</a:t>
            </a:r>
            <a:r>
              <a:rPr lang="en-US" sz="1200" dirty="0"/>
              <a:t>, </a:t>
            </a:r>
            <a:r>
              <a:rPr lang="en-US" sz="1200" dirty="0" smtClean="0"/>
              <a:t>30–32.</a:t>
            </a:r>
          </a:p>
          <a:p>
            <a:pPr marL="50800" lvl="0" algn="l" fontAlgn="base">
              <a:buClr>
                <a:srgbClr val="FDB90C"/>
              </a:buClr>
            </a:pPr>
            <a:r>
              <a:rPr lang="nb-NO" sz="1200" dirty="0">
                <a:solidFill>
                  <a:schemeClr val="tx1"/>
                </a:solidFill>
              </a:rPr>
              <a:t>Remmen, K. B. og Frøyland, M. (2017). «Utvidet klasserom» – Et verktøy for å designe uteundervisning i naturfag. </a:t>
            </a:r>
            <a:r>
              <a:rPr lang="nb-NO" sz="1200" i="1" dirty="0">
                <a:solidFill>
                  <a:schemeClr val="tx1"/>
                </a:solidFill>
              </a:rPr>
              <a:t>Nordina: Nordic studies in </a:t>
            </a:r>
            <a:r>
              <a:rPr lang="nb-NO" sz="1200" i="1" dirty="0" err="1" smtClean="0">
                <a:solidFill>
                  <a:schemeClr val="tx1"/>
                </a:solidFill>
              </a:rPr>
              <a:t>Science</a:t>
            </a:r>
            <a:r>
              <a:rPr lang="nb-NO" sz="1200" i="1" dirty="0" smtClean="0">
                <a:solidFill>
                  <a:schemeClr val="tx1"/>
                </a:solidFill>
              </a:rPr>
              <a:t> </a:t>
            </a:r>
            <a:r>
              <a:rPr lang="nb-NO" sz="1200" i="1" dirty="0" err="1">
                <a:solidFill>
                  <a:schemeClr val="tx1"/>
                </a:solidFill>
              </a:rPr>
              <a:t>E</a:t>
            </a:r>
            <a:r>
              <a:rPr lang="nb-NO" sz="1200" i="1" dirty="0" err="1" smtClean="0">
                <a:solidFill>
                  <a:schemeClr val="tx1"/>
                </a:solidFill>
              </a:rPr>
              <a:t>ducation</a:t>
            </a:r>
            <a:r>
              <a:rPr lang="nb-NO" sz="1200" i="1" dirty="0" smtClean="0">
                <a:solidFill>
                  <a:schemeClr val="tx1"/>
                </a:solidFill>
              </a:rPr>
              <a:t>, </a:t>
            </a:r>
            <a:r>
              <a:rPr lang="nb-NO" sz="1200" dirty="0" smtClean="0">
                <a:solidFill>
                  <a:schemeClr val="tx1"/>
                </a:solidFill>
              </a:rPr>
              <a:t>13(2),</a:t>
            </a:r>
            <a:r>
              <a:rPr lang="nb-NO" sz="1200" dirty="0">
                <a:solidFill>
                  <a:schemeClr val="tx1"/>
                </a:solidFill>
              </a:rPr>
              <a:t> </a:t>
            </a:r>
            <a:r>
              <a:rPr lang="nb-NO" sz="1200" dirty="0" smtClean="0">
                <a:solidFill>
                  <a:schemeClr val="tx1"/>
                </a:solidFill>
              </a:rPr>
              <a:t>218–229</a:t>
            </a:r>
            <a:endParaRPr lang="en-US" sz="1200" dirty="0" smtClean="0"/>
          </a:p>
          <a:p>
            <a:pPr marL="50800" algn="l" fontAlgn="base">
              <a:buClr>
                <a:srgbClr val="FDB90C"/>
              </a:buClr>
            </a:pPr>
            <a:r>
              <a:rPr lang="en-US" sz="1200" dirty="0" smtClean="0"/>
              <a:t>Tal</a:t>
            </a:r>
            <a:r>
              <a:rPr lang="en-US" sz="1200" dirty="0"/>
              <a:t>, R., Bamberger, Y</a:t>
            </a:r>
            <a:r>
              <a:rPr lang="en-US" sz="1200" dirty="0" smtClean="0"/>
              <a:t>.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Morag, O. (2005). Guided school visits to natural history museums in Israel: Teachers’ roles. </a:t>
            </a:r>
            <a:r>
              <a:rPr lang="en-US" sz="1200" i="1" dirty="0"/>
              <a:t>Science Education, 89</a:t>
            </a:r>
            <a:r>
              <a:rPr lang="en-US" sz="1200" dirty="0"/>
              <a:t>(6), 920-935. </a:t>
            </a:r>
            <a:r>
              <a:rPr lang="nb-NO" sz="1200" dirty="0" smtClean="0">
                <a:solidFill>
                  <a:schemeClr val="tx1"/>
                </a:solidFill>
              </a:rPr>
              <a:t>Tal</a:t>
            </a:r>
            <a:r>
              <a:rPr lang="nb-NO" sz="1200" dirty="0">
                <a:solidFill>
                  <a:schemeClr val="tx1"/>
                </a:solidFill>
              </a:rPr>
              <a:t>, </a:t>
            </a:r>
            <a:r>
              <a:rPr lang="nb-NO" sz="1200" dirty="0" err="1" smtClean="0">
                <a:solidFill>
                  <a:schemeClr val="tx1"/>
                </a:solidFill>
              </a:rPr>
              <a:t>Bamberger</a:t>
            </a:r>
            <a:r>
              <a:rPr lang="nb-NO" sz="1200" dirty="0" smtClean="0">
                <a:solidFill>
                  <a:schemeClr val="tx1"/>
                </a:solidFill>
              </a:rPr>
              <a:t> og </a:t>
            </a:r>
            <a:r>
              <a:rPr lang="nb-NO" sz="1200" dirty="0" err="1">
                <a:solidFill>
                  <a:schemeClr val="tx1"/>
                </a:solidFill>
              </a:rPr>
              <a:t>Morage</a:t>
            </a:r>
            <a:r>
              <a:rPr lang="nb-NO" sz="1200" dirty="0">
                <a:solidFill>
                  <a:schemeClr val="tx1"/>
                </a:solidFill>
              </a:rPr>
              <a:t>, </a:t>
            </a:r>
            <a:r>
              <a:rPr lang="nb-NO" sz="1200" dirty="0" smtClean="0">
                <a:solidFill>
                  <a:schemeClr val="tx1"/>
                </a:solidFill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3014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>
            <p:extLst>
              <p:ext uri="{D42A27DB-BD31-4B8C-83A1-F6EECF244321}">
                <p14:modId xmlns:p14="http://schemas.microsoft.com/office/powerpoint/2010/main" val="555107677"/>
              </p:ext>
            </p:extLst>
          </p:nvPr>
        </p:nvGraphicFramePr>
        <p:xfrm>
          <a:off x="895350" y="1825625"/>
          <a:ext cx="7583500" cy="256038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Gruppearbeid til forarbeid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>
                          <a:solidFill>
                            <a:schemeClr val="tx1"/>
                          </a:solidFill>
                        </a:rPr>
                        <a:t>Faglig påfyll 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x-none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Oppdrag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159966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Planlegg egen undervisning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0772002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Totalt</a:t>
                      </a:r>
                      <a:endParaRPr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70 </a:t>
                      </a: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minutter</a:t>
                      </a:r>
                      <a:endParaRPr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23528" y="2552978"/>
            <a:ext cx="8424936" cy="901756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Gruppearbeid knyttet til forarbeid 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4216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Gruppearbeid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spcAft>
                <a:spcPts val="1200"/>
              </a:spcAft>
              <a:buNone/>
            </a:pPr>
            <a:r>
              <a:rPr lang="nb-NO" sz="2200" dirty="0">
                <a:solidFill>
                  <a:schemeClr val="tx1"/>
                </a:solidFill>
              </a:rPr>
              <a:t>Diskuter svarene fra forarbeidet to og to:</a:t>
            </a:r>
          </a:p>
          <a:p>
            <a:pPr lvl="1">
              <a:spcAft>
                <a:spcPts val="1200"/>
              </a:spcAft>
            </a:pPr>
            <a:r>
              <a:rPr lang="nb-NO" sz="2200" dirty="0"/>
              <a:t>Hvilke arenaer utenfor klasserommet har du brukt i undervisningen? </a:t>
            </a:r>
            <a:endParaRPr lang="nb-NO" sz="2200" dirty="0" smtClean="0"/>
          </a:p>
          <a:p>
            <a:pPr lvl="1">
              <a:spcAft>
                <a:spcPts val="1200"/>
              </a:spcAft>
            </a:pPr>
            <a:r>
              <a:rPr lang="nb-NO" sz="2200" dirty="0" smtClean="0">
                <a:solidFill>
                  <a:schemeClr val="tx1"/>
                </a:solidFill>
              </a:rPr>
              <a:t>Hvorfor brukte du disse?</a:t>
            </a:r>
            <a:endParaRPr lang="nb-NO" sz="22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nb-NO" sz="2200" dirty="0" smtClean="0">
                <a:solidFill>
                  <a:schemeClr val="tx1"/>
                </a:solidFill>
              </a:rPr>
              <a:t>Hva kan være utfordrende med undervisning på andre læringsarenaer?</a:t>
            </a:r>
          </a:p>
          <a:p>
            <a:pPr lvl="1">
              <a:spcAft>
                <a:spcPts val="1200"/>
              </a:spcAft>
            </a:pPr>
            <a:endParaRPr lang="nb-NO" sz="2200" dirty="0">
              <a:solidFill>
                <a:schemeClr val="tx1"/>
              </a:solidFill>
            </a:endParaRPr>
          </a:p>
          <a:p>
            <a:pPr marL="50800" indent="0">
              <a:spcAft>
                <a:spcPts val="1200"/>
              </a:spcAft>
              <a:buNone/>
            </a:pPr>
            <a:r>
              <a:rPr lang="nb-NO" sz="2200" dirty="0"/>
              <a:t>Oppsummer i plenum hva dere snakket om.</a:t>
            </a: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429"/>
            <a:ext cx="2034774" cy="13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Ble noen av disse arenaene nevnt?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Skolegården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Biblioteket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Bedrift i lokalmiljøet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Naturen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Vitensenter/museum</a:t>
            </a:r>
          </a:p>
          <a:p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3" y="3356992"/>
            <a:ext cx="3973429" cy="26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Faglig påfyll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1</a:t>
            </a:r>
            <a:r>
              <a:rPr lang="nb-NO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296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bruke andre læringsarenaer?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nb-NO" sz="2400" dirty="0" smtClean="0">
                <a:solidFill>
                  <a:schemeClr val="tx1"/>
                </a:solidFill>
              </a:rPr>
              <a:t>Forskning viser at man kan oppnå mange fordeler gjennom å bruke andre læringsarenaer i undervisningen: 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Elevene får en større forståelse </a:t>
            </a:r>
            <a:r>
              <a:rPr lang="nb-NO" sz="2400" dirty="0">
                <a:solidFill>
                  <a:schemeClr val="tx1"/>
                </a:solidFill>
              </a:rPr>
              <a:t>av sammenhengen mellom teori og </a:t>
            </a:r>
            <a:r>
              <a:rPr lang="nb-NO" sz="2400" dirty="0" smtClean="0">
                <a:solidFill>
                  <a:schemeClr val="tx1"/>
                </a:solidFill>
              </a:rPr>
              <a:t>praksis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E</a:t>
            </a:r>
            <a:r>
              <a:rPr lang="nb-NO" sz="2400" dirty="0" smtClean="0">
                <a:solidFill>
                  <a:schemeClr val="tx1"/>
                </a:solidFill>
              </a:rPr>
              <a:t>levene får autentiske erfaringer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E</a:t>
            </a:r>
            <a:r>
              <a:rPr lang="nb-NO" sz="2400" dirty="0" smtClean="0">
                <a:solidFill>
                  <a:schemeClr val="tx1"/>
                </a:solidFill>
              </a:rPr>
              <a:t>levene blir mer aktive 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Elevene blir mer motiverte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 smtClean="0">
                <a:solidFill>
                  <a:schemeClr val="tx1"/>
                </a:solidFill>
              </a:rPr>
              <a:t>Elevene får bedre innsikt </a:t>
            </a:r>
            <a:r>
              <a:rPr lang="nb-NO" sz="2400" dirty="0">
                <a:solidFill>
                  <a:schemeClr val="tx1"/>
                </a:solidFill>
              </a:rPr>
              <a:t>i </a:t>
            </a:r>
            <a:r>
              <a:rPr lang="nb-NO" sz="2400" dirty="0" smtClean="0">
                <a:solidFill>
                  <a:schemeClr val="tx1"/>
                </a:solidFill>
              </a:rPr>
              <a:t>yrkesmuligheter</a:t>
            </a:r>
            <a:br>
              <a:rPr lang="nb-NO" sz="2400" dirty="0" smtClean="0">
                <a:solidFill>
                  <a:schemeClr val="tx1"/>
                </a:solidFill>
              </a:rPr>
            </a:br>
            <a:endParaRPr lang="nb-NO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50800" indent="0">
              <a:buNone/>
            </a:pPr>
            <a:r>
              <a:rPr lang="nb-NO" sz="2400" dirty="0" smtClean="0">
                <a:solidFill>
                  <a:schemeClr val="tx1"/>
                </a:solidFill>
              </a:rPr>
              <a:t>… men det er ingen </a:t>
            </a:r>
            <a:r>
              <a:rPr lang="nb-NO" sz="2400" i="1" dirty="0" smtClean="0">
                <a:solidFill>
                  <a:schemeClr val="tx1"/>
                </a:solidFill>
              </a:rPr>
              <a:t>automatisk</a:t>
            </a:r>
            <a:r>
              <a:rPr lang="nb-NO" sz="2400" dirty="0" smtClean="0">
                <a:solidFill>
                  <a:schemeClr val="tx1"/>
                </a:solidFill>
              </a:rPr>
              <a:t> sammenheng mellom å ta elevene ut av klasserommet og disse fordelene.</a:t>
            </a:r>
            <a:endParaRPr lang="nb-NO" sz="24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427984" y="60932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Archer, </a:t>
            </a:r>
            <a:r>
              <a:rPr lang="nb-NO" sz="1200" dirty="0" err="1">
                <a:solidFill>
                  <a:schemeClr val="tx1"/>
                </a:solidFill>
              </a:rPr>
              <a:t>DeWitt</a:t>
            </a:r>
            <a:r>
              <a:rPr lang="nb-NO" sz="1200" dirty="0">
                <a:solidFill>
                  <a:schemeClr val="tx1"/>
                </a:solidFill>
              </a:rPr>
              <a:t>, &amp; Dillon, 2014; </a:t>
            </a:r>
            <a:r>
              <a:rPr lang="nb-NO" sz="1200" dirty="0" smtClean="0">
                <a:solidFill>
                  <a:schemeClr val="tx1"/>
                </a:solidFill>
              </a:rPr>
              <a:t>Braund </a:t>
            </a:r>
            <a:r>
              <a:rPr lang="nb-NO" sz="1200" dirty="0">
                <a:solidFill>
                  <a:schemeClr val="tx1"/>
                </a:solidFill>
              </a:rPr>
              <a:t>&amp; Reiss, 2006</a:t>
            </a:r>
            <a:r>
              <a:rPr lang="nb-NO" sz="1200" dirty="0" smtClean="0">
                <a:solidFill>
                  <a:schemeClr val="tx1"/>
                </a:solidFill>
              </a:rPr>
              <a:t>; </a:t>
            </a:r>
            <a:br>
              <a:rPr lang="nb-NO" sz="1200" dirty="0" smtClean="0">
                <a:solidFill>
                  <a:schemeClr val="tx1"/>
                </a:solidFill>
              </a:rPr>
            </a:br>
            <a:r>
              <a:rPr lang="nb-NO" sz="1200" dirty="0" err="1" smtClean="0">
                <a:solidFill>
                  <a:schemeClr val="tx1"/>
                </a:solidFill>
              </a:rPr>
              <a:t>Maskall</a:t>
            </a:r>
            <a:r>
              <a:rPr lang="nb-NO" sz="1200" dirty="0" smtClean="0">
                <a:solidFill>
                  <a:schemeClr val="tx1"/>
                </a:solidFill>
              </a:rPr>
              <a:t> &amp; Stokes, 2008 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2125</Words>
  <Application>Microsoft Office PowerPoint</Application>
  <PresentationFormat>On-screen Show (4:3)</PresentationFormat>
  <Paragraphs>221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Office-tema</vt:lpstr>
      <vt:lpstr>Hvorfor utvide klasserommet? B – Samarbeid</vt:lpstr>
      <vt:lpstr>Mål</vt:lpstr>
      <vt:lpstr>Begrepsavklaring</vt:lpstr>
      <vt:lpstr>Tidsplan for denne økta</vt:lpstr>
      <vt:lpstr> Gruppearbeid knyttet til forarbeid </vt:lpstr>
      <vt:lpstr>Gruppearbeid</vt:lpstr>
      <vt:lpstr>Ble noen av disse arenaene nevnt?</vt:lpstr>
      <vt:lpstr>Faglig påfyll</vt:lpstr>
      <vt:lpstr>Hvorfor bruke andre læringsarenaer?</vt:lpstr>
      <vt:lpstr>Hva går typisk galt?</vt:lpstr>
      <vt:lpstr>Boller og refleks</vt:lpstr>
      <vt:lpstr>Da oppleves det kanskje slik…</vt:lpstr>
      <vt:lpstr>Tenk-par-del: Hvordan stemmer dette med egne erfaringer? (10 minutter)</vt:lpstr>
      <vt:lpstr>Oppdrag</vt:lpstr>
      <vt:lpstr>Gi elevene et oppdrag!</vt:lpstr>
      <vt:lpstr>Oppdrag</vt:lpstr>
      <vt:lpstr>Kriterier for oppdrag</vt:lpstr>
      <vt:lpstr>Oppdragsgiveren</vt:lpstr>
      <vt:lpstr>Eksempler på hva et oppdrag kan handle om</vt:lpstr>
      <vt:lpstr>Eksempel på oppdrag</vt:lpstr>
      <vt:lpstr>Eksempel på oppdrag</vt:lpstr>
      <vt:lpstr>Eksempel på oppdrag</vt:lpstr>
      <vt:lpstr>Eksempel på oppdrag </vt:lpstr>
      <vt:lpstr>Fordeler med oppdrag</vt:lpstr>
      <vt:lpstr>Planlegg egen undervisning </vt:lpstr>
      <vt:lpstr>Planleggingen skjer over flere moduler</vt:lpstr>
      <vt:lpstr>Planlegg et oppdrag </vt:lpstr>
      <vt:lpstr>I denne modulen skal kolonne 1 og 2 fylles ut</vt:lpstr>
      <vt:lpstr>Hvorfor utvide klasserommet? D – Erfaringsdeling</vt:lpstr>
      <vt:lpstr>Mål</vt:lpstr>
      <vt:lpstr>Tidsplan for denne økta</vt:lpstr>
      <vt:lpstr>Del erfaringer i grupper (30 minutter)</vt:lpstr>
      <vt:lpstr>Oppsummer i plenum (10 minutter)</vt:lpstr>
      <vt:lpstr>Veien videre (10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Anette Braathen</cp:lastModifiedBy>
  <cp:revision>270</cp:revision>
  <dcterms:modified xsi:type="dcterms:W3CDTF">2020-02-26T10:12:05Z</dcterms:modified>
</cp:coreProperties>
</file>