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4" r:id="rId2"/>
    <p:sldId id="315" r:id="rId3"/>
    <p:sldId id="365" r:id="rId4"/>
    <p:sldId id="331" r:id="rId5"/>
    <p:sldId id="330" r:id="rId6"/>
    <p:sldId id="332" r:id="rId7"/>
    <p:sldId id="339" r:id="rId8"/>
    <p:sldId id="340" r:id="rId9"/>
    <p:sldId id="372" r:id="rId10"/>
    <p:sldId id="348" r:id="rId11"/>
    <p:sldId id="384" r:id="rId12"/>
    <p:sldId id="382" r:id="rId13"/>
    <p:sldId id="373" r:id="rId14"/>
    <p:sldId id="360" r:id="rId15"/>
    <p:sldId id="342" r:id="rId16"/>
    <p:sldId id="345" r:id="rId17"/>
    <p:sldId id="361" r:id="rId18"/>
    <p:sldId id="357" r:id="rId19"/>
    <p:sldId id="383" r:id="rId20"/>
    <p:sldId id="358" r:id="rId21"/>
    <p:sldId id="359" r:id="rId22"/>
    <p:sldId id="352" r:id="rId23"/>
    <p:sldId id="344" r:id="rId24"/>
    <p:sldId id="379" r:id="rId25"/>
    <p:sldId id="334" r:id="rId26"/>
    <p:sldId id="380" r:id="rId27"/>
    <p:sldId id="366" r:id="rId28"/>
    <p:sldId id="385" r:id="rId29"/>
    <p:sldId id="368" r:id="rId30"/>
    <p:sldId id="354" r:id="rId31"/>
    <p:sldId id="355" r:id="rId32"/>
    <p:sldId id="369" r:id="rId33"/>
    <p:sldId id="364" r:id="rId34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8EDCDE"/>
    <a:srgbClr val="D4EEE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 autoAdjust="0"/>
    <p:restoredTop sz="83770" autoAdjust="0"/>
  </p:normalViewPr>
  <p:slideViewPr>
    <p:cSldViewPr snapToGrid="0" snapToObjects="1">
      <p:cViewPr varScale="1">
        <p:scale>
          <a:sx n="98" d="100"/>
          <a:sy n="98" d="100"/>
        </p:scale>
        <p:origin x="7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74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10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424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35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725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334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1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8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56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20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54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05CEA3C-08EC-4949-BF01-138334FF0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/>
          <a:lstStyle/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7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61" r:id="rId12"/>
    <p:sldLayoutId id="2147483665" r:id="rId13"/>
    <p:sldLayoutId id="214748366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 smtClean="0">
                <a:solidFill>
                  <a:srgbClr val="268183"/>
                </a:solidFill>
              </a:rPr>
              <a:t>Fra oppdrag til undervisning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- Samarbeid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>
                <a:solidFill>
                  <a:schemeClr val="accent5"/>
                </a:solidFill>
              </a:rPr>
              <a:t>Diskuter to og to, og sorter bildene </a:t>
            </a:r>
            <a:br>
              <a:rPr lang="nb-NO" sz="3400" dirty="0" smtClean="0">
                <a:solidFill>
                  <a:schemeClr val="accent5"/>
                </a:solidFill>
              </a:rPr>
            </a:br>
            <a:r>
              <a:rPr lang="nb-NO" sz="3400" dirty="0" smtClean="0">
                <a:solidFill>
                  <a:schemeClr val="accent5"/>
                </a:solidFill>
              </a:rPr>
              <a:t>(2 minutter):</a:t>
            </a:r>
            <a:endParaRPr lang="nb-NO" sz="3400" dirty="0">
              <a:solidFill>
                <a:schemeClr val="accent5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4749" y="1690689"/>
            <a:ext cx="7889001" cy="4443454"/>
            <a:chOff x="834749" y="2161976"/>
            <a:chExt cx="7889001" cy="4443454"/>
          </a:xfrm>
        </p:grpSpPr>
        <p:pic>
          <p:nvPicPr>
            <p:cNvPr id="6" name="Picture 2" descr="Bilde, Ilder, Footed, Svart, Skunk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0"/>
            <a:stretch/>
          </p:blipFill>
          <p:spPr bwMode="auto">
            <a:xfrm>
              <a:off x="3722673" y="2161976"/>
              <a:ext cx="2297127" cy="17359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re Mus, Apodemus Sylvaticus, Pattedy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641" y="4491376"/>
              <a:ext cx="2305360" cy="1730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vitveis, Blomst, Naturen, Hvit, Blosso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7"/>
            <a:stretch/>
          </p:blipFill>
          <p:spPr bwMode="auto">
            <a:xfrm>
              <a:off x="6271642" y="2161976"/>
              <a:ext cx="2274534" cy="17359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22673" y="3897879"/>
              <a:ext cx="2119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Ilder</a:t>
              </a:r>
              <a:endParaRPr lang="nb-NO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1642" y="6236098"/>
              <a:ext cx="245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Skogmus</a:t>
              </a:r>
              <a:endParaRPr lang="nb-NO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1641" y="3901357"/>
              <a:ext cx="245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Hvitveis</a:t>
              </a:r>
              <a:endParaRPr lang="nb-NO" dirty="0"/>
            </a:p>
          </p:txBody>
        </p:sp>
        <p:pic>
          <p:nvPicPr>
            <p:cNvPr id="12" name="Picture 10" descr="Blader, Grønt, Treet, Fjellet Elm, Ulmus Glab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00" y="4504356"/>
              <a:ext cx="2595441" cy="1730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88532" y="6236098"/>
              <a:ext cx="2119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Alm</a:t>
              </a:r>
              <a:endParaRPr lang="nb-NO" dirty="0"/>
            </a:p>
          </p:txBody>
        </p:sp>
        <p:pic>
          <p:nvPicPr>
            <p:cNvPr id="15" name="Picture 14" descr="Øyenstikker, Insekt, Makro, Calopteryx Vir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532" y="2161976"/>
              <a:ext cx="2565930" cy="1724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34749" y="3850517"/>
              <a:ext cx="3382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 smtClean="0"/>
                <a:t>Blåvingevannymfe</a:t>
              </a:r>
              <a:endParaRPr lang="nb-NO" dirty="0" smtClean="0"/>
            </a:p>
          </p:txBody>
        </p:sp>
        <p:pic>
          <p:nvPicPr>
            <p:cNvPr id="17" name="Picture 16" descr="Blå Øyenstikker, Rock, Våtmarksområd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73" y="4491375"/>
              <a:ext cx="2310267" cy="1730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722673" y="6183569"/>
              <a:ext cx="298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Stor blålibelle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 rot="20497957">
            <a:off x="34550" y="221582"/>
            <a:ext cx="1260728" cy="423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Elevrolle</a:t>
            </a:r>
          </a:p>
        </p:txBody>
      </p:sp>
    </p:spTree>
    <p:extLst>
      <p:ext uri="{BB962C8B-B14F-4D97-AF65-F5344CB8AC3E}">
        <p14:creationId xmlns:p14="http://schemas.microsoft.com/office/powerpoint/2010/main" val="18004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61949"/>
          </a:xfrm>
        </p:spPr>
        <p:txBody>
          <a:bodyPr>
            <a:normAutofit/>
          </a:bodyPr>
          <a:lstStyle/>
          <a:p>
            <a:r>
              <a:rPr lang="nb-NO" dirty="0"/>
              <a:t>Hvordan </a:t>
            </a:r>
            <a:r>
              <a:rPr lang="nb-NO" dirty="0" smtClean="0"/>
              <a:t>sorterte dere?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727074"/>
            <a:ext cx="7583244" cy="4916793"/>
          </a:xfrm>
        </p:spPr>
        <p:txBody>
          <a:bodyPr>
            <a:normAutofit/>
          </a:bodyPr>
          <a:lstStyle/>
          <a:p>
            <a:r>
              <a:rPr lang="nb-NO" sz="2200" dirty="0" smtClean="0"/>
              <a:t>Pattedyr/insekter/planter?</a:t>
            </a:r>
          </a:p>
          <a:p>
            <a:r>
              <a:rPr lang="nb-NO" sz="2200" dirty="0" smtClean="0"/>
              <a:t>Etter levested?</a:t>
            </a:r>
          </a:p>
          <a:p>
            <a:r>
              <a:rPr lang="nb-NO" sz="2200" dirty="0" smtClean="0"/>
              <a:t>Etter størrelse?</a:t>
            </a:r>
          </a:p>
          <a:p>
            <a:r>
              <a:rPr lang="nb-NO" sz="2200" dirty="0" smtClean="0"/>
              <a:t>Etter mulig levealder?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200" dirty="0" smtClean="0"/>
              <a:t>Det var i så fall feil! </a:t>
            </a:r>
            <a:br>
              <a:rPr lang="nb-NO" sz="2200" dirty="0" smtClean="0"/>
            </a:br>
            <a:r>
              <a:rPr lang="nb-NO" sz="2200" dirty="0" smtClean="0"/>
              <a:t>Poenget var å undersøke kunnskapen deres om rødlista arter. </a:t>
            </a:r>
          </a:p>
          <a:p>
            <a:r>
              <a:rPr lang="nb-NO" sz="2200" dirty="0" smtClean="0"/>
              <a:t>Men det kom kanskje ikke så tydelig fram…</a:t>
            </a:r>
          </a:p>
          <a:p>
            <a:endParaRPr lang="nb-NO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 smtClean="0">
              <a:solidFill>
                <a:srgbClr val="FF0000"/>
              </a:solidFill>
            </a:endParaRPr>
          </a:p>
        </p:txBody>
      </p:sp>
      <p:pic>
        <p:nvPicPr>
          <p:cNvPr id="20" name="Picture 2" descr="Bilde, Ilder, Footed, Svart, Skun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0"/>
          <a:stretch/>
        </p:blipFill>
        <p:spPr bwMode="auto">
          <a:xfrm>
            <a:off x="6144586" y="1727075"/>
            <a:ext cx="1112763" cy="84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re Mus, Apodemus Sylvaticus, Patted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44" y="3029096"/>
            <a:ext cx="1116751" cy="8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vitveis, Blomst, Naturen, Hvit, Bloss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/>
          <a:stretch/>
        </p:blipFill>
        <p:spPr bwMode="auto">
          <a:xfrm>
            <a:off x="7379344" y="1727075"/>
            <a:ext cx="1101818" cy="84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30664" y="2598197"/>
            <a:ext cx="102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Sårbar</a:t>
            </a:r>
            <a:endParaRPr lang="nb-NO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79344" y="3897415"/>
            <a:ext cx="118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Livskraftig</a:t>
            </a:r>
            <a:endParaRPr lang="nb-NO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79344" y="2615588"/>
            <a:ext cx="118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Livskraftig</a:t>
            </a:r>
            <a:endParaRPr lang="nb-NO" b="1" dirty="0"/>
          </a:p>
        </p:txBody>
      </p:sp>
      <p:pic>
        <p:nvPicPr>
          <p:cNvPr id="26" name="Picture 10" descr="Blader, Grønt, Treet, Fjellet Elm, Ulmus Glab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0" y="3035384"/>
            <a:ext cx="1257270" cy="8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71685" y="3897415"/>
            <a:ext cx="102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Sårbar</a:t>
            </a:r>
            <a:endParaRPr lang="nb-NO" b="1" dirty="0"/>
          </a:p>
        </p:txBody>
      </p:sp>
      <p:pic>
        <p:nvPicPr>
          <p:cNvPr id="28" name="Picture 27" descr="Øyenstikker, Insekt, Makro, Calopteryx Vir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85" y="1727075"/>
            <a:ext cx="1242975" cy="83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71396" y="2600654"/>
            <a:ext cx="163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Livskraftig</a:t>
            </a:r>
            <a:endParaRPr lang="nb-NO" b="1" dirty="0"/>
          </a:p>
        </p:txBody>
      </p:sp>
      <p:pic>
        <p:nvPicPr>
          <p:cNvPr id="30" name="Picture 29" descr="Blå Øyenstikker, Rock, Våtmarksområ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85" y="3029096"/>
            <a:ext cx="1119128" cy="83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44586" y="3904404"/>
            <a:ext cx="14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Sårbar</a:t>
            </a:r>
            <a:endParaRPr lang="nb-NO" b="1" dirty="0"/>
          </a:p>
        </p:txBody>
      </p:sp>
      <p:sp>
        <p:nvSpPr>
          <p:cNvPr id="16" name="Rounded Rectangle 15"/>
          <p:cNvSpPr/>
          <p:nvPr/>
        </p:nvSpPr>
        <p:spPr>
          <a:xfrm rot="20497957">
            <a:off x="34550" y="221582"/>
            <a:ext cx="1260728" cy="423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Elevrolle</a:t>
            </a:r>
          </a:p>
        </p:txBody>
      </p:sp>
    </p:spTree>
    <p:extLst>
      <p:ext uri="{BB962C8B-B14F-4D97-AF65-F5344CB8AC3E}">
        <p14:creationId xmlns:p14="http://schemas.microsoft.com/office/powerpoint/2010/main" val="41822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5"/>
                </a:solidFill>
              </a:rPr>
              <a:t>Intensjonen med oppgaven</a:t>
            </a:r>
            <a:endParaRPr lang="nb-NO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690688"/>
            <a:ext cx="7583244" cy="4270274"/>
          </a:xfrm>
        </p:spPr>
        <p:txBody>
          <a:bodyPr>
            <a:normAutofit/>
          </a:bodyPr>
          <a:lstStyle/>
          <a:p>
            <a:r>
              <a:rPr lang="nb-NO" sz="2200" dirty="0" smtClean="0"/>
              <a:t>Hvorfor fungerte oppgaven dårlig?</a:t>
            </a:r>
          </a:p>
          <a:p>
            <a:pPr lvl="1"/>
            <a:r>
              <a:rPr lang="nb-NO" sz="2000" dirty="0" smtClean="0"/>
              <a:t>Hvis intensjonen er å få elevene til å øve seg på sortering, kan oppgaven vært god.</a:t>
            </a:r>
          </a:p>
          <a:p>
            <a:pPr lvl="1"/>
            <a:r>
              <a:rPr lang="nb-NO" sz="2000" dirty="0" smtClean="0"/>
              <a:t>Hvis intensjonen er å undersøke elevenes kunnskap om rødlista arter, fungerer den dårlig.</a:t>
            </a:r>
          </a:p>
          <a:p>
            <a:r>
              <a:rPr lang="nb-NO" sz="2200" dirty="0" smtClean="0"/>
              <a:t>I etterkant av undervisning preget at gruppearbeid, praktiske aktiviteter, elevstyrt </a:t>
            </a:r>
            <a:r>
              <a:rPr lang="nb-NO" sz="2200" dirty="0"/>
              <a:t>arbeid </a:t>
            </a:r>
            <a:r>
              <a:rPr lang="nb-NO" sz="2200" dirty="0" smtClean="0"/>
              <a:t>o.l. opplever mange lærere at elevene har brukt tid på andre ting enn det som var lærerens intensjon.  </a:t>
            </a:r>
          </a:p>
          <a:p>
            <a:r>
              <a:rPr lang="nb-NO" sz="2200" dirty="0" smtClean="0"/>
              <a:t>Det er derfor viktig å tenke gjennom hva dere ønsker at elevene skal fokusere på i arbeidet med oppdraget, og vurdere om oppdragsformuleringen legger til rette for dette.</a:t>
            </a:r>
          </a:p>
        </p:txBody>
      </p:sp>
    </p:spTree>
    <p:extLst>
      <p:ext uri="{BB962C8B-B14F-4D97-AF65-F5344CB8AC3E}">
        <p14:creationId xmlns:p14="http://schemas.microsoft.com/office/powerpoint/2010/main" val="17093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Modellen for utvidet klasserom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For å unngå at </a:t>
            </a:r>
            <a:r>
              <a:rPr lang="nb-NO" sz="2200" dirty="0" smtClean="0"/>
              <a:t>elevene </a:t>
            </a:r>
            <a:r>
              <a:rPr lang="nb-NO" sz="2200" dirty="0"/>
              <a:t>er usikre på </a:t>
            </a:r>
            <a:r>
              <a:rPr lang="nb-NO" sz="2200" dirty="0" smtClean="0"/>
              <a:t>hva </a:t>
            </a:r>
            <a:r>
              <a:rPr lang="nb-NO" sz="2200" dirty="0"/>
              <a:t>de skal gjøre og </a:t>
            </a:r>
            <a:r>
              <a:rPr lang="nb-NO" sz="2200" dirty="0" smtClean="0"/>
              <a:t>lære, </a:t>
            </a:r>
            <a:r>
              <a:rPr lang="nb-NO" sz="2200" dirty="0"/>
              <a:t>må </a:t>
            </a:r>
            <a:r>
              <a:rPr lang="nb-NO" sz="2200" dirty="0" smtClean="0"/>
              <a:t>dere </a:t>
            </a:r>
            <a:r>
              <a:rPr lang="nb-NO" sz="2200" dirty="0"/>
              <a:t>jobbe </a:t>
            </a:r>
            <a:r>
              <a:rPr lang="nb-NO" sz="2200" dirty="0" smtClean="0"/>
              <a:t>dere </a:t>
            </a:r>
            <a:r>
              <a:rPr lang="nb-NO" sz="2200" dirty="0"/>
              <a:t>gjennom </a:t>
            </a:r>
            <a:r>
              <a:rPr lang="nb-NO" sz="2200" dirty="0" smtClean="0"/>
              <a:t>modellen </a:t>
            </a:r>
            <a:r>
              <a:rPr lang="nb-NO" sz="2200" dirty="0" smtClean="0"/>
              <a:t>før </a:t>
            </a:r>
            <a:r>
              <a:rPr lang="nb-NO" sz="2200" dirty="0" smtClean="0"/>
              <a:t>oppdraget deles ut. </a:t>
            </a:r>
          </a:p>
          <a:p>
            <a:r>
              <a:rPr lang="nb-NO" sz="2200" dirty="0" smtClean="0"/>
              <a:t>I denne modulen skal dere jobbe med punkt 3.</a:t>
            </a:r>
            <a:endParaRPr lang="nb-NO" sz="2200" dirty="0"/>
          </a:p>
          <a:p>
            <a:endParaRPr lang="nb-NO" sz="2200" dirty="0"/>
          </a:p>
        </p:txBody>
      </p:sp>
      <p:sp>
        <p:nvSpPr>
          <p:cNvPr id="4" name="Avrundet rektangel 4"/>
          <p:cNvSpPr/>
          <p:nvPr/>
        </p:nvSpPr>
        <p:spPr>
          <a:xfrm>
            <a:off x="1274982" y="3312901"/>
            <a:ext cx="5977083" cy="2540797"/>
          </a:xfrm>
          <a:prstGeom prst="roundRect">
            <a:avLst/>
          </a:prstGeom>
          <a:solidFill>
            <a:srgbClr val="D4EEEE"/>
          </a:solidFill>
          <a:ln w="28575" cap="flat" cmpd="sng" algn="ctr">
            <a:solidFill>
              <a:schemeClr val="accent3"/>
            </a:solidFill>
            <a:prstDash val="solid"/>
          </a:ln>
          <a:effectLst/>
        </p:spPr>
        <p:txBody>
          <a:bodyPr lIns="294551" tIns="147277" rIns="294551" bIns="147277" spcCol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93857" y="3351001"/>
            <a:ext cx="5614305" cy="2540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Velg </a:t>
            </a:r>
            <a:r>
              <a:rPr kumimoji="0" lang="nb-NO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tema</a:t>
            </a:r>
            <a:endParaRPr kumimoji="0" lang="nb-NO" sz="18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Finn fram til et oppdrag som elevene skal </a:t>
            </a:r>
            <a:r>
              <a:rPr kumimoji="0" lang="nb-NO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løse</a:t>
            </a:r>
            <a:endParaRPr kumimoji="0" lang="nb-NO" sz="18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Hvilke kunnskaper og ferdigheter trenger elevene for å løse oppdraget?</a:t>
            </a: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Hva kan elevene gjøre på den andre læringsarenaen</a:t>
            </a:r>
            <a:r>
              <a:rPr kumimoji="0" lang="nb-NO" sz="1800" b="0" i="0" u="none" strike="noStrike" kern="120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som de ikke kan gjøre i klasserommet?</a:t>
            </a:r>
          </a:p>
          <a:p>
            <a:pPr marL="520270" marR="0" lvl="0" indent="-52027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Velg aktiviteter som setter elevene i stand </a:t>
            </a:r>
            <a:b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nb-NO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til å løse </a:t>
            </a:r>
            <a:r>
              <a:rPr kumimoji="0" lang="nb-NO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oppdraget</a:t>
            </a:r>
            <a:endParaRPr kumimoji="0" lang="nb-NO" sz="18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Begrepene kunnskap og ferdighet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Snakk sammen to og to: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Hva </a:t>
            </a:r>
            <a:r>
              <a:rPr lang="nb-NO" sz="2200" dirty="0"/>
              <a:t>tenker </a:t>
            </a:r>
            <a:r>
              <a:rPr lang="nb-NO" sz="2200" dirty="0" smtClean="0"/>
              <a:t>dere ligger i begrepene kunnskap </a:t>
            </a:r>
            <a:r>
              <a:rPr lang="nb-NO" sz="2200" dirty="0"/>
              <a:t>og ferdighet?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876237" y="2925029"/>
            <a:ext cx="5563254" cy="2806750"/>
            <a:chOff x="822076" y="2263525"/>
            <a:chExt cx="7385026" cy="3663093"/>
          </a:xfrm>
        </p:grpSpPr>
        <p:sp>
          <p:nvSpPr>
            <p:cNvPr id="11" name="Avrundet rektangel 4"/>
            <p:cNvSpPr/>
            <p:nvPr/>
          </p:nvSpPr>
          <p:spPr>
            <a:xfrm>
              <a:off x="822076" y="2263525"/>
              <a:ext cx="7385026" cy="3663093"/>
            </a:xfrm>
            <a:prstGeom prst="roundRect">
              <a:avLst/>
            </a:prstGeom>
            <a:solidFill>
              <a:srgbClr val="D4EEEE"/>
            </a:solidFill>
            <a:ln w="2857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294551" tIns="147277" rIns="294551" bIns="147277" spcCol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076817" y="2473987"/>
              <a:ext cx="6936793" cy="34526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tema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Finn fram til et oppdrag som elevene skal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løse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1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Hvilke kunnskaper og ferdigheter trenger elevene for å løse oppdraget?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Hva kan elevene gjøre på den andre læringsarenaen</a:t>
              </a:r>
              <a:r>
                <a:rPr kumimoji="0" lang="nb-NO" sz="2200" b="0" i="0" u="none" strike="noStrike" kern="1200" cap="none" spc="0" normalizeH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som de ikke kan gjøre i klasserommet?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aktiviteter som setter elevene i stand </a:t>
              </a:r>
              <a:b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til å løse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oppdraget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Begrepene kunnskap </a:t>
            </a:r>
            <a:r>
              <a:rPr lang="nb-NO" dirty="0"/>
              <a:t>og ferdighet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683328"/>
            <a:ext cx="4084824" cy="4285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b="1" dirty="0"/>
              <a:t>Kunnskap</a:t>
            </a:r>
          </a:p>
          <a:p>
            <a:r>
              <a:rPr lang="nb-NO" sz="2200" dirty="0"/>
              <a:t>fakta</a:t>
            </a:r>
          </a:p>
          <a:p>
            <a:r>
              <a:rPr lang="nb-NO" sz="2200" dirty="0" smtClean="0"/>
              <a:t>teorier</a:t>
            </a:r>
            <a:endParaRPr lang="nb-NO" sz="2200" dirty="0"/>
          </a:p>
          <a:p>
            <a:r>
              <a:rPr lang="nb-NO" sz="2200" dirty="0" smtClean="0"/>
              <a:t>Formler</a:t>
            </a:r>
          </a:p>
          <a:p>
            <a:r>
              <a:rPr lang="nb-NO" sz="2200" dirty="0" smtClean="0"/>
              <a:t>nøkkelbegreper</a:t>
            </a:r>
            <a:r>
              <a:rPr lang="nb-NO" sz="2600" dirty="0"/>
              <a:t/>
            </a:r>
            <a:br>
              <a:rPr lang="nb-NO" sz="2600" dirty="0"/>
            </a:br>
            <a:endParaRPr lang="nb-NO" sz="1800" dirty="0"/>
          </a:p>
          <a:p>
            <a:pPr marL="0" indent="0">
              <a:buNone/>
            </a:pPr>
            <a:r>
              <a:rPr lang="nb-NO" sz="2200" b="1" dirty="0"/>
              <a:t>Ferdighet</a:t>
            </a:r>
          </a:p>
          <a:p>
            <a:r>
              <a:rPr lang="nb-NO" sz="2200" dirty="0"/>
              <a:t>metoder for innsamling av data/informasjon</a:t>
            </a:r>
          </a:p>
          <a:p>
            <a:r>
              <a:rPr lang="nb-NO" sz="2200" dirty="0"/>
              <a:t>drøfte, argumentere, forklare…</a:t>
            </a:r>
          </a:p>
          <a:p>
            <a:r>
              <a:rPr lang="nb-NO" sz="2200" dirty="0"/>
              <a:t>formidle løsning på oppdraget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0564" y="1689100"/>
            <a:ext cx="3498418" cy="4280185"/>
          </a:xfrm>
          <a:prstGeom prst="roundRect">
            <a:avLst>
              <a:gd name="adj" fmla="val 0"/>
            </a:avLst>
          </a:prstGeom>
          <a:solidFill>
            <a:srgbClr val="D4EEE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Dette er ikke fullstendige </a:t>
            </a:r>
            <a:r>
              <a:rPr lang="nb-NO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lister, </a:t>
            </a: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men eksempler for å </a:t>
            </a:r>
            <a:r>
              <a:rPr lang="nb-NO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illustrere forskjellen. </a:t>
            </a:r>
            <a:endParaRPr lang="nb-NO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Det er helt nødvendig å vite hvilken kompetanse elevene trenger for </a:t>
            </a:r>
            <a:r>
              <a:rPr lang="nb-NO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å løse </a:t>
            </a: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oppdraget </a:t>
            </a:r>
            <a:r>
              <a:rPr lang="nb-NO" sz="2200" i="1" dirty="0">
                <a:solidFill>
                  <a:schemeClr val="tx1"/>
                </a:solidFill>
                <a:sym typeface="Wingdings" panose="05000000000000000000" pitchFamily="2" charset="2"/>
              </a:rPr>
              <a:t>før</a:t>
            </a:r>
            <a:r>
              <a:rPr lang="nb-NO" sz="2200" dirty="0">
                <a:solidFill>
                  <a:schemeClr val="tx1"/>
                </a:solidFill>
                <a:sym typeface="Wingdings" panose="05000000000000000000" pitchFamily="2" charset="2"/>
              </a:rPr>
              <a:t> dere begynner å planlegge innholdet i undervisninga.</a:t>
            </a: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Gruppearbeid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20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36039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</a:t>
            </a:r>
            <a:r>
              <a:rPr lang="nb-NO" dirty="0"/>
              <a:t>oppdrag til undervisning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Med utgangspunkt i et felles eksempel på oppdrag skal dere nå øve på å avdekke hvilke kunnskaper og ferdigheter elevene trenger for å løse oppdraget.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86" y="3120133"/>
            <a:ext cx="4605948" cy="297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Vindusutskifting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5738" y="1373797"/>
            <a:ext cx="7882502" cy="548420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/>
              <a:t>Nexans Rognan søker kvalifisert rådgivning vedrørende utskifting av vinduer</a:t>
            </a:r>
          </a:p>
          <a:p>
            <a:pPr marL="0" indent="0">
              <a:buNone/>
            </a:pPr>
            <a:r>
              <a:rPr lang="nb-NO" sz="1800" dirty="0"/>
              <a:t>Nexans Norway sin fabrikk på Rognan produserer kabler i mange forskjellige størrelser som blir solgt til kunder i ei rekke land over hele verden. Fabrikken har per i dag ei grunnflate på ca. 18 000 m</a:t>
            </a:r>
            <a:r>
              <a:rPr lang="nb-NO" sz="1800" baseline="30000" dirty="0"/>
              <a:t>2</a:t>
            </a:r>
            <a:r>
              <a:rPr lang="nb-NO" sz="1800" dirty="0"/>
              <a:t> og en høyde under taket på omtrent 7 meter. Videre er det satt et krav om at temperaturen innendørs skal holdes forholdsvis konstant, uansett vær og årstid. </a:t>
            </a:r>
          </a:p>
          <a:p>
            <a:pPr marL="0" indent="0">
              <a:buNone/>
            </a:pPr>
            <a:r>
              <a:rPr lang="nb-NO" sz="1800" dirty="0"/>
              <a:t>Siden oppstart og bygging av fabrikken i 1972, har mye blitt endret og forbedret underveis, men mye har også forblitt uendret. Vinduer har i liten grad blitt skiftet ut, slik at mesteparten av fabrikkens vinduer er de samme som da bygget ble satt opp. Her ønsker vi hjelp og gir dere dermed følgende oppdrag:</a:t>
            </a:r>
          </a:p>
          <a:p>
            <a:r>
              <a:rPr lang="nb-NO" sz="1800" dirty="0"/>
              <a:t>Vil det være lønnsomt for Nexans Rognan å skifte ut fabrikkens gamle vinduer? </a:t>
            </a:r>
          </a:p>
          <a:p>
            <a:pPr marL="0" indent="0">
              <a:buNone/>
            </a:pPr>
            <a:r>
              <a:rPr lang="nb-NO" sz="1800" dirty="0"/>
              <a:t>Dere bes om å levere en rapport som inneholder deres anbefaling. Det forventes at anbefalinga begrunnes ut i fra økonomiske, sosiale og miljømessige perspektiver.</a:t>
            </a:r>
          </a:p>
          <a:p>
            <a:pPr marL="0" indent="0">
              <a:buNone/>
            </a:pPr>
            <a:r>
              <a:rPr lang="nb-NO" sz="1800" dirty="0"/>
              <a:t>Vi vil gjerne invitere dere til fabrikken for ei omvisning og eventuelle undersøkelser den 17. februar. Vi ønsker at dere presenterer deres løsning hos oss på fabrikken i uke 11.</a:t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Med vennlig hilsen Nexans Norway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65874" y="105978"/>
            <a:ext cx="3712366" cy="1130187"/>
          </a:xfrm>
          <a:prstGeom prst="wedgeRoundRectCallout">
            <a:avLst>
              <a:gd name="adj1" fmla="val -22572"/>
              <a:gd name="adj2" fmla="val 61631"/>
              <a:gd name="adj3" fmla="val 16667"/>
            </a:avLst>
          </a:prstGeom>
          <a:solidFill>
            <a:srgbClr val="268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</a:rPr>
              <a:t>Eksempelet er hentet fra Lektor2 og er opprinnelig laget for matematikk, naturfag og samfunnsfag på 9. trinn</a:t>
            </a:r>
          </a:p>
        </p:txBody>
      </p:sp>
    </p:spTree>
    <p:extLst>
      <p:ext uri="{BB962C8B-B14F-4D97-AF65-F5344CB8AC3E}">
        <p14:creationId xmlns:p14="http://schemas.microsoft.com/office/powerpoint/2010/main" val="18650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/>
              <a:t>Fra </a:t>
            </a:r>
            <a:r>
              <a:rPr lang="nb-NO" sz="3400" dirty="0"/>
              <a:t>oppdrag til undervisning </a:t>
            </a:r>
            <a:r>
              <a:rPr lang="nb-NO" sz="3400" dirty="0" smtClean="0"/>
              <a:t/>
            </a:r>
            <a:br>
              <a:rPr lang="nb-NO" sz="3400" dirty="0" smtClean="0"/>
            </a:br>
            <a:r>
              <a:rPr lang="nb-NO" sz="3400" dirty="0" smtClean="0"/>
              <a:t>(</a:t>
            </a:r>
            <a:r>
              <a:rPr lang="nb-NO" sz="3400" dirty="0"/>
              <a:t>10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Med utgangspunkt i oppdraget dere nettopp leste skal dere jobbe med det utdelte planleggingsarket i grupper. Diskuter og skriv ned stikkord i kolonnen som heter kompetanse: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 kunnskaper trenger elevene for å løse oppdraget?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 ferdigheter trenger elevene for å løse oppdraget?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61321" y="4247658"/>
            <a:ext cx="3332385" cy="2263775"/>
            <a:chOff x="895738" y="4317998"/>
            <a:chExt cx="3332385" cy="2263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738" y="4371136"/>
              <a:ext cx="3332385" cy="2154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1771162" y="4317998"/>
              <a:ext cx="647700" cy="2263775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698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Målet med denne modulen er å bli kjent med </a:t>
            </a:r>
            <a:r>
              <a:rPr lang="nb-NO" sz="2200" i="1" dirty="0"/>
              <a:t>M</a:t>
            </a:r>
            <a:r>
              <a:rPr lang="nb-NO" sz="2200" i="1" dirty="0" smtClean="0"/>
              <a:t>odellen </a:t>
            </a:r>
            <a:r>
              <a:rPr lang="nb-NO" sz="2200" i="1" dirty="0"/>
              <a:t>for utvidet klasserom</a:t>
            </a:r>
            <a:r>
              <a:rPr lang="nb-NO" sz="2200" dirty="0"/>
              <a:t> og hvordan denne kan brukes </a:t>
            </a:r>
            <a:r>
              <a:rPr lang="nb-NO" sz="2200" dirty="0" smtClean="0"/>
              <a:t>for å planlegge </a:t>
            </a:r>
            <a:r>
              <a:rPr lang="nb-NO" sz="2200" dirty="0"/>
              <a:t>undervisning som involverer </a:t>
            </a:r>
            <a:r>
              <a:rPr lang="nb-NO" sz="2200" dirty="0" smtClean="0"/>
              <a:t>andre </a:t>
            </a:r>
            <a:r>
              <a:rPr lang="nb-NO" sz="2200" dirty="0"/>
              <a:t>læringsarenaer. </a:t>
            </a: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2" y="3244084"/>
            <a:ext cx="4059801" cy="257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Vindusutskifting </a:t>
            </a:r>
            <a:r>
              <a:rPr lang="nb-NO" sz="3600" dirty="0"/>
              <a:t>– forslag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2400" b="1" dirty="0"/>
              <a:t>Kunnskaper:</a:t>
            </a:r>
          </a:p>
          <a:p>
            <a:pPr>
              <a:spcAft>
                <a:spcPts val="1200"/>
              </a:spcAft>
            </a:pPr>
            <a:r>
              <a:rPr lang="nb-NO" sz="2200" dirty="0"/>
              <a:t>Materialene i ei bygning påvirker bygningens energiforbruk og </a:t>
            </a:r>
            <a:r>
              <a:rPr lang="nb-NO" sz="2200" dirty="0" smtClean="0"/>
              <a:t>inneklima</a:t>
            </a:r>
            <a:endParaRPr lang="nb-NO" sz="2200" dirty="0"/>
          </a:p>
          <a:p>
            <a:pPr>
              <a:spcAft>
                <a:spcPts val="1200"/>
              </a:spcAft>
            </a:pPr>
            <a:r>
              <a:rPr lang="nb-NO" sz="2200" dirty="0"/>
              <a:t>Bygningers energiforbruk har sammenheng med bygningers belastning på </a:t>
            </a:r>
            <a:r>
              <a:rPr lang="nb-NO" sz="2200" dirty="0" smtClean="0"/>
              <a:t>miljøet</a:t>
            </a:r>
            <a:endParaRPr lang="nb-NO" sz="2200" dirty="0"/>
          </a:p>
          <a:p>
            <a:pPr>
              <a:spcAft>
                <a:spcPts val="1200"/>
              </a:spcAft>
            </a:pPr>
            <a:r>
              <a:rPr lang="nb-NO" sz="2200" dirty="0"/>
              <a:t>Nøkkelbegreper: energiforbruk, u-verdi, areal, varmetap, watt, bærekraftig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26692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Vindusutskifting </a:t>
            </a:r>
            <a:r>
              <a:rPr lang="nb-NO" dirty="0"/>
              <a:t>– forslag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63279"/>
            <a:ext cx="7583244" cy="41803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400" b="1" dirty="0"/>
              <a:t>Ferdigheter: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Måle u-verdi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Ta mål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Beregne areal, varmetap, energiforbruk og -kostnader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Analysere data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Bruke regneark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Lage grafiske framstillinger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Argumentere for løsningen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Utarbeide rapport og presentasjon 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Presentere resultatet for bedriften ved hjelp av for eksempel PowerPoint</a:t>
            </a:r>
          </a:p>
        </p:txBody>
      </p:sp>
    </p:spTree>
    <p:extLst>
      <p:ext uri="{BB962C8B-B14F-4D97-AF65-F5344CB8AC3E}">
        <p14:creationId xmlns:p14="http://schemas.microsoft.com/office/powerpoint/2010/main" val="19512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i plenum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Hvordan var deres forslag til kunnskaper og ferdigheter sammenliknet </a:t>
            </a:r>
            <a:r>
              <a:rPr lang="nb-NO" sz="2200" dirty="0" smtClean="0"/>
              <a:t>med de presenterte forslagene?</a:t>
            </a: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Jo mer konkrete dere er når dere setter opp hvilke kunnskaper og ferdigheter elevene trenger for å løse oppdraget, jo enklere blir det å planlegge innholdet i undervisningen!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45" y="4137470"/>
            <a:ext cx="3249637" cy="21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smtClean="0"/>
              <a:t>en </a:t>
            </a:r>
            <a:r>
              <a:rPr lang="nb-NO" dirty="0"/>
              <a:t>god løsning på oppdraget?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sz="2200" dirty="0"/>
              <a:t>Når dere har satt opp hvilke kunnskaper og ferdigheter elevene trenger, </a:t>
            </a:r>
            <a:r>
              <a:rPr lang="nb-NO" sz="2200" dirty="0" smtClean="0"/>
              <a:t>bør dere tenke igjennom om dette stemmer overens med det dere vil at elevene skal lære. Dersom svaret er nei, må dere gå tilbake og justere oppdraget.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sz="2200" dirty="0"/>
          </a:p>
        </p:txBody>
      </p:sp>
      <p:pic>
        <p:nvPicPr>
          <p:cNvPr id="1026" name="Picture 2" descr="Detective, Søking, Mann, Søk, Forstø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53" y="3441843"/>
            <a:ext cx="2943429" cy="29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smtClean="0"/>
              <a:t>en </a:t>
            </a:r>
            <a:r>
              <a:rPr lang="nb-NO" dirty="0"/>
              <a:t>god løsning på oppdraget?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sz="2200" dirty="0" smtClean="0"/>
              <a:t>Når oppdraget er ferdig formulert, og kunnskapene og ferdighetene </a:t>
            </a:r>
            <a:r>
              <a:rPr lang="nb-NO" sz="2200" dirty="0" smtClean="0"/>
              <a:t>er </a:t>
            </a:r>
            <a:r>
              <a:rPr lang="nb-NO" sz="2200" dirty="0" smtClean="0"/>
              <a:t>definert, er </a:t>
            </a:r>
            <a:r>
              <a:rPr lang="nb-NO" sz="2200" dirty="0"/>
              <a:t>det viktig at dere selv går gjennom oppdraget og tenker </a:t>
            </a:r>
            <a:r>
              <a:rPr lang="nb-NO" sz="2200" dirty="0" smtClean="0"/>
              <a:t>på </a:t>
            </a:r>
            <a:r>
              <a:rPr lang="nb-NO" sz="2200" dirty="0"/>
              <a:t>hvordan </a:t>
            </a:r>
            <a:r>
              <a:rPr lang="nb-NO" sz="2200" dirty="0" smtClean="0"/>
              <a:t>en </a:t>
            </a:r>
            <a:r>
              <a:rPr lang="nb-NO" sz="2200" dirty="0"/>
              <a:t>god løsning ser ut: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b-NO" sz="2200" dirty="0"/>
              <a:t>Hva må </a:t>
            </a:r>
            <a:r>
              <a:rPr lang="nb-NO" sz="2200" dirty="0" smtClean="0"/>
              <a:t>en </a:t>
            </a:r>
            <a:r>
              <a:rPr lang="nb-NO" sz="2200" dirty="0"/>
              <a:t>god løsning på oppdraget inneholde?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b-NO" sz="2200" dirty="0"/>
              <a:t>Hvilke kriterier skal brukes for å vurdere elevenes kompetanse?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sz="2200" dirty="0"/>
              <a:t>Dette må diskuteres med / gjøres kjent for elevene</a:t>
            </a:r>
            <a:r>
              <a:rPr lang="nb-NO" sz="2200" dirty="0" smtClean="0"/>
              <a:t>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651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/>
                </a:solidFill>
              </a:rPr>
              <a:t>Planlegg egen undervisning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25790"/>
            <a:ext cx="7583244" cy="428015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200" dirty="0"/>
              <a:t>Nå skal </a:t>
            </a:r>
            <a:r>
              <a:rPr lang="nb-NO" sz="2200" dirty="0" smtClean="0"/>
              <a:t>dere fortsette planleggingen av eget undervisnings-opplegg basert på oppdraget dere laget i forrige modul. Dere skal jobbe med kolonnene tilhørende modul 2:</a:t>
            </a:r>
          </a:p>
          <a:p>
            <a:r>
              <a:rPr lang="nb-NO" sz="2200" dirty="0" smtClean="0"/>
              <a:t>Hvilke kunnskaper og ferdigheter trenger elevene for å løse oppdraget? </a:t>
            </a:r>
          </a:p>
          <a:p>
            <a:pPr lvl="1"/>
            <a:r>
              <a:rPr lang="nb-NO" sz="2000" dirty="0" smtClean="0"/>
              <a:t>Husk </a:t>
            </a:r>
            <a:r>
              <a:rPr lang="nb-NO" sz="2000" dirty="0"/>
              <a:t>å være så konkret som </a:t>
            </a:r>
            <a:r>
              <a:rPr lang="nb-NO" sz="2000" dirty="0" smtClean="0"/>
              <a:t>mulig </a:t>
            </a:r>
          </a:p>
          <a:p>
            <a:pPr lvl="1"/>
            <a:r>
              <a:rPr lang="nb-NO" sz="2000" dirty="0" smtClean="0"/>
              <a:t>Stemmer dette med det du ønsker at elevene skal lære? </a:t>
            </a:r>
          </a:p>
          <a:p>
            <a:pPr lvl="1"/>
            <a:r>
              <a:rPr lang="nb-NO" sz="2000" dirty="0" smtClean="0"/>
              <a:t>Trenger du å justere oppdraget?</a:t>
            </a:r>
          </a:p>
          <a:p>
            <a:r>
              <a:rPr lang="nb-NO" sz="2200" dirty="0" smtClean="0"/>
              <a:t>Hvilke kompetansemål fra hvilke fag er relevante?</a:t>
            </a:r>
          </a:p>
          <a:p>
            <a:r>
              <a:rPr lang="nb-NO" sz="2200" dirty="0" smtClean="0"/>
              <a:t>Hva bør en god løsning på oppdraget inneholde?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23" y="5460702"/>
            <a:ext cx="1914059" cy="12301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087153" y="5430565"/>
            <a:ext cx="814201" cy="129038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 smtClean="0">
                <a:solidFill>
                  <a:srgbClr val="268183"/>
                </a:solidFill>
              </a:rPr>
              <a:t>Fra oppdrag til undervisning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- Etterarbeid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22026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Målet med denne modulen er å bli kjent med </a:t>
            </a:r>
            <a:r>
              <a:rPr lang="nb-NO" sz="2200" i="1" dirty="0"/>
              <a:t>M</a:t>
            </a:r>
            <a:r>
              <a:rPr lang="nb-NO" sz="2200" i="1" dirty="0" smtClean="0"/>
              <a:t>odellen </a:t>
            </a:r>
            <a:r>
              <a:rPr lang="nb-NO" sz="2200" i="1" dirty="0"/>
              <a:t>for utvidet klasserom</a:t>
            </a:r>
            <a:r>
              <a:rPr lang="nb-NO" sz="2200" dirty="0"/>
              <a:t> og hvordan denne kan brukes </a:t>
            </a:r>
            <a:r>
              <a:rPr lang="nb-NO" sz="2200" dirty="0" smtClean="0"/>
              <a:t>for å planlegge </a:t>
            </a:r>
            <a:r>
              <a:rPr lang="nb-NO" sz="2200" dirty="0"/>
              <a:t>undervisning som involverer </a:t>
            </a:r>
            <a:r>
              <a:rPr lang="nb-NO" sz="2200" dirty="0" smtClean="0"/>
              <a:t>andre </a:t>
            </a:r>
            <a:r>
              <a:rPr lang="nb-NO" sz="2200" dirty="0"/>
              <a:t>læringsarenaer. </a:t>
            </a: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2" y="3244084"/>
            <a:ext cx="4059801" cy="257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3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07133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erfaringer i grupper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Veien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>
                          <a:solidFill>
                            <a:schemeClr val="tx1"/>
                          </a:solidFill>
                        </a:rPr>
                        <a:t>55 </a:t>
                      </a: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952021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Oppsummer forarbeidet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Gruppearbeid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nb-NO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200" b="1" dirty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Del erfaringer i grupper </a:t>
            </a:r>
            <a:r>
              <a:rPr lang="nb-NO" dirty="0" smtClean="0"/>
              <a:t>(30 </a:t>
            </a:r>
            <a:r>
              <a:rPr lang="nb-NO" dirty="0"/>
              <a:t>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74814"/>
            <a:ext cx="7583244" cy="41803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Del erfaringer med utfylling av de tre kolonnene tilknyttet modul 2 i planleggingsarket, og gi hverandre innspill på eventuelle forbedringer som kan gjøres.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000" dirty="0"/>
              <a:t>Er det samsvar mellom oppdraget og de oppsatte </a:t>
            </a:r>
            <a:r>
              <a:rPr lang="nb-NO" sz="2000" dirty="0" smtClean="0"/>
              <a:t>kunnskapene </a:t>
            </a:r>
            <a:r>
              <a:rPr lang="nb-NO" sz="2000" dirty="0"/>
              <a:t>og </a:t>
            </a:r>
            <a:r>
              <a:rPr lang="nb-NO" sz="2000" dirty="0" smtClean="0"/>
              <a:t>ferdighetene?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/>
              <a:t>Er beskrivelsen av kunnskapene og ferdighetene konkret nok?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2000" dirty="0" smtClean="0"/>
              <a:t>Vil </a:t>
            </a:r>
            <a:r>
              <a:rPr lang="nb-NO" sz="2000" dirty="0"/>
              <a:t>elevene forstå hva </a:t>
            </a:r>
            <a:r>
              <a:rPr lang="nb-NO" sz="2000" dirty="0" smtClean="0"/>
              <a:t>som er intensjonen med oppdraget </a:t>
            </a:r>
            <a:r>
              <a:rPr lang="nb-NO" sz="2000" dirty="0" smtClean="0"/>
              <a:t>og </a:t>
            </a:r>
            <a:r>
              <a:rPr lang="nb-NO" sz="2000" dirty="0"/>
              <a:t>hva </a:t>
            </a:r>
            <a:r>
              <a:rPr lang="nb-NO" sz="2000" dirty="0" smtClean="0"/>
              <a:t>som kreves av en god </a:t>
            </a:r>
            <a:r>
              <a:rPr lang="nb-NO" sz="2000" dirty="0" smtClean="0"/>
              <a:t>løsning?</a:t>
            </a:r>
            <a:endParaRPr lang="nb-NO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 smtClean="0"/>
              <a:t>Noter </a:t>
            </a:r>
            <a:r>
              <a:rPr lang="nb-NO" sz="2200" dirty="0"/>
              <a:t>punkter fra diskusjonen som dere vil dele med de andre.</a:t>
            </a:r>
          </a:p>
        </p:txBody>
      </p:sp>
    </p:spTree>
    <p:extLst>
      <p:ext uri="{BB962C8B-B14F-4D97-AF65-F5344CB8AC3E}">
        <p14:creationId xmlns:p14="http://schemas.microsoft.com/office/powerpoint/2010/main" val="1009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plenum (15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Hver gruppe deler </a:t>
            </a:r>
            <a:r>
              <a:rPr lang="nb-NO" sz="2200" dirty="0" smtClean="0"/>
              <a:t>sine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punkter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med de andre deltakerne. 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9" y="2738216"/>
            <a:ext cx="4901593" cy="32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/>
                </a:solidFill>
              </a:rPr>
              <a:t>Veien videre (10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825625"/>
            <a:ext cx="7750957" cy="4180320"/>
          </a:xfrm>
        </p:spPr>
        <p:txBody>
          <a:bodyPr>
            <a:normAutofit lnSpcReduction="10000"/>
          </a:bodyPr>
          <a:lstStyle/>
          <a:p>
            <a:r>
              <a:rPr lang="nb-NO" sz="2200" dirty="0" smtClean="0"/>
              <a:t>Nå har dere jobbet dere fram til siste kolonne i planleggingsarket, der dere skal planlegge hva elevene skal gjøre i undervisningsoppleggene. </a:t>
            </a:r>
          </a:p>
          <a:p>
            <a:r>
              <a:rPr lang="nb-NO" sz="2200" dirty="0" smtClean="0"/>
              <a:t>Kunnskapene og ferdighetene dere har skrevet ned danner utgangspunktet for planleggingen av aktivitetene elevene skal gjennomføre. </a:t>
            </a:r>
          </a:p>
          <a:p>
            <a:r>
              <a:rPr lang="nb-NO" sz="2200" dirty="0" smtClean="0"/>
              <a:t>Men det er ikke bare hvilke aktiviteter, men </a:t>
            </a:r>
            <a:r>
              <a:rPr lang="nb-NO" sz="2200" i="1" dirty="0" smtClean="0"/>
              <a:t>kvaliteten</a:t>
            </a:r>
            <a:r>
              <a:rPr lang="nb-NO" sz="2200" dirty="0" smtClean="0"/>
              <a:t> på disse som avgjør om elevene får kompetansen de trenger for å løse oppdraget.</a:t>
            </a:r>
          </a:p>
          <a:p>
            <a:r>
              <a:rPr lang="nb-NO" sz="2200" dirty="0" smtClean="0"/>
              <a:t>I neste modul skal vi derfor se på hva som kjennetegner aktiviteter </a:t>
            </a:r>
            <a:r>
              <a:rPr lang="nb-NO" sz="2200" dirty="0"/>
              <a:t>som </a:t>
            </a:r>
            <a:r>
              <a:rPr lang="nb-NO" sz="2200" dirty="0" smtClean="0"/>
              <a:t>bygger forståelse. Dere </a:t>
            </a:r>
            <a:r>
              <a:rPr lang="nb-NO" sz="2200" dirty="0"/>
              <a:t>skal øve på å planlegge, gjennomføre og observere slike aktiviteter</a:t>
            </a:r>
            <a:r>
              <a:rPr lang="nb-NO" sz="2200" dirty="0" smtClean="0"/>
              <a:t>. </a:t>
            </a:r>
            <a:endParaRPr lang="nb-NO" sz="2200" dirty="0">
              <a:solidFill>
                <a:srgbClr val="FF0000"/>
              </a:solidFill>
            </a:endParaRPr>
          </a:p>
          <a:p>
            <a:r>
              <a:rPr lang="nb-NO" sz="2200" dirty="0" smtClean="0"/>
              <a:t>Se </a:t>
            </a:r>
            <a:r>
              <a:rPr lang="nb-NO" sz="2200" dirty="0"/>
              <a:t>gjennom </a:t>
            </a:r>
            <a:r>
              <a:rPr lang="nb-NO" sz="2200" i="1" dirty="0"/>
              <a:t>Introduksjon</a:t>
            </a:r>
            <a:r>
              <a:rPr lang="nb-NO" sz="2200" dirty="0"/>
              <a:t> og </a:t>
            </a:r>
            <a:r>
              <a:rPr lang="nb-NO" sz="2200" i="1" dirty="0"/>
              <a:t>A – Forarbeid</a:t>
            </a:r>
            <a:r>
              <a:rPr lang="nb-NO" sz="2200" dirty="0"/>
              <a:t> i neste modul. </a:t>
            </a:r>
          </a:p>
        </p:txBody>
      </p:sp>
    </p:spTree>
    <p:extLst>
      <p:ext uri="{BB962C8B-B14F-4D97-AF65-F5344CB8AC3E}">
        <p14:creationId xmlns:p14="http://schemas.microsoft.com/office/powerpoint/2010/main" val="19962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/>
            <a:r>
              <a:rPr lang="nb-NO" sz="1800" dirty="0"/>
              <a:t>Remmen, K. B. og Frøyland, M. (2017). «Utvidet klasserom» – Et verktøy for å designe uteundervisning i naturfag. </a:t>
            </a:r>
            <a:r>
              <a:rPr lang="nb-NO" sz="1800" i="1" dirty="0"/>
              <a:t>Nordina: Nordic studies in </a:t>
            </a:r>
            <a:r>
              <a:rPr lang="nb-NO" sz="1800" i="1" dirty="0" err="1"/>
              <a:t>Science</a:t>
            </a:r>
            <a:r>
              <a:rPr lang="nb-NO" sz="1800" i="1" dirty="0"/>
              <a:t> </a:t>
            </a:r>
            <a:r>
              <a:rPr lang="nb-NO" sz="1800" i="1" dirty="0" err="1"/>
              <a:t>Education</a:t>
            </a:r>
            <a:r>
              <a:rPr lang="nb-NO" sz="1800" i="1" dirty="0"/>
              <a:t>, </a:t>
            </a:r>
            <a:r>
              <a:rPr lang="nb-NO" sz="1800" dirty="0"/>
              <a:t>13(2), 218–229</a:t>
            </a:r>
            <a:endParaRPr lang="en-US" sz="1800" dirty="0"/>
          </a:p>
          <a:p>
            <a:pPr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265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5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Fra oppdrag til undervisning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I forarbeidet leste dere en artikkel der lærerne brukte </a:t>
            </a:r>
            <a:r>
              <a:rPr lang="nb-NO" sz="2200" i="1" dirty="0" smtClean="0"/>
              <a:t>Modellen for utvidet klasserom</a:t>
            </a:r>
            <a:r>
              <a:rPr lang="nb-NO" sz="2200" dirty="0" smtClean="0"/>
              <a:t> til å planlegge et undervisningsopplegg.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Bruk </a:t>
            </a:r>
            <a:r>
              <a:rPr lang="nb-NO" sz="2200" dirty="0"/>
              <a:t>notatene fra forarbeidet og diskuter i grupper: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Punkt 2 i modellen handler om å finne fram til et oppdrag. Dette jobbet dere med i modul 1. Ga </a:t>
            </a:r>
            <a:r>
              <a:rPr lang="nb-NO" sz="2200" dirty="0"/>
              <a:t>artikkelen deg noen nye tanker om utforminga av ditt eget oppdrag?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Oppsummer </a:t>
            </a:r>
            <a:r>
              <a:rPr lang="nb-NO" sz="2200" dirty="0"/>
              <a:t>i plenum.</a:t>
            </a: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15" y="4422500"/>
            <a:ext cx="2375167" cy="15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2008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Modellen for utvidet klasserom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825625"/>
            <a:ext cx="7677991" cy="4180320"/>
          </a:xfrm>
        </p:spPr>
        <p:txBody>
          <a:bodyPr/>
          <a:lstStyle/>
          <a:p>
            <a:r>
              <a:rPr lang="nb-NO" sz="2200" i="1" dirty="0" smtClean="0"/>
              <a:t>Modellen </a:t>
            </a:r>
            <a:r>
              <a:rPr lang="nb-NO" sz="2200" i="1" dirty="0"/>
              <a:t>for utvidet </a:t>
            </a:r>
            <a:r>
              <a:rPr lang="nb-NO" sz="2200" i="1" dirty="0" smtClean="0"/>
              <a:t>klasserom</a:t>
            </a:r>
            <a:r>
              <a:rPr lang="nb-NO" sz="2200" dirty="0"/>
              <a:t> </a:t>
            </a:r>
            <a:r>
              <a:rPr lang="nb-NO" sz="2200" dirty="0" smtClean="0"/>
              <a:t>er </a:t>
            </a:r>
            <a:r>
              <a:rPr lang="nb-NO" sz="2200" dirty="0"/>
              <a:t>et verktøy for å planlegge undervisning som involverer </a:t>
            </a:r>
            <a:r>
              <a:rPr lang="nb-NO" sz="2200" dirty="0" smtClean="0"/>
              <a:t>bruk av andre </a:t>
            </a:r>
            <a:r>
              <a:rPr lang="nb-NO" sz="2200" dirty="0"/>
              <a:t>læringsarenaer</a:t>
            </a:r>
            <a:r>
              <a:rPr lang="nb-NO" sz="2200" dirty="0" smtClean="0"/>
              <a:t>.</a:t>
            </a:r>
            <a:endParaRPr lang="nb-NO" sz="2200" dirty="0"/>
          </a:p>
          <a:p>
            <a:r>
              <a:rPr lang="nb-NO" sz="2200" dirty="0"/>
              <a:t>Modellen kan gjøre det lettere å skape sammenheng mellom det som skjer i og utenfor </a:t>
            </a:r>
            <a:r>
              <a:rPr lang="nb-NO" sz="2200" dirty="0" smtClean="0"/>
              <a:t>klasserommet og legger til rette for at elevene kan delta aktivt i egen læringsprosess.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 smtClean="0"/>
              <a:t>Vi skal nå se nærmere på modellen.</a:t>
            </a:r>
            <a:endParaRPr lang="nb-NO" sz="2200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577774" y="5821279"/>
            <a:ext cx="191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Remmen og Frøyland, 2017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534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Modellen for utvidet klasserom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00" y="1690689"/>
            <a:ext cx="761895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Modellen består av fem trinn:</a:t>
            </a:r>
            <a:endParaRPr lang="nb-NO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822076" y="2388447"/>
            <a:ext cx="7385026" cy="3630402"/>
            <a:chOff x="822076" y="2263523"/>
            <a:chExt cx="7385026" cy="3841440"/>
          </a:xfrm>
        </p:grpSpPr>
        <p:sp>
          <p:nvSpPr>
            <p:cNvPr id="4" name="Avrundet rektangel 4"/>
            <p:cNvSpPr/>
            <p:nvPr/>
          </p:nvSpPr>
          <p:spPr>
            <a:xfrm>
              <a:off x="822076" y="2263523"/>
              <a:ext cx="7385026" cy="3841440"/>
            </a:xfrm>
            <a:prstGeom prst="roundRect">
              <a:avLst/>
            </a:prstGeom>
            <a:solidFill>
              <a:srgbClr val="D4EEEE"/>
            </a:solidFill>
            <a:ln w="2857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294551" tIns="147277" rIns="294551" bIns="147277" spcCol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076818" y="2393943"/>
              <a:ext cx="6937026" cy="35607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tema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Finn fram til et oppdrag som elevene skal </a:t>
              </a:r>
              <a:r>
                <a:rPr kumimoji="0" lang="nb-NO" sz="220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løse</a:t>
              </a:r>
              <a:endParaRPr kumimoji="0" lang="nb-NO" sz="220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Hvilke kunnskaper og ferdigheter trenger elevene for å løse oppdraget?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Hva kan elevene gjøre på den andre læringsarenaen</a:t>
              </a:r>
              <a:r>
                <a:rPr kumimoji="0" lang="nb-NO" sz="2200" b="0" i="0" u="none" strike="noStrike" kern="1200" cap="none" spc="0" normalizeH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som de ikke kan gjøre i klasserommet?</a:t>
              </a:r>
            </a:p>
            <a:p>
              <a:pPr marL="520270" marR="0" lvl="0" indent="-52027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rabicPeriod"/>
                <a:tabLst/>
                <a:defRPr/>
              </a:pP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Velg aktiviteter som setter elevene i stand </a:t>
              </a:r>
              <a:b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nb-NO" sz="2200" b="0" i="0" u="none" strike="noStrike" kern="120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til å løse </a:t>
              </a:r>
              <a:r>
                <a:rPr kumimoji="0" lang="nb-NO" sz="220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oppdraget</a:t>
              </a: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076818" y="2892964"/>
            <a:ext cx="6238382" cy="5488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Line Callout 2 4"/>
          <p:cNvSpPr/>
          <p:nvPr/>
        </p:nvSpPr>
        <p:spPr>
          <a:xfrm>
            <a:off x="6151727" y="1420502"/>
            <a:ext cx="2055375" cy="847742"/>
          </a:xfrm>
          <a:prstGeom prst="borderCallout2">
            <a:avLst>
              <a:gd name="adj1" fmla="val 46625"/>
              <a:gd name="adj2" fmla="val 665"/>
              <a:gd name="adj3" fmla="val 46625"/>
              <a:gd name="adj4" fmla="val -16667"/>
              <a:gd name="adj5" fmla="val 170674"/>
              <a:gd name="adj6" fmla="val -93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Dette jobbet dere med i forrige modul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577774" y="6273551"/>
            <a:ext cx="1917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Remmen og Frøyland, 2017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713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Så oppdraget er i boks – hva nå?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1" y="1884618"/>
            <a:ext cx="3401036" cy="3567145"/>
          </a:xfrm>
        </p:spPr>
        <p:txBody>
          <a:bodyPr>
            <a:normAutofit/>
          </a:bodyPr>
          <a:lstStyle/>
          <a:p>
            <a:r>
              <a:rPr lang="nb-NO" sz="2200" dirty="0" smtClean="0"/>
              <a:t>Det er </a:t>
            </a:r>
            <a:r>
              <a:rPr lang="nb-NO" sz="2200" dirty="0" smtClean="0"/>
              <a:t>noen ting det er lurt å tenke </a:t>
            </a:r>
            <a:r>
              <a:rPr lang="nb-NO" sz="2200" dirty="0" smtClean="0"/>
              <a:t>gjennom før oppdraget deles ut til elevene.</a:t>
            </a:r>
          </a:p>
          <a:p>
            <a:r>
              <a:rPr lang="nb-NO" sz="2200" dirty="0" smtClean="0"/>
              <a:t>Dere skal nå inn i elevrollen.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30" y="1884618"/>
            <a:ext cx="3612951" cy="356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ign, Angivelse Av Den, Ingen Bakgru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19" y="2048939"/>
            <a:ext cx="2705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Realfagsløyper</Template>
  <TotalTime>13351</TotalTime>
  <Words>1699</Words>
  <Application>Microsoft Office PowerPoint</Application>
  <PresentationFormat>On-screen Show (4:3)</PresentationFormat>
  <Paragraphs>200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Campton Book</vt:lpstr>
      <vt:lpstr>Campton Light</vt:lpstr>
      <vt:lpstr>Campton Medium</vt:lpstr>
      <vt:lpstr>Wingdings</vt:lpstr>
      <vt:lpstr>Office-tema</vt:lpstr>
      <vt:lpstr>Fra oppdrag til undervisning B - Samarbeid</vt:lpstr>
      <vt:lpstr>Mål</vt:lpstr>
      <vt:lpstr>Tidsplan for denne økta</vt:lpstr>
      <vt:lpstr>Oppsummer forarbeidet i grupper</vt:lpstr>
      <vt:lpstr>Fra oppdrag til undervisning</vt:lpstr>
      <vt:lpstr>Faglig påfyll</vt:lpstr>
      <vt:lpstr>Modellen for utvidet klasserom</vt:lpstr>
      <vt:lpstr>Modellen for utvidet klasserom</vt:lpstr>
      <vt:lpstr>Så oppdraget er i boks – hva nå?</vt:lpstr>
      <vt:lpstr>Diskuter to og to, og sorter bildene  (2 minutter):</vt:lpstr>
      <vt:lpstr>Hvordan sorterte dere?</vt:lpstr>
      <vt:lpstr>Intensjonen med oppgaven</vt:lpstr>
      <vt:lpstr>Modellen for utvidet klasserom</vt:lpstr>
      <vt:lpstr>Begrepene kunnskap og ferdighet</vt:lpstr>
      <vt:lpstr>Begrepene kunnskap og ferdighet</vt:lpstr>
      <vt:lpstr>Gruppearbeid</vt:lpstr>
      <vt:lpstr>Fra oppdrag til undervisning</vt:lpstr>
      <vt:lpstr>Vindusutskifting</vt:lpstr>
      <vt:lpstr>Fra oppdrag til undervisning  (10 minutter)</vt:lpstr>
      <vt:lpstr>Vindusutskifting – forslag</vt:lpstr>
      <vt:lpstr>Vindusutskifting – forslag</vt:lpstr>
      <vt:lpstr>Refleksjon i plenum</vt:lpstr>
      <vt:lpstr>Hva er en god løsning på oppdraget?</vt:lpstr>
      <vt:lpstr>Hva er en god løsning på oppdraget?</vt:lpstr>
      <vt:lpstr>Planlegg egen undervisning </vt:lpstr>
      <vt:lpstr>Planlegg egen undervisning</vt:lpstr>
      <vt:lpstr>Fra oppdrag til undervisning D - Etterarbeid</vt:lpstr>
      <vt:lpstr>Mål</vt:lpstr>
      <vt:lpstr>Tidsplan for denne økta</vt:lpstr>
      <vt:lpstr>Del erfaringer i grupper (30 minutter)</vt:lpstr>
      <vt:lpstr>Oppsummer i plenum (15 minutter)</vt:lpstr>
      <vt:lpstr>Veien videre (10 minutter)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Anette Braathen</cp:lastModifiedBy>
  <cp:revision>301</cp:revision>
  <cp:lastPrinted>2017-08-18T08:10:09Z</cp:lastPrinted>
  <dcterms:created xsi:type="dcterms:W3CDTF">2017-08-11T05:42:55Z</dcterms:created>
  <dcterms:modified xsi:type="dcterms:W3CDTF">2020-02-26T10:20:25Z</dcterms:modified>
</cp:coreProperties>
</file>