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8" r:id="rId2"/>
    <p:sldId id="389" r:id="rId3"/>
    <p:sldId id="414" r:id="rId4"/>
    <p:sldId id="391" r:id="rId5"/>
    <p:sldId id="392" r:id="rId6"/>
    <p:sldId id="393" r:id="rId7"/>
    <p:sldId id="394" r:id="rId8"/>
    <p:sldId id="410" r:id="rId9"/>
    <p:sldId id="396" r:id="rId10"/>
    <p:sldId id="423" r:id="rId11"/>
    <p:sldId id="399" r:id="rId12"/>
    <p:sldId id="427" r:id="rId13"/>
    <p:sldId id="398" r:id="rId14"/>
    <p:sldId id="430" r:id="rId15"/>
    <p:sldId id="431" r:id="rId16"/>
    <p:sldId id="402" r:id="rId17"/>
    <p:sldId id="403" r:id="rId18"/>
    <p:sldId id="421" r:id="rId19"/>
    <p:sldId id="405" r:id="rId20"/>
    <p:sldId id="440" r:id="rId21"/>
    <p:sldId id="401" r:id="rId22"/>
    <p:sldId id="432" r:id="rId23"/>
    <p:sldId id="408" r:id="rId24"/>
    <p:sldId id="409" r:id="rId25"/>
    <p:sldId id="415" r:id="rId26"/>
    <p:sldId id="439" r:id="rId27"/>
    <p:sldId id="417" r:id="rId28"/>
    <p:sldId id="354" r:id="rId29"/>
    <p:sldId id="420" r:id="rId30"/>
    <p:sldId id="436" r:id="rId31"/>
    <p:sldId id="419" r:id="rId32"/>
    <p:sldId id="418" r:id="rId33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F83"/>
    <a:srgbClr val="D4EEEE"/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6355" autoAdjust="0"/>
  </p:normalViewPr>
  <p:slideViewPr>
    <p:cSldViewPr snapToGrid="0" snapToObjects="1">
      <p:cViewPr varScale="1">
        <p:scale>
          <a:sx n="89" d="100"/>
          <a:sy n="89" d="100"/>
        </p:scale>
        <p:origin x="2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26.02.2020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0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62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61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60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239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98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61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963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38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96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95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30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55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4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8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/>
          <a:lstStyle/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8" r:id="rId4"/>
    <p:sldLayoutId id="2147483666" r:id="rId5"/>
    <p:sldLayoutId id="2147483652" r:id="rId6"/>
    <p:sldLayoutId id="2147483657" r:id="rId7"/>
    <p:sldLayoutId id="2147483662" r:id="rId8"/>
    <p:sldLayoutId id="2147483658" r:id="rId9"/>
    <p:sldLayoutId id="2147483663" r:id="rId10"/>
    <p:sldLayoutId id="2147483654" r:id="rId11"/>
    <p:sldLayoutId id="2147483655" r:id="rId12"/>
    <p:sldLayoutId id="2147483661" r:id="rId13"/>
    <p:sldLayoutId id="214748366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.vimeo.com/video/264015152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blethinkingpz.org/VisibleThinking_html_files/VisibleThinking1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42900" y="2504209"/>
            <a:ext cx="8530936" cy="17248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800" dirty="0"/>
              <a:t>Aktiviteter som </a:t>
            </a:r>
            <a:r>
              <a:rPr lang="nb-NO" sz="4800" dirty="0" smtClean="0"/>
              <a:t>bygger forståelse</a:t>
            </a:r>
            <a:br>
              <a:rPr lang="nb-NO" sz="4800" dirty="0" smtClean="0"/>
            </a:br>
            <a:r>
              <a:rPr lang="nb-NO" sz="3200" dirty="0" smtClean="0"/>
              <a:t>B – Samarbeid</a:t>
            </a:r>
            <a:endParaRPr lang="nb-NO" sz="4800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849936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20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Utforskning </a:t>
            </a:r>
            <a:r>
              <a:rPr lang="nb-NO" dirty="0"/>
              <a:t>av </a:t>
            </a:r>
            <a:r>
              <a:rPr lang="nb-NO" dirty="0" smtClean="0"/>
              <a:t>et mellomleggspapir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4"/>
            <a:ext cx="7583244" cy="5032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2200" dirty="0" smtClean="0"/>
              <a:t>Dere skal nå «være elever» og utforske et mellomleggspapir. </a:t>
            </a:r>
            <a:endParaRPr lang="nb-NO" sz="2200" i="1" dirty="0"/>
          </a:p>
          <a:p>
            <a:pPr marL="0" indent="0">
              <a:spcAft>
                <a:spcPts val="1200"/>
              </a:spcAft>
              <a:buNone/>
            </a:pPr>
            <a:r>
              <a:rPr lang="nb-NO" sz="2200" dirty="0" smtClean="0"/>
              <a:t>Målet med aktiviteten: Undersøke evnene deres </a:t>
            </a:r>
            <a:r>
              <a:rPr lang="nb-NO" sz="2200" dirty="0"/>
              <a:t>til å planlegge </a:t>
            </a:r>
            <a:r>
              <a:rPr lang="nb-NO" sz="2200" dirty="0" smtClean="0"/>
              <a:t>utforskninger.</a:t>
            </a:r>
          </a:p>
          <a:p>
            <a:pPr marL="0" indent="0">
              <a:buNone/>
            </a:pPr>
            <a:r>
              <a:rPr lang="nb-NO" sz="2200" b="1" dirty="0" smtClean="0"/>
              <a:t>Instruksjon (2 minutter):</a:t>
            </a:r>
            <a:endParaRPr lang="nb-NO" sz="2200" b="1" dirty="0"/>
          </a:p>
          <a:p>
            <a:pPr marL="0" indent="0">
              <a:buNone/>
            </a:pPr>
            <a:r>
              <a:rPr lang="nb-NO" sz="2200" dirty="0"/>
              <a:t>Legg </a:t>
            </a:r>
            <a:r>
              <a:rPr lang="nb-NO" sz="2200" dirty="0" smtClean="0"/>
              <a:t>mellomleggspapiret </a:t>
            </a:r>
            <a:r>
              <a:rPr lang="nb-NO" sz="2200" dirty="0"/>
              <a:t>i </a:t>
            </a:r>
            <a:r>
              <a:rPr lang="nb-NO" sz="2200" dirty="0" smtClean="0"/>
              <a:t>håndflaten. Observer </a:t>
            </a:r>
            <a:r>
              <a:rPr lang="nb-NO" sz="2200" dirty="0"/>
              <a:t>hva som </a:t>
            </a:r>
            <a:r>
              <a:rPr lang="nb-NO" sz="2200" dirty="0" smtClean="0"/>
              <a:t>skjer.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nb-NO" sz="2200" b="1" dirty="0" smtClean="0"/>
              <a:t>Tenk – par – del:</a:t>
            </a:r>
            <a:endParaRPr lang="nb-NO" sz="2200" b="1" dirty="0"/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Hva antar du om det du observerer</a:t>
            </a:r>
            <a:r>
              <a:rPr lang="nb-NO" sz="2200" dirty="0" smtClean="0"/>
              <a:t>? Hva kan være mulige forklaringer på det du observerer? (3 minutter)</a:t>
            </a:r>
            <a:endParaRPr lang="nb-NO" sz="2200" dirty="0"/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Hvilke spørsmål har </a:t>
            </a:r>
            <a:r>
              <a:rPr lang="nb-NO" sz="2200" dirty="0" smtClean="0"/>
              <a:t>du? Hva </a:t>
            </a:r>
            <a:r>
              <a:rPr lang="nb-NO" sz="2200" dirty="0"/>
              <a:t>undrer du deg </a:t>
            </a:r>
            <a:r>
              <a:rPr lang="nb-NO" sz="2200" dirty="0" smtClean="0"/>
              <a:t>over, hva lurer du på? (3 minutter)</a:t>
            </a:r>
            <a:endParaRPr lang="nb-NO" sz="2200" dirty="0"/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Hva får dette deg til å ville </a:t>
            </a:r>
            <a:r>
              <a:rPr lang="nb-NO" sz="2200" dirty="0" smtClean="0"/>
              <a:t>utforske? (3 minutter)</a:t>
            </a:r>
            <a:endParaRPr lang="nb-NO" sz="2200" dirty="0"/>
          </a:p>
        </p:txBody>
      </p:sp>
      <p:sp>
        <p:nvSpPr>
          <p:cNvPr id="4" name="Rounded Rectangle 3"/>
          <p:cNvSpPr/>
          <p:nvPr/>
        </p:nvSpPr>
        <p:spPr>
          <a:xfrm rot="20497957">
            <a:off x="101855" y="316401"/>
            <a:ext cx="1260728" cy="4231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Elevrolle</a:t>
            </a:r>
          </a:p>
        </p:txBody>
      </p:sp>
    </p:spTree>
    <p:extLst>
      <p:ext uri="{BB962C8B-B14F-4D97-AF65-F5344CB8AC3E}">
        <p14:creationId xmlns:p14="http://schemas.microsoft.com/office/powerpoint/2010/main" val="42773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Utforskning av et mellomleggspapir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5738" y="1579418"/>
            <a:ext cx="7583244" cy="4711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 smtClean="0"/>
              <a:t>Diskuter i plenum (3 minutter): </a:t>
            </a:r>
          </a:p>
          <a:p>
            <a:pPr marL="0" indent="0">
              <a:buNone/>
            </a:pPr>
            <a:r>
              <a:rPr lang="nb-NO" sz="2200" dirty="0" smtClean="0"/>
              <a:t>Hvilke av tankeprosessene ble stimulert hos deg?</a:t>
            </a:r>
          </a:p>
          <a:p>
            <a:pPr lvl="1"/>
            <a:r>
              <a:rPr lang="nb-NO" sz="2200" dirty="0" smtClean="0"/>
              <a:t>Observere </a:t>
            </a:r>
            <a:r>
              <a:rPr lang="nb-NO" sz="2200" dirty="0"/>
              <a:t>nøye og beskrive det som er 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Bygge forklaringer og tolkninger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Resonnere basert på bevis (evidens)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Gjøre koblinger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Vurdere ulike synspunkter og perspektiver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Fange essensen og formulere konklusjoner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Undre seg og stille spørsmål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Avdekke kompleksitet og gå i </a:t>
            </a:r>
            <a:r>
              <a:rPr lang="nb-NO" sz="2200" dirty="0" smtClean="0"/>
              <a:t>dybden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Hva var det som gjorde </a:t>
            </a:r>
            <a:r>
              <a:rPr lang="nb-NO" sz="2200" dirty="0" smtClean="0"/>
              <a:t>at </a:t>
            </a:r>
            <a:r>
              <a:rPr lang="nb-NO" sz="2200" dirty="0"/>
              <a:t>aktiviteten </a:t>
            </a:r>
            <a:r>
              <a:rPr lang="nb-NO" sz="2200" dirty="0" smtClean="0"/>
              <a:t>med mellomleggspapiret stimulerte </a:t>
            </a:r>
            <a:r>
              <a:rPr lang="nb-NO" sz="2200" dirty="0"/>
              <a:t>tankeprosessene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4" name="TextBox 6"/>
          <p:cNvSpPr txBox="1"/>
          <p:nvPr/>
        </p:nvSpPr>
        <p:spPr>
          <a:xfrm>
            <a:off x="5378243" y="6290784"/>
            <a:ext cx="331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Ritchhart</a:t>
            </a:r>
            <a:r>
              <a:rPr lang="en-US" sz="1600" dirty="0">
                <a:solidFill>
                  <a:prstClr val="black"/>
                </a:solidFill>
              </a:rPr>
              <a:t>, Church </a:t>
            </a:r>
            <a:r>
              <a:rPr lang="en-US" sz="1600" dirty="0" smtClean="0">
                <a:solidFill>
                  <a:prstClr val="black"/>
                </a:solidFill>
              </a:rPr>
              <a:t>og Morrison, 2011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Aktiviteter som </a:t>
            </a:r>
            <a:r>
              <a:rPr lang="nb-NO" sz="3200" dirty="0" smtClean="0"/>
              <a:t>stimulerer tankeprosessene</a:t>
            </a:r>
            <a:endParaRPr lang="nb-NO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Spørsmålene som ble stilt knyttet til aktiviteten stimulerte tankeprosessene:</a:t>
            </a:r>
          </a:p>
          <a:p>
            <a:pPr marL="0" indent="0">
              <a:buNone/>
            </a:pPr>
            <a:endParaRPr lang="nb-NO" sz="2200" dirty="0" smtClean="0">
              <a:solidFill>
                <a:srgbClr val="FF0000"/>
              </a:solidFill>
            </a:endParaRPr>
          </a:p>
          <a:p>
            <a:pPr lvl="1"/>
            <a:r>
              <a:rPr lang="nb-NO" sz="2200" dirty="0"/>
              <a:t>Hva antar du om det du observerer? </a:t>
            </a:r>
            <a:endParaRPr lang="nb-NO" sz="2200" dirty="0" smtClean="0"/>
          </a:p>
          <a:p>
            <a:pPr lvl="1"/>
            <a:r>
              <a:rPr lang="nb-NO" sz="2200" dirty="0" smtClean="0"/>
              <a:t>Hva </a:t>
            </a:r>
            <a:r>
              <a:rPr lang="nb-NO" sz="2200" dirty="0"/>
              <a:t>undrer du deg </a:t>
            </a:r>
            <a:r>
              <a:rPr lang="nb-NO" sz="2200" dirty="0" smtClean="0"/>
              <a:t>over? </a:t>
            </a:r>
            <a:endParaRPr lang="nb-NO" sz="2200" dirty="0"/>
          </a:p>
          <a:p>
            <a:pPr lvl="1"/>
            <a:r>
              <a:rPr lang="nb-NO" sz="2200" dirty="0"/>
              <a:t>Hva får dette deg til å ville utforske? </a:t>
            </a:r>
            <a:endParaRPr lang="nb-NO" sz="2200" dirty="0" smtClean="0"/>
          </a:p>
          <a:p>
            <a:pPr marL="457200" lvl="1" indent="0">
              <a:buNone/>
            </a:pPr>
            <a:endParaRPr lang="nb-NO" sz="2200" dirty="0" smtClean="0"/>
          </a:p>
          <a:p>
            <a:pPr marL="457200" lvl="1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Vi ser på et eksempel til.</a:t>
            </a:r>
          </a:p>
          <a:p>
            <a:endParaRPr lang="nb-NO" sz="2200" dirty="0">
              <a:solidFill>
                <a:prstClr val="black"/>
              </a:solidFill>
            </a:endParaRPr>
          </a:p>
          <a:p>
            <a:endParaRPr lang="nb-NO" sz="2200" dirty="0"/>
          </a:p>
        </p:txBody>
      </p:sp>
      <p:sp>
        <p:nvSpPr>
          <p:cNvPr id="6" name="Rectangle 5"/>
          <p:cNvSpPr/>
          <p:nvPr/>
        </p:nvSpPr>
        <p:spPr>
          <a:xfrm>
            <a:off x="2733674" y="6157428"/>
            <a:ext cx="6410325" cy="572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Spørsmålet, Spørsmål, Mann, Ho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78" y="2560530"/>
            <a:ext cx="1966039" cy="196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60513" y="1825625"/>
            <a:ext cx="7583487" cy="4179888"/>
          </a:xfrm>
        </p:spPr>
        <p:txBody>
          <a:bodyPr/>
          <a:lstStyle/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571"/>
            <a:ext cx="9144000" cy="524791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51520" y="116632"/>
            <a:ext cx="8784976" cy="1267296"/>
          </a:xfrm>
          <a:prstGeom prst="wedgeRoundRect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sz="2200" b="1" dirty="0">
                <a:solidFill>
                  <a:schemeClr val="tx1"/>
                </a:solidFill>
                <a:ea typeface="Campton Book" charset="0"/>
                <a:cs typeface="Campton Book" charset="0"/>
              </a:rPr>
              <a:t>Tenk-par-del </a:t>
            </a:r>
            <a:r>
              <a:rPr lang="nb-NO" sz="2200" b="1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(3 </a:t>
            </a:r>
            <a:r>
              <a:rPr lang="nb-NO" sz="2200" b="1" dirty="0">
                <a:solidFill>
                  <a:schemeClr val="tx1"/>
                </a:solidFill>
                <a:ea typeface="Campton Book" charset="0"/>
                <a:cs typeface="Campton Book" charset="0"/>
              </a:rPr>
              <a:t>minutter):</a:t>
            </a: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/>
            </a:r>
            <a:b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</a:b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Hva ser du? Hva tror du har skjedd? Hva får dette deg til å lure på? </a:t>
            </a:r>
          </a:p>
        </p:txBody>
      </p:sp>
    </p:spTree>
    <p:extLst>
      <p:ext uri="{BB962C8B-B14F-4D97-AF65-F5344CB8AC3E}">
        <p14:creationId xmlns:p14="http://schemas.microsoft.com/office/powerpoint/2010/main" val="1839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Aktiviteter som stimulerer tankeprosessene</a:t>
            </a:r>
            <a:endParaRPr lang="nb-NO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5737" y="1588770"/>
            <a:ext cx="7902273" cy="515641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 smtClean="0"/>
              <a:t>Diskuter i plenum (3 minutter): </a:t>
            </a:r>
          </a:p>
          <a:p>
            <a:r>
              <a:rPr lang="nb-NO" sz="2200" dirty="0"/>
              <a:t>Hvilke av tankeprosessene ble stimulert hos deg?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Observere </a:t>
            </a:r>
            <a:r>
              <a:rPr lang="nb-NO" sz="2200" dirty="0"/>
              <a:t>nøye og beskrive det som er 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Bygge forklaringer og tolkninger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Resonnere basert på bevis (evidens)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Gjøre koblinger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Vurdere ulike synspunkter og perspektiver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Fange essensen og formulere konklusjoner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Undre seg og stille spørsmål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dirty="0"/>
              <a:t>Avdekke kompleksitet og gå i </a:t>
            </a:r>
            <a:r>
              <a:rPr lang="nb-NO" sz="2200" dirty="0" smtClean="0"/>
              <a:t>dybden</a:t>
            </a:r>
            <a:br>
              <a:rPr lang="nb-NO" sz="2200" dirty="0" smtClean="0"/>
            </a:b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Igjen </a:t>
            </a:r>
            <a:r>
              <a:rPr lang="nb-NO" sz="2200" dirty="0"/>
              <a:t>er det </a:t>
            </a:r>
            <a:r>
              <a:rPr lang="nb-NO" sz="2200" dirty="0" smtClean="0"/>
              <a:t>spørsmålene </a:t>
            </a:r>
            <a:r>
              <a:rPr lang="nb-NO" sz="2200" dirty="0"/>
              <a:t>som </a:t>
            </a:r>
            <a:r>
              <a:rPr lang="nb-NO" sz="2200" dirty="0" smtClean="0"/>
              <a:t>knyttes til aktiviteten som stimulerer til </a:t>
            </a:r>
            <a:r>
              <a:rPr lang="nb-NO" sz="2200" dirty="0"/>
              <a:t>tenkning.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200" dirty="0"/>
          </a:p>
        </p:txBody>
      </p:sp>
      <p:sp>
        <p:nvSpPr>
          <p:cNvPr id="4" name="TextBox 6"/>
          <p:cNvSpPr txBox="1"/>
          <p:nvPr/>
        </p:nvSpPr>
        <p:spPr>
          <a:xfrm>
            <a:off x="5378243" y="6290784"/>
            <a:ext cx="331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Ritchhart</a:t>
            </a:r>
            <a:r>
              <a:rPr lang="en-US" sz="1600" dirty="0">
                <a:solidFill>
                  <a:prstClr val="black"/>
                </a:solidFill>
              </a:rPr>
              <a:t>, Church </a:t>
            </a:r>
            <a:r>
              <a:rPr lang="en-US" sz="1600" dirty="0" smtClean="0">
                <a:solidFill>
                  <a:prstClr val="black"/>
                </a:solidFill>
              </a:rPr>
              <a:t>og Morrison, 2011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Aktiviteter som stimulerer tankeprosessene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I det forrige eksempelet ble spørsmålene knyttet til observasjon av et bilde uten et riktig eller galt svar.</a:t>
            </a:r>
          </a:p>
          <a:p>
            <a:r>
              <a:rPr lang="nb-NO" sz="2200" dirty="0" smtClean="0"/>
              <a:t>Spørsmålene er imidlertid generelle og kan kobles til alle aktiviteter der du ønsker å trene elevenes evner i å observere og tolke.</a:t>
            </a:r>
            <a:endParaRPr lang="nb-NO" sz="2200" dirty="0"/>
          </a:p>
        </p:txBody>
      </p:sp>
      <p:pic>
        <p:nvPicPr>
          <p:cNvPr id="1026" name="Picture 2" descr="Bilderesultat for magnet site:naturfag.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r="6104"/>
          <a:stretch/>
        </p:blipFill>
        <p:spPr bwMode="auto">
          <a:xfrm>
            <a:off x="4776451" y="3785378"/>
            <a:ext cx="1754263" cy="1502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riet, Kjemi, Fag, Kjemi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/>
          <a:stretch/>
        </p:blipFill>
        <p:spPr bwMode="auto">
          <a:xfrm>
            <a:off x="2824722" y="3785377"/>
            <a:ext cx="1755476" cy="1502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kjemisk reaksjon site:naturfag.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" b="11638"/>
          <a:stretch/>
        </p:blipFill>
        <p:spPr bwMode="auto">
          <a:xfrm>
            <a:off x="6726967" y="3785382"/>
            <a:ext cx="1752015" cy="150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esultat for graf site:naturfag.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/>
          <a:stretch/>
        </p:blipFill>
        <p:spPr bwMode="auto">
          <a:xfrm>
            <a:off x="894477" y="3785379"/>
            <a:ext cx="1754266" cy="150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748145" y="5792983"/>
            <a:ext cx="7861465" cy="596387"/>
          </a:xfrm>
          <a:prstGeom prst="wedgeRoundRectCallout">
            <a:avLst>
              <a:gd name="adj1" fmla="val -2009"/>
              <a:gd name="adj2" fmla="val -102034"/>
              <a:gd name="adj3" fmla="val 16667"/>
            </a:avLst>
          </a:prstGeom>
          <a:solidFill>
            <a:srgbClr val="037F8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sz="2200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Hva </a:t>
            </a:r>
            <a:r>
              <a:rPr lang="nb-NO" sz="2200" dirty="0">
                <a:solidFill>
                  <a:schemeClr val="bg1"/>
                </a:solidFill>
                <a:ea typeface="Campton Book" charset="0"/>
                <a:cs typeface="Campton Book" charset="0"/>
              </a:rPr>
              <a:t>ser du? Hva tror du har skjedd? Hva får dette deg til å lure på? </a:t>
            </a:r>
          </a:p>
        </p:txBody>
      </p:sp>
    </p:spTree>
    <p:extLst>
      <p:ext uri="{BB962C8B-B14F-4D97-AF65-F5344CB8AC3E}">
        <p14:creationId xmlns:p14="http://schemas.microsoft.com/office/powerpoint/2010/main" val="27748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nb-NO" sz="4000" dirty="0" smtClean="0">
                <a:solidFill>
                  <a:schemeClr val="accent5"/>
                </a:solidFill>
                <a:latin typeface="+mn-lt"/>
              </a:rPr>
              <a:t>Læringsstrategier som stimulerer tankeprosessene</a:t>
            </a:r>
            <a:endParaRPr lang="nb-NO" sz="40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10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Læringsstrategiene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Spørsmålene som var koblet til utforskingen av mellomleggspapiret og observasjonen av bildet var eksempler på læringsstrategier som er utviklet for å stimulere tankeprosessene.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Totalt har </a:t>
            </a:r>
            <a:r>
              <a:rPr lang="nb-NO" sz="2200" i="1" dirty="0" smtClean="0"/>
              <a:t>Visible </a:t>
            </a:r>
            <a:r>
              <a:rPr lang="nb-NO" sz="2200" i="1" dirty="0" err="1" smtClean="0"/>
              <a:t>Thinking</a:t>
            </a:r>
            <a:r>
              <a:rPr lang="nb-NO" sz="2200" i="1" dirty="0" smtClean="0"/>
              <a:t> </a:t>
            </a:r>
            <a:r>
              <a:rPr lang="nb-NO" sz="2200" dirty="0" smtClean="0"/>
              <a:t>utviklet over 30 slike strategier.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Disse læringsstrategiene </a:t>
            </a:r>
            <a:r>
              <a:rPr lang="nb-NO" sz="2200" dirty="0"/>
              <a:t>er ikke aktiviteter i seg selv, </a:t>
            </a:r>
            <a:r>
              <a:rPr lang="nb-NO" sz="2200" dirty="0" smtClean="0"/>
              <a:t>men spørsmål som dere knytter til aktiviteter for å </a:t>
            </a:r>
            <a:r>
              <a:rPr lang="nb-NO" sz="2200" dirty="0"/>
              <a:t>stimulerer elevenes tenkning.</a:t>
            </a:r>
            <a:endParaRPr lang="nb-NO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23546" y="6408249"/>
            <a:ext cx="2070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 smtClean="0"/>
              <a:t>Bilde: Rachel </a:t>
            </a:r>
            <a:r>
              <a:rPr lang="nb-NO" sz="1600" dirty="0" err="1"/>
              <a:t>Mainero</a:t>
            </a:r>
            <a:endParaRPr lang="nb-NO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4889" r="12182" b="3656"/>
          <a:stretch/>
        </p:blipFill>
        <p:spPr>
          <a:xfrm>
            <a:off x="5797529" y="4712412"/>
            <a:ext cx="2681453" cy="161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2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O</a:t>
            </a:r>
            <a:r>
              <a:rPr lang="nb-NO" dirty="0" smtClean="0">
                <a:solidFill>
                  <a:schemeClr val="tx2"/>
                </a:solidFill>
              </a:rPr>
              <a:t>m læringsstrategiene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Læringsstrategiene </a:t>
            </a:r>
            <a:r>
              <a:rPr lang="nb-NO" sz="2200" dirty="0" smtClean="0"/>
              <a:t>bygger elevenes forståelse fordi de er: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i="1" dirty="0" smtClean="0"/>
              <a:t>Målorienterte</a:t>
            </a:r>
            <a:r>
              <a:rPr lang="nb-NO" sz="2200" dirty="0" smtClean="0"/>
              <a:t> – de ulike strategiene legger vekt på bestemte tankeprosesser, og du velger hvilke strategi du vil bruke ut fra hvilke type tenking du er ute etter å få fram hos elevene.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i="1" dirty="0" smtClean="0"/>
              <a:t>Enkle</a:t>
            </a:r>
            <a:r>
              <a:rPr lang="nb-NO" sz="2200" dirty="0" smtClean="0"/>
              <a:t> – alle strategiene består av noen få steg, der hvert steg inneholder et spørsmål eller en instruks, og det er måten disse er formulerte på og rekkefølgen av dem som setter i gang tankeprosesser hos elevene.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i="1" dirty="0" smtClean="0"/>
              <a:t>Generelle – </a:t>
            </a:r>
            <a:r>
              <a:rPr lang="nb-NO" sz="2200" dirty="0" smtClean="0"/>
              <a:t>s</a:t>
            </a:r>
            <a:r>
              <a:rPr lang="nn-NO" sz="2200" dirty="0" smtClean="0"/>
              <a:t>trategiene er helt </a:t>
            </a:r>
            <a:r>
              <a:rPr lang="nn-NO" sz="2200" dirty="0"/>
              <a:t>generelle og alle </a:t>
            </a:r>
            <a:r>
              <a:rPr lang="nn-NO" sz="2200" dirty="0" smtClean="0"/>
              <a:t>lærere </a:t>
            </a:r>
            <a:r>
              <a:rPr lang="nn-NO" sz="2200" dirty="0"/>
              <a:t>kan bruke </a:t>
            </a:r>
            <a:r>
              <a:rPr lang="nn-NO" sz="2200" dirty="0" smtClean="0"/>
              <a:t>disse uavhengig </a:t>
            </a:r>
            <a:r>
              <a:rPr lang="nn-NO" sz="2200" dirty="0"/>
              <a:t>av trinn, fag og gruppestørrelse</a:t>
            </a:r>
            <a:r>
              <a:rPr lang="nn-NO" sz="2200" dirty="0" smtClean="0"/>
              <a:t>.</a:t>
            </a:r>
            <a:endParaRPr lang="nb-NO" sz="2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69" y="6157171"/>
            <a:ext cx="3152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Ett eksempel til – </a:t>
            </a:r>
            <a:br>
              <a:rPr lang="nb-NO" dirty="0" smtClean="0"/>
            </a:br>
            <a:r>
              <a:rPr lang="nb-NO" dirty="0" smtClean="0"/>
              <a:t>læringsstrategien </a:t>
            </a:r>
            <a:r>
              <a:rPr lang="nb-NO" i="1" dirty="0" smtClean="0"/>
              <a:t>Koble-utvide-utfordre</a:t>
            </a:r>
            <a:endParaRPr lang="nb-N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2200" dirty="0" smtClean="0"/>
              <a:t>Denne læringsstrategien fokuserer </a:t>
            </a:r>
            <a:r>
              <a:rPr lang="nb-NO" sz="2200" dirty="0"/>
              <a:t>spesielt på tankeprosessene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i="1" dirty="0" smtClean="0"/>
              <a:t>Gjøre </a:t>
            </a:r>
            <a:r>
              <a:rPr lang="nb-NO" sz="2200" i="1" dirty="0"/>
              <a:t>koblinger</a:t>
            </a:r>
            <a:r>
              <a:rPr lang="nb-NO" sz="2200" dirty="0"/>
              <a:t> og </a:t>
            </a:r>
            <a:r>
              <a:rPr lang="nb-NO" sz="2200" i="1" dirty="0"/>
              <a:t>Avdekke kompleksitet og gå i dybden</a:t>
            </a:r>
            <a:r>
              <a:rPr lang="nb-NO" sz="2200" dirty="0" smtClean="0"/>
              <a:t>.</a:t>
            </a:r>
            <a:endParaRPr lang="nb-NO" sz="2200" b="1" dirty="0"/>
          </a:p>
          <a:p>
            <a:pPr marL="0" indent="0">
              <a:spcAft>
                <a:spcPts val="1200"/>
              </a:spcAft>
              <a:buNone/>
            </a:pPr>
            <a:r>
              <a:rPr lang="nb-NO" sz="2200" b="1" dirty="0" smtClean="0"/>
              <a:t>Strategien gjennomføres ved å stille elevene tre spørsmål:</a:t>
            </a:r>
            <a:endParaRPr lang="nb-NO" sz="22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200" dirty="0" smtClean="0"/>
              <a:t>Hvordan er informasjonen du har fått presentert </a:t>
            </a:r>
            <a:r>
              <a:rPr lang="nb-NO" sz="2200" i="1" dirty="0" smtClean="0"/>
              <a:t>koblet</a:t>
            </a:r>
            <a:r>
              <a:rPr lang="nb-NO" sz="2200" dirty="0" smtClean="0"/>
              <a:t> til det du visste fra før?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200" dirty="0" smtClean="0"/>
              <a:t>Hvilke ny informasjon </a:t>
            </a:r>
            <a:r>
              <a:rPr lang="nb-NO" sz="2200" dirty="0"/>
              <a:t>fikk du som </a:t>
            </a:r>
            <a:r>
              <a:rPr lang="nb-NO" sz="2200" i="1" dirty="0"/>
              <a:t>utvidet</a:t>
            </a:r>
            <a:r>
              <a:rPr lang="nb-NO" sz="2200" dirty="0"/>
              <a:t> </a:t>
            </a:r>
            <a:r>
              <a:rPr lang="nb-NO" sz="2200" dirty="0" smtClean="0"/>
              <a:t>tenkninga din </a:t>
            </a:r>
            <a:r>
              <a:rPr lang="nb-NO" sz="2200" dirty="0"/>
              <a:t>i nye </a:t>
            </a:r>
            <a:r>
              <a:rPr lang="nb-NO" sz="2200" dirty="0" smtClean="0"/>
              <a:t>retninger?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200" dirty="0" smtClean="0"/>
              <a:t>Hva </a:t>
            </a:r>
            <a:r>
              <a:rPr lang="nb-NO" sz="2200" dirty="0"/>
              <a:t>er fortsatt </a:t>
            </a:r>
            <a:r>
              <a:rPr lang="nb-NO" sz="2200" i="1" dirty="0"/>
              <a:t>utfordrende</a:t>
            </a:r>
            <a:r>
              <a:rPr lang="nb-NO" sz="2200" dirty="0"/>
              <a:t>? Hva lurer du på nå</a:t>
            </a:r>
            <a:r>
              <a:rPr lang="nb-NO" sz="2200" dirty="0" smtClean="0"/>
              <a:t>?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nb-NO" sz="2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sz="2200" dirty="0" smtClean="0"/>
              <a:t>Se neste side.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1074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/>
              <a:t>Målet med denne modulen er å </a:t>
            </a:r>
            <a:r>
              <a:rPr lang="nb-NO" sz="2400" dirty="0" smtClean="0"/>
              <a:t>bli bevisst på hvordan man kan planlegge og gjennomføre aktiviteter*</a:t>
            </a:r>
            <a:r>
              <a:rPr lang="nb-NO" sz="2400" dirty="0" smtClean="0">
                <a:solidFill>
                  <a:srgbClr val="037F83"/>
                </a:solidFill>
              </a:rPr>
              <a:t> </a:t>
            </a:r>
            <a:r>
              <a:rPr lang="nb-NO" sz="2400" dirty="0" smtClean="0"/>
              <a:t>som bygger forståelse.</a:t>
            </a:r>
          </a:p>
          <a:p>
            <a:r>
              <a:rPr lang="nb-NO" sz="2400" dirty="0" smtClean="0"/>
              <a:t>Vi skal bruke </a:t>
            </a:r>
            <a:r>
              <a:rPr lang="nb-NO" sz="2400" i="1" dirty="0"/>
              <a:t>T</a:t>
            </a:r>
            <a:r>
              <a:rPr lang="nb-NO" sz="2400" i="1" dirty="0" smtClean="0"/>
              <a:t>ankeprosessene </a:t>
            </a:r>
            <a:r>
              <a:rPr lang="nb-NO" sz="2400" dirty="0" smtClean="0"/>
              <a:t>og tilhørende læringsstrategier i dette arbeidet.</a:t>
            </a:r>
            <a:endParaRPr lang="nb-NO" sz="2200" dirty="0"/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 smtClean="0"/>
          </a:p>
          <a:p>
            <a:pPr marL="176213" indent="-176213">
              <a:buNone/>
            </a:pPr>
            <a:endParaRPr lang="nb-NO" sz="1800" dirty="0" smtClean="0">
              <a:solidFill>
                <a:srgbClr val="037F83"/>
              </a:solidFill>
            </a:endParaRPr>
          </a:p>
          <a:p>
            <a:pPr marL="176213" indent="-176213">
              <a:buNone/>
            </a:pPr>
            <a:endParaRPr lang="nb-NO" sz="1800" dirty="0" smtClean="0">
              <a:solidFill>
                <a:srgbClr val="037F83"/>
              </a:solidFill>
            </a:endParaRPr>
          </a:p>
          <a:p>
            <a:pPr marL="176213" indent="-176213">
              <a:buNone/>
            </a:pPr>
            <a:r>
              <a:rPr lang="nb-NO" sz="1700" dirty="0" smtClean="0"/>
              <a:t>* Med aktiviteter menes alt elevene deltar i gjennom undervisningsforløpet, for eksempel klasse- eller gruppediskusjoner</a:t>
            </a:r>
            <a:r>
              <a:rPr lang="nb-NO" sz="1700" dirty="0"/>
              <a:t>, </a:t>
            </a:r>
            <a:r>
              <a:rPr lang="nb-NO" sz="1700" dirty="0" smtClean="0"/>
              <a:t>tavleundervisning, forsøk, lese- </a:t>
            </a:r>
            <a:r>
              <a:rPr lang="nb-NO" sz="1700" dirty="0"/>
              <a:t>og skriveoppgaver, </a:t>
            </a:r>
            <a:r>
              <a:rPr lang="nb-NO" sz="1700" dirty="0" smtClean="0"/>
              <a:t>innhente og vurdere </a:t>
            </a:r>
            <a:r>
              <a:rPr lang="nb-NO" sz="1700" dirty="0"/>
              <a:t>informasjon </a:t>
            </a:r>
            <a:r>
              <a:rPr lang="nb-NO" sz="1700" dirty="0" smtClean="0"/>
              <a:t>osv.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4889" r="12182" b="3656"/>
          <a:stretch/>
        </p:blipFill>
        <p:spPr>
          <a:xfrm>
            <a:off x="4540438" y="3513534"/>
            <a:ext cx="2531874" cy="152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527" y="3513534"/>
            <a:ext cx="1912832" cy="152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3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i="1" dirty="0" smtClean="0"/>
              <a:t>Koble-utvide-utfordre</a:t>
            </a:r>
            <a:endParaRPr lang="nb-N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936375"/>
            <a:ext cx="7583244" cy="4069569"/>
          </a:xfrm>
        </p:spPr>
        <p:txBody>
          <a:bodyPr>
            <a:noAutofit/>
          </a:bodyPr>
          <a:lstStyle/>
          <a:p>
            <a:r>
              <a:rPr lang="nb-NO" sz="2200" dirty="0" smtClean="0"/>
              <a:t>Se </a:t>
            </a:r>
            <a:r>
              <a:rPr lang="nb-NO" sz="2200" dirty="0">
                <a:hlinkClick r:id="rId2"/>
              </a:rPr>
              <a:t>filmklippet</a:t>
            </a:r>
            <a:r>
              <a:rPr lang="nb-NO" sz="2200" dirty="0"/>
              <a:t>* som viser hvordan strategien brukes i et klasserom. Noter ned hvilke tankeprosesser du observerer at elevene </a:t>
            </a:r>
            <a:r>
              <a:rPr lang="nb-NO" sz="2200" dirty="0" smtClean="0"/>
              <a:t>gjør.</a:t>
            </a:r>
          </a:p>
          <a:p>
            <a:endParaRPr lang="nb-NO" sz="2200" dirty="0"/>
          </a:p>
          <a:p>
            <a:endParaRPr lang="nb-NO" sz="2200" dirty="0" smtClean="0"/>
          </a:p>
          <a:p>
            <a:endParaRPr lang="nb-NO" sz="2200" dirty="0" smtClean="0"/>
          </a:p>
          <a:p>
            <a:r>
              <a:rPr lang="nb-NO" sz="2200" dirty="0" smtClean="0"/>
              <a:t>Del i plenum:</a:t>
            </a:r>
          </a:p>
          <a:p>
            <a:pPr lvl="1"/>
            <a:r>
              <a:rPr lang="nb-NO" sz="2000" dirty="0" smtClean="0"/>
              <a:t>Hvilke tankeprosesser observerte dere at elevene gjorde? </a:t>
            </a:r>
            <a:br>
              <a:rPr lang="nb-NO" sz="2000" dirty="0" smtClean="0"/>
            </a:br>
            <a:r>
              <a:rPr lang="nb-NO" sz="2000" dirty="0" smtClean="0"/>
              <a:t>Kan dere huske eksempler på hva eleven sa når dere observerte tankeprosessene?</a:t>
            </a:r>
          </a:p>
          <a:p>
            <a:pPr lvl="1"/>
            <a:r>
              <a:rPr lang="nb-NO" sz="2000" dirty="0" smtClean="0"/>
              <a:t>Hvilke teknikker brukte læreren for å stimulere elevenes tenkning?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31925" y="6149699"/>
            <a:ext cx="4547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</a:rPr>
              <a:t>Filmklippet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er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fra</a:t>
            </a:r>
            <a:r>
              <a:rPr lang="en-US" sz="1400" dirty="0" smtClean="0">
                <a:solidFill>
                  <a:prstClr val="black"/>
                </a:solidFill>
              </a:rPr>
              <a:t> DVD-</a:t>
            </a:r>
            <a:r>
              <a:rPr lang="en-US" sz="1400" dirty="0" err="1" smtClean="0">
                <a:solidFill>
                  <a:prstClr val="black"/>
                </a:solidFill>
              </a:rPr>
              <a:t>en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til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boka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</a:rPr>
              <a:t>Making Thinking Visible, </a:t>
            </a:r>
            <a:r>
              <a:rPr lang="en-US" sz="1400" dirty="0">
                <a:solidFill>
                  <a:prstClr val="black"/>
                </a:solidFill>
              </a:rPr>
              <a:t>Ritchhart, Church &amp;</a:t>
            </a:r>
            <a:r>
              <a:rPr lang="en-US" sz="1400" dirty="0" smtClean="0">
                <a:solidFill>
                  <a:prstClr val="black"/>
                </a:solidFill>
              </a:rPr>
              <a:t> Morrison, 2011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15614" y="3059553"/>
            <a:ext cx="6927925" cy="651836"/>
          </a:xfrm>
          <a:prstGeom prst="wedgeRoundRectCallout">
            <a:avLst>
              <a:gd name="adj1" fmla="val -4108"/>
              <a:gd name="adj2" fmla="val -90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 algn="ctr"/>
            <a:r>
              <a:rPr lang="nb-NO" sz="2200" dirty="0" smtClean="0"/>
              <a:t>Tankeprosessene finner </a:t>
            </a:r>
            <a:r>
              <a:rPr lang="nb-NO" sz="2200" dirty="0"/>
              <a:t>du </a:t>
            </a:r>
            <a:r>
              <a:rPr lang="nb-NO" sz="2200" dirty="0" smtClean="0"/>
              <a:t>på </a:t>
            </a:r>
            <a:r>
              <a:rPr lang="nb-NO" sz="2200" dirty="0" smtClean="0">
                <a:solidFill>
                  <a:schemeClr val="bg1"/>
                </a:solidFill>
              </a:rPr>
              <a:t>side </a:t>
            </a:r>
            <a:r>
              <a:rPr lang="nb-NO" sz="2200" dirty="0">
                <a:solidFill>
                  <a:schemeClr val="bg1"/>
                </a:solidFill>
              </a:rPr>
              <a:t>8</a:t>
            </a:r>
            <a:r>
              <a:rPr lang="nb-NO" sz="2200" dirty="0" smtClean="0">
                <a:solidFill>
                  <a:schemeClr val="bg1"/>
                </a:solidFill>
              </a:rPr>
              <a:t> i </a:t>
            </a:r>
            <a:r>
              <a:rPr lang="nb-NO" sz="2200" dirty="0" smtClean="0"/>
              <a:t>modulheftet.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568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Diskuter (10 minutter)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Tenk på egen undervisning. Hvor ofte forekommer aktiviteter av «Gimp og </a:t>
            </a:r>
            <a:r>
              <a:rPr lang="nb-NO" sz="2200" dirty="0" err="1"/>
              <a:t>Mopi</a:t>
            </a:r>
            <a:r>
              <a:rPr lang="nb-NO" sz="2200" dirty="0"/>
              <a:t>»-typen kontra aktiviteter som stimulerer tankeprosessene</a:t>
            </a:r>
            <a:r>
              <a:rPr lang="nb-NO" sz="2200" dirty="0" smtClean="0"/>
              <a:t>?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Ta for dere en typisk «Gimp og </a:t>
            </a:r>
            <a:r>
              <a:rPr lang="nb-NO" sz="2200" dirty="0" err="1"/>
              <a:t>Mopi</a:t>
            </a:r>
            <a:r>
              <a:rPr lang="nb-NO" sz="2200" dirty="0" smtClean="0"/>
              <a:t>»-aktivitet </a:t>
            </a:r>
            <a:r>
              <a:rPr lang="nb-NO" sz="2200" dirty="0"/>
              <a:t>og diskuter hvordan denne kan justeres slik at aktiviteten bidrar til å bygge </a:t>
            </a:r>
            <a:r>
              <a:rPr lang="nb-NO" sz="2200" dirty="0" smtClean="0"/>
              <a:t>elevenes forståelse.</a:t>
            </a:r>
            <a:endParaRPr lang="nb-NO" sz="2200" dirty="0"/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8" y="4125909"/>
            <a:ext cx="2820054" cy="18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825625"/>
            <a:ext cx="4366375" cy="4180320"/>
          </a:xfrm>
        </p:spPr>
        <p:txBody>
          <a:bodyPr/>
          <a:lstStyle/>
          <a:p>
            <a:r>
              <a:rPr lang="nb-NO" sz="2200" dirty="0"/>
              <a:t>Aktiviteter som bygger forståelse trenger ikke være kompliserte og tidkrevende. </a:t>
            </a:r>
            <a:endParaRPr lang="nb-NO" sz="2200" dirty="0" smtClean="0"/>
          </a:p>
          <a:p>
            <a:r>
              <a:rPr lang="nb-NO" sz="2200" dirty="0" smtClean="0"/>
              <a:t>Ved </a:t>
            </a:r>
            <a:r>
              <a:rPr lang="nb-NO" sz="2200" dirty="0"/>
              <a:t>hjelp av enkle spørsmål </a:t>
            </a:r>
            <a:r>
              <a:rPr lang="nb-NO" sz="2200" dirty="0" smtClean="0"/>
              <a:t>kan dere </a:t>
            </a:r>
            <a:r>
              <a:rPr lang="nb-NO" sz="2200" dirty="0"/>
              <a:t>stimulere </a:t>
            </a:r>
            <a:r>
              <a:rPr lang="nb-NO" sz="2200" dirty="0" smtClean="0"/>
              <a:t>tankeprosessene hos elevene.</a:t>
            </a:r>
            <a:endParaRPr lang="nb-NO" sz="2200" dirty="0"/>
          </a:p>
          <a:p>
            <a:r>
              <a:rPr lang="nb-NO" sz="2200" dirty="0" smtClean="0"/>
              <a:t>Det </a:t>
            </a:r>
            <a:r>
              <a:rPr lang="nb-NO" sz="2200" dirty="0"/>
              <a:t>er ikke meningen at én enkelt aktivitet skal stimulere alle tankeprosessene, men elevene bør komme innom alle </a:t>
            </a:r>
            <a:r>
              <a:rPr lang="nb-NO" sz="2200" dirty="0" smtClean="0"/>
              <a:t>i </a:t>
            </a:r>
            <a:r>
              <a:rPr lang="nb-NO" sz="2200" dirty="0"/>
              <a:t>løpet av et undervisningsforløp.</a:t>
            </a:r>
          </a:p>
          <a:p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5676181" y="1940943"/>
            <a:ext cx="2802801" cy="35394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Observere </a:t>
            </a:r>
            <a:r>
              <a:rPr lang="nb-NO" sz="1600" dirty="0"/>
              <a:t>nøye og beskrive det som er </a:t>
            </a:r>
            <a:r>
              <a:rPr lang="nb-NO" sz="1600" dirty="0" smtClean="0"/>
              <a:t>der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Bygge </a:t>
            </a:r>
            <a:r>
              <a:rPr lang="nb-NO" sz="1600" dirty="0"/>
              <a:t>forklaringer og </a:t>
            </a:r>
            <a:r>
              <a:rPr lang="nb-NO" sz="1600" dirty="0" smtClean="0"/>
              <a:t>tolkninger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Resonnere </a:t>
            </a:r>
            <a:r>
              <a:rPr lang="nb-NO" sz="1600" dirty="0"/>
              <a:t>basert på bevis (</a:t>
            </a:r>
            <a:r>
              <a:rPr lang="nb-NO" sz="1600" dirty="0" smtClean="0"/>
              <a:t>evidens)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Gjøre koblinger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Vurdere </a:t>
            </a:r>
            <a:r>
              <a:rPr lang="nb-NO" sz="1600" dirty="0"/>
              <a:t>ulike synspunkter og </a:t>
            </a:r>
            <a:r>
              <a:rPr lang="nb-NO" sz="1600" dirty="0" smtClean="0"/>
              <a:t>perspektiver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Fange </a:t>
            </a:r>
            <a:r>
              <a:rPr lang="nb-NO" sz="1600" dirty="0"/>
              <a:t>essensen og formulere </a:t>
            </a:r>
            <a:r>
              <a:rPr lang="nb-NO" sz="1600" dirty="0" smtClean="0"/>
              <a:t>konklusjoner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Undre </a:t>
            </a:r>
            <a:r>
              <a:rPr lang="nb-NO" sz="1600" dirty="0"/>
              <a:t>seg og stille </a:t>
            </a:r>
            <a:r>
              <a:rPr lang="nb-NO" sz="1600" dirty="0" smtClean="0"/>
              <a:t>spørsmål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1600" dirty="0" smtClean="0"/>
              <a:t>Avdekke </a:t>
            </a:r>
            <a:r>
              <a:rPr lang="nb-NO" sz="1600" dirty="0"/>
              <a:t>kompleksitet og gå i </a:t>
            </a:r>
            <a:r>
              <a:rPr lang="nb-NO" sz="1600" dirty="0" smtClean="0"/>
              <a:t>dybden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464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21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Planlegg egen undervisning 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 smtClean="0"/>
              <a:t>Les beskrivelsene av tre utvalgte læringsstrategier i modulheftet (side 5–7), og velg </a:t>
            </a:r>
            <a:r>
              <a:rPr lang="nb-NO" sz="2200" dirty="0"/>
              <a:t>hvilken av </a:t>
            </a:r>
            <a:r>
              <a:rPr lang="nb-NO" sz="2200" dirty="0" smtClean="0"/>
              <a:t>disse </a:t>
            </a:r>
            <a:r>
              <a:rPr lang="nb-NO" sz="2200" dirty="0"/>
              <a:t>som passer best å </a:t>
            </a:r>
            <a:r>
              <a:rPr lang="nb-NO" sz="2200" dirty="0" smtClean="0"/>
              <a:t>prøve </a:t>
            </a:r>
            <a:r>
              <a:rPr lang="nb-NO" sz="2200" dirty="0"/>
              <a:t>ut i </a:t>
            </a:r>
            <a:r>
              <a:rPr lang="nb-NO" sz="2200" dirty="0" smtClean="0"/>
              <a:t>din undervisning.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 smtClean="0"/>
              <a:t>Planlegg </a:t>
            </a:r>
            <a:r>
              <a:rPr lang="nb-NO" sz="2200" dirty="0"/>
              <a:t>en aktivitet </a:t>
            </a:r>
            <a:r>
              <a:rPr lang="nb-NO" sz="2200" dirty="0" smtClean="0"/>
              <a:t>hvor det gir mening å bruke læringsstrategien.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/>
              <a:t>Gjennomfør den planlagte aktiviteten med elevene før neste samling. </a:t>
            </a:r>
            <a:r>
              <a:rPr lang="nb-NO" sz="2200" dirty="0" smtClean="0"/>
              <a:t>Under gjennomføringa </a:t>
            </a:r>
            <a:r>
              <a:rPr lang="nb-NO" sz="2200" dirty="0"/>
              <a:t>skal du notere ned hvilke tankeprosesser </a:t>
            </a:r>
            <a:r>
              <a:rPr lang="nb-NO" sz="2200" dirty="0" smtClean="0"/>
              <a:t>du observerer hos elevene, og stikkord på hva elevene gjør/sier i disse situasjonene </a:t>
            </a:r>
            <a:br>
              <a:rPr lang="nb-NO" sz="2200" dirty="0" smtClean="0"/>
            </a:br>
            <a:r>
              <a:rPr lang="nb-NO" sz="2200" dirty="0" smtClean="0"/>
              <a:t>(refleksjonsarket på side </a:t>
            </a:r>
            <a:r>
              <a:rPr lang="nb-NO" sz="2200" dirty="0"/>
              <a:t>8</a:t>
            </a:r>
            <a:r>
              <a:rPr lang="nb-NO" sz="2200" dirty="0" smtClean="0"/>
              <a:t> i modulheftet).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Husk å ta </a:t>
            </a:r>
            <a:r>
              <a:rPr lang="nb-NO" sz="2200" dirty="0"/>
              <a:t>med </a:t>
            </a:r>
            <a:r>
              <a:rPr lang="nb-NO" sz="2200" dirty="0" smtClean="0"/>
              <a:t>det</a:t>
            </a:r>
            <a:r>
              <a:rPr lang="nb-NO" sz="2200" i="1" dirty="0" smtClean="0"/>
              <a:t> </a:t>
            </a:r>
            <a:r>
              <a:rPr lang="nb-NO" sz="2200" dirty="0" smtClean="0"/>
              <a:t>utfylte refleksjonsarket til </a:t>
            </a:r>
            <a:r>
              <a:rPr lang="nb-NO" sz="2200" i="1" dirty="0" smtClean="0"/>
              <a:t>D – Etterarbeid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311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42900" y="2504209"/>
            <a:ext cx="8530936" cy="17248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sz="4800" dirty="0"/>
              <a:t>Aktiviteter som bidrar til </a:t>
            </a:r>
            <a:r>
              <a:rPr lang="nb-NO" sz="4800" dirty="0" smtClean="0"/>
              <a:t>forståelse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3200" dirty="0" smtClean="0"/>
              <a:t>D – Etterarbeid</a:t>
            </a:r>
            <a:endParaRPr lang="nb-NO" sz="4800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849936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66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2400" dirty="0"/>
              <a:t>Målet med denne modulen er å </a:t>
            </a:r>
            <a:r>
              <a:rPr lang="nb-NO" sz="2400" dirty="0" smtClean="0"/>
              <a:t>bli bevisst på hvordan man kan planlegge og gjennomføre aktiviteter*</a:t>
            </a:r>
            <a:r>
              <a:rPr lang="nb-NO" sz="2400" dirty="0" smtClean="0">
                <a:solidFill>
                  <a:srgbClr val="037F83"/>
                </a:solidFill>
              </a:rPr>
              <a:t> </a:t>
            </a:r>
            <a:r>
              <a:rPr lang="nb-NO" sz="2400" dirty="0" smtClean="0"/>
              <a:t>som bygger forståelse.</a:t>
            </a:r>
          </a:p>
          <a:p>
            <a:r>
              <a:rPr lang="nb-NO" sz="2400" dirty="0" smtClean="0"/>
              <a:t>Vi skal bruke </a:t>
            </a:r>
            <a:r>
              <a:rPr lang="nb-NO" sz="2400" i="1" dirty="0" smtClean="0"/>
              <a:t>Tankeprosessene </a:t>
            </a:r>
            <a:r>
              <a:rPr lang="nb-NO" sz="2400" dirty="0" smtClean="0"/>
              <a:t>og tilhørende læringsstrategier i dette arbeidet.</a:t>
            </a:r>
            <a:endParaRPr lang="nb-NO" sz="2200" dirty="0"/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 smtClean="0"/>
          </a:p>
          <a:p>
            <a:pPr marL="176213" indent="-176213">
              <a:buNone/>
            </a:pPr>
            <a:endParaRPr lang="nb-NO" sz="1800" dirty="0" smtClean="0">
              <a:solidFill>
                <a:srgbClr val="037F83"/>
              </a:solidFill>
            </a:endParaRPr>
          </a:p>
          <a:p>
            <a:pPr marL="176213" indent="-176213">
              <a:buNone/>
            </a:pPr>
            <a:endParaRPr lang="nb-NO" sz="1800" dirty="0" smtClean="0">
              <a:solidFill>
                <a:srgbClr val="037F83"/>
              </a:solidFill>
            </a:endParaRPr>
          </a:p>
          <a:p>
            <a:pPr marL="176213" indent="-176213">
              <a:buNone/>
            </a:pPr>
            <a:r>
              <a:rPr lang="nb-NO" sz="1700" dirty="0" smtClean="0"/>
              <a:t>* Med aktiviteter menes alt elevene deltar i gjennom undervisningsforløpet, for eksempel klasse- eller gruppediskusjoner</a:t>
            </a:r>
            <a:r>
              <a:rPr lang="nb-NO" sz="1700" dirty="0"/>
              <a:t>, </a:t>
            </a:r>
            <a:r>
              <a:rPr lang="nb-NO" sz="1700" dirty="0" smtClean="0"/>
              <a:t>tavleundervisning, forsøk, lese- </a:t>
            </a:r>
            <a:r>
              <a:rPr lang="nb-NO" sz="1700" dirty="0"/>
              <a:t>og skriveoppgaver, </a:t>
            </a:r>
            <a:r>
              <a:rPr lang="nb-NO" sz="1700" dirty="0" smtClean="0"/>
              <a:t>innhente og vurdere </a:t>
            </a:r>
            <a:r>
              <a:rPr lang="nb-NO" sz="1700" dirty="0"/>
              <a:t>informasjon </a:t>
            </a:r>
            <a:r>
              <a:rPr lang="nb-NO" sz="1700" dirty="0" smtClean="0"/>
              <a:t>osv.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4889" r="12182" b="3656"/>
          <a:stretch/>
        </p:blipFill>
        <p:spPr>
          <a:xfrm>
            <a:off x="4548043" y="3463962"/>
            <a:ext cx="2614297" cy="157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22" y="3463962"/>
            <a:ext cx="1974937" cy="157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83153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577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1994911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Del erfaringer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20 minutter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10 minutter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Veien videre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20 minutter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nb-NO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4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Del erfaringer i grupper (20 minutter)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4"/>
            <a:ext cx="7583244" cy="43922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Bruk notatene fra refleksjonsarket og </a:t>
            </a:r>
            <a:r>
              <a:rPr lang="nb-NO" sz="2200" dirty="0">
                <a:solidFill>
                  <a:srgbClr val="333333"/>
                </a:solidFill>
              </a:rPr>
              <a:t>del erfaringer fra </a:t>
            </a:r>
            <a:r>
              <a:rPr lang="nb-NO" sz="2200" dirty="0" smtClean="0">
                <a:solidFill>
                  <a:srgbClr val="333333"/>
                </a:solidFill>
              </a:rPr>
              <a:t>utprøvinga med elevene</a:t>
            </a:r>
            <a:r>
              <a:rPr lang="nb-NO" sz="2200" dirty="0" smtClean="0"/>
              <a:t>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Hvilke </a:t>
            </a:r>
            <a:r>
              <a:rPr lang="nb-NO" sz="2200" dirty="0"/>
              <a:t>tankeprosesser </a:t>
            </a:r>
            <a:r>
              <a:rPr lang="nb-NO" sz="2200" dirty="0" smtClean="0"/>
              <a:t>observerte du hos elevene</a:t>
            </a:r>
            <a:r>
              <a:rPr lang="nb-NO" sz="2200" dirty="0"/>
              <a:t>? </a:t>
            </a:r>
            <a:endParaRPr lang="nb-NO" sz="2200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Hva var det elevene gjorde/sa som gjorde at du kunne observere tankeprosessene? 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Noter ned noen punkter fra diskusjonen dere vil dele med de andre.</a:t>
            </a:r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69" y="4498910"/>
            <a:ext cx="2578514" cy="17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 i plenum (10 minutter)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Hver gruppe deler sine punkter med de andre </a:t>
            </a:r>
            <a:r>
              <a:rPr lang="nb-NO" sz="2200" dirty="0" smtClean="0"/>
              <a:t>deltakerne.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n-NO" dirty="0"/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00" y="3517557"/>
            <a:ext cx="3732582" cy="24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37550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577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1994911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Oppsummer forarbeidet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15 minutter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25 minutter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Læringsstrategier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25 minutter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Planlegg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25 minutter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85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 smtClean="0">
                          <a:solidFill>
                            <a:schemeClr val="tx1"/>
                          </a:solidFill>
                        </a:rPr>
                        <a:t>90 </a:t>
                      </a:r>
                      <a:r>
                        <a:rPr lang="nb-NO" sz="2200" b="1" dirty="0" smtClean="0">
                          <a:solidFill>
                            <a:schemeClr val="tx1"/>
                          </a:solidFill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1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5"/>
                </a:solidFill>
              </a:rPr>
              <a:t>Veien videre (10 minutter)</a:t>
            </a:r>
            <a:endParaRPr lang="nn-NO" dirty="0">
              <a:solidFill>
                <a:schemeClr val="accent5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b="1" dirty="0" smtClean="0"/>
              <a:t>Tenk-par-del: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Hvordan kan dere bruke </a:t>
            </a:r>
            <a:r>
              <a:rPr lang="nb-NO" sz="2200" i="1" dirty="0" smtClean="0"/>
              <a:t>Tankeprosessene</a:t>
            </a:r>
            <a:r>
              <a:rPr lang="nb-NO" sz="2200" dirty="0" smtClean="0"/>
              <a:t> og læringsstrategiene i framtidig undervisning for å planlegge og gjennomføre aktiviteter som bygger forståelse?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4889" r="12182" b="3656"/>
          <a:stretch/>
        </p:blipFill>
        <p:spPr>
          <a:xfrm>
            <a:off x="4620984" y="3853853"/>
            <a:ext cx="3334450" cy="200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603" y="3853853"/>
            <a:ext cx="2512466" cy="200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0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Veien videre (10 minutter)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Denne modulen handlet om aktiviteter som bygger elevenes forståelse. </a:t>
            </a:r>
          </a:p>
          <a:p>
            <a:r>
              <a:rPr lang="nb-NO" sz="2200" dirty="0" smtClean="0"/>
              <a:t>I neste </a:t>
            </a:r>
            <a:r>
              <a:rPr lang="nb-NO" sz="2200" dirty="0"/>
              <a:t>modul </a:t>
            </a:r>
            <a:r>
              <a:rPr lang="nb-NO" sz="2200" dirty="0" smtClean="0"/>
              <a:t>skal dere tilbake til oppdraget dere jobbet med i modul 1 og 2 og planlegge aktivitetene elevene skal gjennomføre i deres undervisningsopplegg.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Se </a:t>
            </a:r>
            <a:r>
              <a:rPr lang="nb-NO" sz="2200" dirty="0"/>
              <a:t>gjennom </a:t>
            </a:r>
            <a:r>
              <a:rPr lang="nb-NO" sz="2200" i="1" dirty="0"/>
              <a:t>Introduksjon </a:t>
            </a:r>
            <a:r>
              <a:rPr lang="nb-NO" sz="2200" dirty="0"/>
              <a:t>og </a:t>
            </a:r>
            <a:r>
              <a:rPr lang="nb-NO" sz="2200" i="1" dirty="0"/>
              <a:t>A – Forarbeid </a:t>
            </a:r>
            <a:r>
              <a:rPr lang="nb-NO" sz="2200" dirty="0"/>
              <a:t>i neste modul.</a:t>
            </a:r>
            <a:endParaRPr lang="nn-NO" sz="2200" dirty="0"/>
          </a:p>
          <a:p>
            <a:pPr marL="0" indent="0"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38581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23869"/>
            <a:ext cx="6957392" cy="3392144"/>
          </a:xfrm>
        </p:spPr>
        <p:txBody>
          <a:bodyPr>
            <a:normAutofit/>
          </a:bodyPr>
          <a:lstStyle/>
          <a:p>
            <a:pPr marL="363538" indent="-363538" algn="l" fontAlgn="base"/>
            <a:r>
              <a:rPr lang="nb-NO" sz="1800" dirty="0"/>
              <a:t>Hood, S. </a:t>
            </a:r>
            <a:r>
              <a:rPr lang="nb-NO" sz="1800" dirty="0" smtClean="0"/>
              <a:t>og </a:t>
            </a:r>
            <a:r>
              <a:rPr lang="nb-NO" sz="1800" dirty="0"/>
              <a:t>Solomon, N. (1985): </a:t>
            </a:r>
            <a:r>
              <a:rPr lang="nb-NO" sz="1800" i="1" dirty="0"/>
              <a:t>Focus </a:t>
            </a:r>
            <a:r>
              <a:rPr lang="nb-NO" sz="1800" i="1" dirty="0" err="1"/>
              <a:t>on</a:t>
            </a:r>
            <a:r>
              <a:rPr lang="nb-NO" sz="1800" i="1" dirty="0"/>
              <a:t> Reading.  A </a:t>
            </a:r>
            <a:r>
              <a:rPr lang="nb-NO" sz="1800" i="1" dirty="0" err="1"/>
              <a:t>Handbook</a:t>
            </a:r>
            <a:r>
              <a:rPr lang="nb-NO" sz="1800" i="1" dirty="0"/>
              <a:t> for </a:t>
            </a:r>
            <a:r>
              <a:rPr lang="nb-NO" sz="1800" i="1" dirty="0" smtClean="0"/>
              <a:t>Teachers</a:t>
            </a:r>
            <a:r>
              <a:rPr lang="nb-NO" sz="1800" dirty="0" smtClean="0"/>
              <a:t> (NCRC Curriculum </a:t>
            </a:r>
            <a:r>
              <a:rPr lang="nb-NO" sz="1800" dirty="0" err="1" smtClean="0"/>
              <a:t>Developement</a:t>
            </a:r>
            <a:r>
              <a:rPr lang="nb-NO" sz="1800" dirty="0" smtClean="0"/>
              <a:t> Series, 2)</a:t>
            </a:r>
          </a:p>
          <a:p>
            <a:pPr marL="363538" indent="-363538" algn="l" fontAlgn="base"/>
            <a:r>
              <a:rPr lang="en-US" sz="1800" dirty="0" smtClean="0"/>
              <a:t>Ritchhart</a:t>
            </a:r>
            <a:r>
              <a:rPr lang="en-US" sz="1800" dirty="0"/>
              <a:t>, R., Church, M. </a:t>
            </a:r>
            <a:r>
              <a:rPr lang="en-US" sz="1800" dirty="0" err="1" smtClean="0"/>
              <a:t>og</a:t>
            </a:r>
            <a:r>
              <a:rPr lang="en-US" sz="1800" dirty="0" smtClean="0"/>
              <a:t> </a:t>
            </a:r>
            <a:r>
              <a:rPr lang="en-US" sz="1800" dirty="0"/>
              <a:t>Morrison, K. (2011)</a:t>
            </a:r>
            <a:r>
              <a:rPr lang="en-US" sz="1800" i="1" dirty="0"/>
              <a:t>. Making Thinking Visible: How to Promote Engagement, Understanding, and Independence for All Learners</a:t>
            </a:r>
            <a:r>
              <a:rPr lang="en-US" sz="1800" dirty="0"/>
              <a:t>. San Francisco: </a:t>
            </a:r>
            <a:r>
              <a:rPr lang="en-US" sz="1800" dirty="0" err="1"/>
              <a:t>Jossey</a:t>
            </a:r>
            <a:r>
              <a:rPr lang="en-US" sz="1800" dirty="0"/>
              <a:t>-Bass.</a:t>
            </a:r>
            <a:endParaRPr lang="nb-NO" sz="1800" dirty="0"/>
          </a:p>
          <a:p>
            <a:pPr marL="363538" indent="-363538" algn="l"/>
            <a:r>
              <a:rPr lang="en-US" sz="1800" dirty="0">
                <a:solidFill>
                  <a:srgbClr val="FF0000"/>
                </a:solidFill>
                <a:hlinkClick r:id="rId3"/>
              </a:rPr>
              <a:t>Visible Thinking Website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– </a:t>
            </a:r>
            <a:r>
              <a:rPr lang="en-US" sz="1800" dirty="0" err="1" smtClean="0"/>
              <a:t>nettsiden</a:t>
            </a:r>
            <a:r>
              <a:rPr lang="en-US" sz="1800" dirty="0" smtClean="0"/>
              <a:t> </a:t>
            </a:r>
            <a:r>
              <a:rPr lang="en-US" sz="1800" dirty="0" err="1"/>
              <a:t>til</a:t>
            </a:r>
            <a:r>
              <a:rPr lang="en-US" sz="1800" dirty="0"/>
              <a:t> Project </a:t>
            </a:r>
            <a:r>
              <a:rPr lang="en-US" sz="1800" dirty="0" smtClean="0"/>
              <a:t>Zero’s Visible Thinking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1614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83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T</a:t>
            </a:r>
            <a:r>
              <a:rPr lang="nb-NO" dirty="0" smtClean="0">
                <a:solidFill>
                  <a:srgbClr val="268183"/>
                </a:solidFill>
              </a:rPr>
              <a:t>ankeprosessene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2200" dirty="0" smtClean="0"/>
              <a:t>Bruk notatene fra forarbeidet og diskuter i grupper (10 minutter): </a:t>
            </a:r>
          </a:p>
          <a:p>
            <a:pPr lvl="1">
              <a:spcAft>
                <a:spcPts val="1200"/>
              </a:spcAft>
            </a:pPr>
            <a:r>
              <a:rPr lang="nb-NO" sz="2200" dirty="0" smtClean="0"/>
              <a:t>Fortell om en episode fra egen undervisning der du observerte at en elev gjorde én eller flere av tankeprosessene du leste om.</a:t>
            </a:r>
            <a:endParaRPr lang="nb-NO" sz="2200" dirty="0"/>
          </a:p>
          <a:p>
            <a:pPr lvl="1">
              <a:spcAft>
                <a:spcPts val="1200"/>
              </a:spcAft>
            </a:pPr>
            <a:r>
              <a:rPr lang="nb-NO" sz="2200" dirty="0"/>
              <a:t>Hvor ofte forekommer slike </a:t>
            </a:r>
            <a:r>
              <a:rPr lang="nb-NO" sz="2200" dirty="0" smtClean="0"/>
              <a:t>episoder?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Oppsummer </a:t>
            </a:r>
            <a:r>
              <a:rPr lang="nb-NO" sz="2200" dirty="0"/>
              <a:t>i plenum hva dere snakket </a:t>
            </a:r>
            <a:r>
              <a:rPr lang="nb-NO" sz="2200" dirty="0" smtClean="0"/>
              <a:t>om (5 minutter).</a:t>
            </a:r>
            <a:endParaRPr lang="nb-NO" sz="2200" dirty="0"/>
          </a:p>
        </p:txBody>
      </p:sp>
      <p:pic>
        <p:nvPicPr>
          <p:cNvPr id="4" name="Picture 2" descr="Tilbakemeldinger, Bekref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4841510"/>
            <a:ext cx="2327564" cy="15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31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Historien om Gimp og </a:t>
            </a:r>
            <a:r>
              <a:rPr lang="nb-NO" dirty="0" err="1" smtClean="0"/>
              <a:t>Mopi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665332" cy="41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 smtClean="0"/>
              <a:t>Les:</a:t>
            </a:r>
          </a:p>
          <a:p>
            <a:pPr marL="0" indent="0">
              <a:buNone/>
            </a:pPr>
            <a:r>
              <a:rPr lang="nb-NO" sz="2200" dirty="0" smtClean="0"/>
              <a:t>Gimp </a:t>
            </a:r>
            <a:r>
              <a:rPr lang="nb-NO" sz="2200" dirty="0"/>
              <a:t>og </a:t>
            </a:r>
            <a:r>
              <a:rPr lang="nb-NO" sz="2200" dirty="0" err="1"/>
              <a:t>Mopi</a:t>
            </a:r>
            <a:r>
              <a:rPr lang="nb-NO" sz="2200" dirty="0"/>
              <a:t> var </a:t>
            </a:r>
            <a:r>
              <a:rPr lang="nb-NO" sz="2200" dirty="0" err="1"/>
              <a:t>akler</a:t>
            </a:r>
            <a:r>
              <a:rPr lang="nb-NO" sz="2200" dirty="0"/>
              <a:t>. En gring </a:t>
            </a:r>
            <a:r>
              <a:rPr lang="nb-NO" sz="2200" dirty="0" err="1"/>
              <a:t>muffet</a:t>
            </a:r>
            <a:r>
              <a:rPr lang="nb-NO" sz="2200" dirty="0"/>
              <a:t> Gimp og </a:t>
            </a:r>
            <a:r>
              <a:rPr lang="nb-NO" sz="2200" dirty="0" err="1"/>
              <a:t>Mopi</a:t>
            </a:r>
            <a:r>
              <a:rPr lang="nb-NO" sz="2200" dirty="0"/>
              <a:t> i </a:t>
            </a:r>
            <a:r>
              <a:rPr lang="nb-NO" sz="2200" dirty="0" err="1"/>
              <a:t>bogsen</a:t>
            </a:r>
            <a:r>
              <a:rPr lang="nb-NO" sz="2200" dirty="0"/>
              <a:t>. </a:t>
            </a:r>
            <a:r>
              <a:rPr lang="nb-NO" sz="2200" dirty="0" err="1"/>
              <a:t>Mopi</a:t>
            </a:r>
            <a:r>
              <a:rPr lang="nb-NO" sz="2200" dirty="0"/>
              <a:t> </a:t>
            </a:r>
            <a:r>
              <a:rPr lang="nb-NO" sz="2200" dirty="0" err="1"/>
              <a:t>pyttet</a:t>
            </a:r>
            <a:r>
              <a:rPr lang="nb-NO" sz="2200" dirty="0"/>
              <a:t> en av </a:t>
            </a:r>
            <a:r>
              <a:rPr lang="nb-NO" sz="2200" dirty="0" err="1"/>
              <a:t>Gimps</a:t>
            </a:r>
            <a:r>
              <a:rPr lang="nb-NO" sz="2200" dirty="0"/>
              <a:t> </a:t>
            </a:r>
            <a:r>
              <a:rPr lang="nb-NO" sz="2200" dirty="0" err="1"/>
              <a:t>fropper</a:t>
            </a:r>
            <a:r>
              <a:rPr lang="nb-NO" sz="2200" dirty="0"/>
              <a:t>, fordi di ikke kunne </a:t>
            </a:r>
            <a:r>
              <a:rPr lang="nb-NO" sz="2200" dirty="0" err="1"/>
              <a:t>skruppe</a:t>
            </a:r>
            <a:r>
              <a:rPr lang="nb-NO" sz="2200" dirty="0"/>
              <a:t> </a:t>
            </a:r>
            <a:r>
              <a:rPr lang="nb-NO" sz="2200" dirty="0" err="1"/>
              <a:t>sim</a:t>
            </a:r>
            <a:r>
              <a:rPr lang="nb-NO" sz="2200" dirty="0"/>
              <a:t>. Gimp </a:t>
            </a:r>
            <a:r>
              <a:rPr lang="nb-NO" sz="2200" dirty="0" err="1"/>
              <a:t>bofte</a:t>
            </a:r>
            <a:r>
              <a:rPr lang="nb-NO" sz="2200" dirty="0"/>
              <a:t> «Komp </a:t>
            </a:r>
            <a:r>
              <a:rPr lang="nb-NO" sz="2200" dirty="0" err="1"/>
              <a:t>app</a:t>
            </a:r>
            <a:r>
              <a:rPr lang="nb-NO" sz="2200" dirty="0"/>
              <a:t> </a:t>
            </a:r>
            <a:r>
              <a:rPr lang="nb-NO" sz="2200" dirty="0" err="1"/>
              <a:t>froppen</a:t>
            </a:r>
            <a:r>
              <a:rPr lang="nb-NO" sz="2200" dirty="0"/>
              <a:t> min!» Men </a:t>
            </a:r>
            <a:r>
              <a:rPr lang="nb-NO" sz="2200" dirty="0" err="1"/>
              <a:t>Mopi</a:t>
            </a:r>
            <a:r>
              <a:rPr lang="nb-NO" sz="2200" dirty="0"/>
              <a:t> ville ikke kompe hen til ilt. Derfor </a:t>
            </a:r>
            <a:r>
              <a:rPr lang="nb-NO" sz="2200" dirty="0" err="1"/>
              <a:t>svurpet</a:t>
            </a:r>
            <a:r>
              <a:rPr lang="nb-NO" sz="2200" dirty="0"/>
              <a:t> Gimp </a:t>
            </a:r>
            <a:r>
              <a:rPr lang="nb-NO" sz="2200" dirty="0" err="1"/>
              <a:t>Mopi</a:t>
            </a:r>
            <a:r>
              <a:rPr lang="nb-NO" sz="2200" dirty="0"/>
              <a:t>, og </a:t>
            </a:r>
            <a:r>
              <a:rPr lang="nb-NO" sz="2200" dirty="0" err="1"/>
              <a:t>aklene</a:t>
            </a:r>
            <a:r>
              <a:rPr lang="nb-NO" sz="2200" dirty="0"/>
              <a:t> </a:t>
            </a:r>
            <a:r>
              <a:rPr lang="nb-NO" sz="2200" dirty="0" err="1"/>
              <a:t>breste</a:t>
            </a:r>
            <a:r>
              <a:rPr lang="nb-NO" sz="2200" dirty="0"/>
              <a:t> til </a:t>
            </a:r>
            <a:r>
              <a:rPr lang="nb-NO" sz="2200" dirty="0" err="1"/>
              <a:t>skvitt</a:t>
            </a:r>
            <a:r>
              <a:rPr lang="nb-NO" sz="2200" dirty="0"/>
              <a:t>. Etter det </a:t>
            </a:r>
            <a:r>
              <a:rPr lang="nb-NO" sz="2200" dirty="0" err="1"/>
              <a:t>forvittet</a:t>
            </a:r>
            <a:r>
              <a:rPr lang="nb-NO" sz="2200" dirty="0"/>
              <a:t> </a:t>
            </a:r>
            <a:r>
              <a:rPr lang="nb-NO" sz="2200" dirty="0" err="1"/>
              <a:t>Armp</a:t>
            </a:r>
            <a:r>
              <a:rPr lang="nb-NO" sz="2200" dirty="0"/>
              <a:t> i sleppen. Hen </a:t>
            </a:r>
            <a:r>
              <a:rPr lang="nb-NO" sz="2200" dirty="0" err="1"/>
              <a:t>taplet</a:t>
            </a:r>
            <a:r>
              <a:rPr lang="nb-NO" sz="2200" dirty="0"/>
              <a:t> begge </a:t>
            </a:r>
            <a:r>
              <a:rPr lang="nb-NO" sz="2200" dirty="0" err="1"/>
              <a:t>aklene</a:t>
            </a:r>
            <a:r>
              <a:rPr lang="nb-NO" sz="2200" dirty="0"/>
              <a:t>, og </a:t>
            </a:r>
            <a:r>
              <a:rPr lang="nb-NO" sz="2200" dirty="0" err="1"/>
              <a:t>luppet</a:t>
            </a:r>
            <a:r>
              <a:rPr lang="nb-NO" sz="2200" dirty="0"/>
              <a:t> dem til </a:t>
            </a:r>
            <a:r>
              <a:rPr lang="nb-NO" sz="2200" dirty="0" err="1"/>
              <a:t>boppen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endParaRPr lang="nb-NO" sz="1400" b="1" dirty="0" smtClean="0"/>
          </a:p>
          <a:p>
            <a:pPr marL="0" indent="0">
              <a:buNone/>
            </a:pPr>
            <a:r>
              <a:rPr lang="nb-NO" sz="2200" dirty="0" smtClean="0"/>
              <a:t>Svar på følgende:</a:t>
            </a:r>
            <a:endParaRPr lang="nb-NO" sz="2200" dirty="0"/>
          </a:p>
          <a:p>
            <a:pPr marL="800100" lvl="1" indent="-342900">
              <a:buAutoNum type="arabicParenR"/>
            </a:pPr>
            <a:r>
              <a:rPr lang="nb-NO" sz="2200" dirty="0"/>
              <a:t>Hva var Gimp og </a:t>
            </a:r>
            <a:r>
              <a:rPr lang="nb-NO" sz="2200" dirty="0" err="1"/>
              <a:t>Mopi</a:t>
            </a:r>
            <a:r>
              <a:rPr lang="nb-NO" sz="2200" dirty="0"/>
              <a:t>?</a:t>
            </a:r>
          </a:p>
          <a:p>
            <a:pPr marL="800100" lvl="1" indent="-342900">
              <a:buAutoNum type="arabicParenR"/>
            </a:pPr>
            <a:r>
              <a:rPr lang="nb-NO" sz="2200" dirty="0"/>
              <a:t>Hvorfor </a:t>
            </a:r>
            <a:r>
              <a:rPr lang="nb-NO" sz="2200" dirty="0" err="1"/>
              <a:t>pyttet</a:t>
            </a:r>
            <a:r>
              <a:rPr lang="nb-NO" sz="2200" dirty="0"/>
              <a:t> </a:t>
            </a:r>
            <a:r>
              <a:rPr lang="nb-NO" sz="2200" dirty="0" err="1"/>
              <a:t>Mopi</a:t>
            </a:r>
            <a:r>
              <a:rPr lang="nb-NO" sz="2200" dirty="0"/>
              <a:t> en av </a:t>
            </a:r>
            <a:r>
              <a:rPr lang="nb-NO" sz="2200" dirty="0" err="1"/>
              <a:t>Gimps</a:t>
            </a:r>
            <a:r>
              <a:rPr lang="nb-NO" sz="2200" dirty="0"/>
              <a:t> </a:t>
            </a:r>
            <a:r>
              <a:rPr lang="nb-NO" sz="2200" dirty="0" err="1"/>
              <a:t>fropper</a:t>
            </a:r>
            <a:r>
              <a:rPr lang="nb-NO" sz="2200" dirty="0"/>
              <a:t>?</a:t>
            </a:r>
          </a:p>
          <a:p>
            <a:pPr marL="800100" lvl="1" indent="-342900">
              <a:buAutoNum type="arabicParenR"/>
            </a:pPr>
            <a:r>
              <a:rPr lang="nb-NO" sz="2200" dirty="0"/>
              <a:t>Hvorfor </a:t>
            </a:r>
            <a:r>
              <a:rPr lang="nb-NO" sz="2200" dirty="0" err="1"/>
              <a:t>svurpet</a:t>
            </a:r>
            <a:r>
              <a:rPr lang="nb-NO" sz="2200" dirty="0"/>
              <a:t> Gimp </a:t>
            </a:r>
            <a:r>
              <a:rPr lang="nb-NO" sz="2200" dirty="0" err="1"/>
              <a:t>Mopi</a:t>
            </a:r>
            <a:r>
              <a:rPr lang="nb-NO" sz="2200" dirty="0"/>
              <a:t>?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228929" y="6252578"/>
            <a:ext cx="2250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r"/>
            <a:r>
              <a:rPr lang="nb-NO" sz="1600" dirty="0" smtClean="0"/>
              <a:t>Hood og Solomon, 1985</a:t>
            </a:r>
            <a:endParaRPr lang="nb-NO" sz="1600" dirty="0"/>
          </a:p>
        </p:txBody>
      </p:sp>
      <p:cxnSp>
        <p:nvCxnSpPr>
          <p:cNvPr id="7" name="Rett linje 6"/>
          <p:cNvCxnSpPr/>
          <p:nvPr/>
        </p:nvCxnSpPr>
        <p:spPr>
          <a:xfrm>
            <a:off x="1008034" y="2577402"/>
            <a:ext cx="26703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4846320" y="2877773"/>
            <a:ext cx="350901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1008034" y="3473936"/>
            <a:ext cx="10379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Rett linje 14"/>
          <p:cNvCxnSpPr/>
          <p:nvPr/>
        </p:nvCxnSpPr>
        <p:spPr>
          <a:xfrm>
            <a:off x="5949604" y="3169136"/>
            <a:ext cx="2529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Historien om Gimp og </a:t>
            </a:r>
            <a:r>
              <a:rPr lang="nb-NO" dirty="0" err="1"/>
              <a:t>Mopi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Svarte dere riktig?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Forstod dere noe</a:t>
            </a:r>
            <a:r>
              <a:rPr lang="nb-NO" sz="22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Sånn ser kanskje læreboka ut for noen av elevene deres?</a:t>
            </a:r>
          </a:p>
        </p:txBody>
      </p:sp>
      <p:pic>
        <p:nvPicPr>
          <p:cNvPr id="1026" name="Picture 2" descr="Ekorn, Lesing, Bøker, Overrask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30" y="3542912"/>
            <a:ext cx="2875952" cy="24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Aktiviteter som bygger forståelse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Mange aktiviteter kan gjøres uten å forstå: Lese ei bok, dra </a:t>
            </a:r>
            <a:r>
              <a:rPr lang="nb-NO" sz="2200" dirty="0"/>
              <a:t>på </a:t>
            </a:r>
            <a:r>
              <a:rPr lang="nb-NO" sz="2200" dirty="0" smtClean="0"/>
              <a:t>ekskursjon, pugge begreper, få en omvisning, gjøre </a:t>
            </a:r>
            <a:r>
              <a:rPr lang="nb-NO" sz="2200" dirty="0"/>
              <a:t>et eksperiment som er </a:t>
            </a:r>
            <a:r>
              <a:rPr lang="nb-NO" sz="2200" dirty="0" smtClean="0"/>
              <a:t>beskrevet steg for steg.</a:t>
            </a:r>
          </a:p>
          <a:p>
            <a:r>
              <a:rPr lang="nb-NO" sz="2200" dirty="0" smtClean="0"/>
              <a:t>Det </a:t>
            </a:r>
            <a:r>
              <a:rPr lang="nb-NO" sz="2200" dirty="0"/>
              <a:t>betyr ikke </a:t>
            </a:r>
            <a:r>
              <a:rPr lang="nb-NO" sz="2200" dirty="0" smtClean="0"/>
              <a:t>at </a:t>
            </a:r>
            <a:r>
              <a:rPr lang="nb-NO" sz="2200" dirty="0"/>
              <a:t>det er feil å gjennomføre </a:t>
            </a:r>
            <a:r>
              <a:rPr lang="nb-NO" sz="2200" dirty="0" smtClean="0"/>
              <a:t>dette, men hvis målet med en aktivitet er å bygge elevenes forståelse må aktiviteten stimulerer elevenes tenkning. </a:t>
            </a:r>
          </a:p>
          <a:p>
            <a:r>
              <a:rPr lang="nb-NO" sz="2200" dirty="0"/>
              <a:t>S</a:t>
            </a:r>
            <a:r>
              <a:rPr lang="nb-NO" sz="2200" dirty="0" smtClean="0"/>
              <a:t>om dere leste i forarbeidet, er ofte </a:t>
            </a:r>
            <a:r>
              <a:rPr lang="nb-NO" sz="2200" dirty="0"/>
              <a:t>én eller flere </a:t>
            </a:r>
            <a:r>
              <a:rPr lang="nb-NO" sz="2200" dirty="0" smtClean="0"/>
              <a:t>av de åtte tankeprosessene involvert når elever kommer </a:t>
            </a:r>
            <a:r>
              <a:rPr lang="nb-NO" sz="2200" dirty="0"/>
              <a:t>et skritt videre i sin </a:t>
            </a:r>
            <a:r>
              <a:rPr lang="nb-NO" sz="2200" dirty="0" smtClean="0"/>
              <a:t>forståelse.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Dere skal få et eksempel, se neste side.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1062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Realfagsløyper</Template>
  <TotalTime>15117</TotalTime>
  <Words>1719</Words>
  <Application>Microsoft Office PowerPoint</Application>
  <PresentationFormat>On-screen Show (4:3)</PresentationFormat>
  <Paragraphs>215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Campton Book</vt:lpstr>
      <vt:lpstr>Campton Light</vt:lpstr>
      <vt:lpstr>Campton Medium</vt:lpstr>
      <vt:lpstr>Wingdings</vt:lpstr>
      <vt:lpstr>Office-tema</vt:lpstr>
      <vt:lpstr>Aktiviteter som bygger forståelse B – Samarbeid</vt:lpstr>
      <vt:lpstr>Mål</vt:lpstr>
      <vt:lpstr>Tidsplan for denne økta</vt:lpstr>
      <vt:lpstr>Oppsummer forarbeidet i grupper</vt:lpstr>
      <vt:lpstr>Tankeprosessene</vt:lpstr>
      <vt:lpstr>Faglig påfyll</vt:lpstr>
      <vt:lpstr>Historien om Gimp og Mopi</vt:lpstr>
      <vt:lpstr>Historien om Gimp og Mopi</vt:lpstr>
      <vt:lpstr>Aktiviteter som bygger forståelse</vt:lpstr>
      <vt:lpstr>Utforskning av et mellomleggspapir</vt:lpstr>
      <vt:lpstr>Utforskning av et mellomleggspapir</vt:lpstr>
      <vt:lpstr>Aktiviteter som stimulerer tankeprosessene</vt:lpstr>
      <vt:lpstr>PowerPoint Presentation</vt:lpstr>
      <vt:lpstr>Aktiviteter som stimulerer tankeprosessene</vt:lpstr>
      <vt:lpstr>Aktiviteter som stimulerer tankeprosessene</vt:lpstr>
      <vt:lpstr>Læringsstrategier som stimulerer tankeprosessene</vt:lpstr>
      <vt:lpstr>Læringsstrategiene</vt:lpstr>
      <vt:lpstr>Om læringsstrategiene</vt:lpstr>
      <vt:lpstr>Ett eksempel til –  læringsstrategien Koble-utvide-utfordre</vt:lpstr>
      <vt:lpstr>Koble-utvide-utfordre</vt:lpstr>
      <vt:lpstr>Diskuter (10 minutter)</vt:lpstr>
      <vt:lpstr>Oppsummering</vt:lpstr>
      <vt:lpstr>Planlegg egen undervisning </vt:lpstr>
      <vt:lpstr>Planlegg egen undervisning </vt:lpstr>
      <vt:lpstr>Aktiviteter som bidrar til forståelse D – Etterarbeid</vt:lpstr>
      <vt:lpstr>Mål</vt:lpstr>
      <vt:lpstr>Tidsplan for denne økta</vt:lpstr>
      <vt:lpstr>Del erfaringer i grupper (20 minutter)</vt:lpstr>
      <vt:lpstr>Oppsummer i plenum (10 minutter)</vt:lpstr>
      <vt:lpstr>Veien videre (10 minutter)</vt:lpstr>
      <vt:lpstr>Veien videre (10 minutter)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Anette Braathen</cp:lastModifiedBy>
  <cp:revision>512</cp:revision>
  <cp:lastPrinted>2017-08-18T08:10:09Z</cp:lastPrinted>
  <dcterms:created xsi:type="dcterms:W3CDTF">2017-08-11T05:42:55Z</dcterms:created>
  <dcterms:modified xsi:type="dcterms:W3CDTF">2020-02-26T10:48:36Z</dcterms:modified>
</cp:coreProperties>
</file>