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88" r:id="rId2"/>
    <p:sldId id="446" r:id="rId3"/>
    <p:sldId id="414" r:id="rId4"/>
    <p:sldId id="393" r:id="rId5"/>
    <p:sldId id="437" r:id="rId6"/>
    <p:sldId id="436" r:id="rId7"/>
    <p:sldId id="439" r:id="rId8"/>
    <p:sldId id="421" r:id="rId9"/>
    <p:sldId id="440" r:id="rId10"/>
    <p:sldId id="433" r:id="rId11"/>
    <p:sldId id="428" r:id="rId12"/>
    <p:sldId id="408" r:id="rId13"/>
    <p:sldId id="422" r:id="rId14"/>
    <p:sldId id="424" r:id="rId15"/>
    <p:sldId id="432" r:id="rId16"/>
    <p:sldId id="425" r:id="rId17"/>
    <p:sldId id="415" r:id="rId18"/>
    <p:sldId id="447" r:id="rId19"/>
    <p:sldId id="417" r:id="rId20"/>
    <p:sldId id="430" r:id="rId21"/>
    <p:sldId id="431" r:id="rId22"/>
    <p:sldId id="443" r:id="rId23"/>
    <p:sldId id="429" r:id="rId24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037F83"/>
    <a:srgbClr val="D4EEE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1" autoAdjust="0"/>
    <p:restoredTop sz="90418" autoAdjust="0"/>
  </p:normalViewPr>
  <p:slideViewPr>
    <p:cSldViewPr snapToGrid="0" snapToObjects="1">
      <p:cViewPr varScale="1">
        <p:scale>
          <a:sx n="106" d="100"/>
          <a:sy n="106" d="100"/>
        </p:scale>
        <p:origin x="5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26.02.2020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26.02.2020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60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724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98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62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7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095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030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295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167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05CEA3C-08EC-4949-BF01-138334FF0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8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8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/>
          <a:lstStyle>
            <a:lvl1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/>
          <a:lstStyle>
            <a:lvl1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/>
          <a:lstStyle/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8" r:id="rId4"/>
    <p:sldLayoutId id="2147483666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61" r:id="rId13"/>
    <p:sldLayoutId id="2147483669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realfagsloyper.no/ungdomstrinn/vurdering-og-tilpasset-opplaerin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2900" y="2645525"/>
            <a:ext cx="8530936" cy="17248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b-NO" sz="4800" dirty="0" smtClean="0"/>
              <a:t>La elevene løse oppdraget</a:t>
            </a:r>
            <a:br>
              <a:rPr lang="nb-NO" sz="4800" dirty="0" smtClean="0"/>
            </a:br>
            <a:r>
              <a:rPr lang="nb-NO" sz="3200" dirty="0" smtClean="0"/>
              <a:t>B – Samarbeid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849936"/>
            <a:ext cx="5280434" cy="442989"/>
          </a:xfrm>
        </p:spPr>
        <p:txBody>
          <a:bodyPr/>
          <a:lstStyle/>
          <a:p>
            <a:r>
              <a:rPr lang="nb-NO" dirty="0"/>
              <a:t>Modul 4</a:t>
            </a:r>
          </a:p>
        </p:txBody>
      </p:sp>
    </p:spTree>
    <p:extLst>
      <p:ext uri="{BB962C8B-B14F-4D97-AF65-F5344CB8AC3E}">
        <p14:creationId xmlns:p14="http://schemas.microsoft.com/office/powerpoint/2010/main" val="23320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starter med et felles eksempel </a:t>
            </a:r>
            <a:br>
              <a:rPr lang="nb-NO" dirty="0" smtClean="0"/>
            </a:br>
            <a:r>
              <a:rPr lang="nb-NO" dirty="0" smtClean="0"/>
              <a:t>(20 minutter)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3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I modul 2 så dere et eksempel på oppdrag (vindusutskifting) og diskuterte hvilke kunnskaper og ferdigheter det krevde.</a:t>
            </a:r>
          </a:p>
          <a:p>
            <a:pPr marL="0" indent="0">
              <a:buNone/>
            </a:pPr>
            <a:r>
              <a:rPr lang="nb-NO" sz="2200" dirty="0"/>
              <a:t>I grupper: På det utdelte arket, velg </a:t>
            </a:r>
            <a:r>
              <a:rPr lang="nb-NO" sz="2200" b="1" dirty="0"/>
              <a:t>én av kunnskapene </a:t>
            </a:r>
            <a:r>
              <a:rPr lang="nb-NO" sz="2200" dirty="0"/>
              <a:t>og </a:t>
            </a:r>
            <a:r>
              <a:rPr lang="nb-NO" sz="2200" b="1" dirty="0"/>
              <a:t>én av ferdighetene</a:t>
            </a:r>
            <a:r>
              <a:rPr lang="nb-NO" sz="2200" dirty="0"/>
              <a:t> og foreslå aktiviteter som vil gi elevene mulighet til å tilegne seg disse.</a:t>
            </a:r>
          </a:p>
          <a:p>
            <a:pPr lvl="1"/>
            <a:r>
              <a:rPr lang="nb-NO" sz="2000" dirty="0"/>
              <a:t>I hvilken fase tenker </a:t>
            </a:r>
            <a:r>
              <a:rPr lang="nb-NO" sz="2000" dirty="0" smtClean="0"/>
              <a:t>dere </a:t>
            </a:r>
            <a:r>
              <a:rPr lang="nb-NO" sz="2000" dirty="0"/>
              <a:t>aktivitetene bør gjennomføres?</a:t>
            </a:r>
          </a:p>
          <a:p>
            <a:pPr lvl="1"/>
            <a:r>
              <a:rPr lang="nb-NO" sz="2000" dirty="0"/>
              <a:t>Hvordan kan </a:t>
            </a:r>
            <a:r>
              <a:rPr lang="nb-NO" sz="2000" dirty="0" smtClean="0"/>
              <a:t>aktivitetene </a:t>
            </a:r>
            <a:r>
              <a:rPr lang="nb-NO" sz="2000" dirty="0"/>
              <a:t>gjennomføres slik at </a:t>
            </a:r>
            <a:r>
              <a:rPr lang="nb-NO" sz="2000" dirty="0" smtClean="0"/>
              <a:t>de </a:t>
            </a:r>
            <a:r>
              <a:rPr lang="nb-NO" sz="2000" dirty="0"/>
              <a:t>legger til rette for å stimulere tankeprosesser hos elevene</a:t>
            </a:r>
            <a:r>
              <a:rPr lang="nb-NO" sz="2000" dirty="0" smtClean="0"/>
              <a:t>?</a:t>
            </a:r>
            <a:endParaRPr lang="nb-NO" sz="2000" dirty="0"/>
          </a:p>
          <a:p>
            <a:pPr marL="0" indent="0">
              <a:buNone/>
            </a:pP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Forbered dere på å </a:t>
            </a:r>
            <a:r>
              <a:rPr lang="nb-NO" sz="2200" dirty="0"/>
              <a:t>dele én </a:t>
            </a:r>
            <a:r>
              <a:rPr lang="nb-NO" sz="2200" dirty="0" smtClean="0"/>
              <a:t>av </a:t>
            </a:r>
            <a:br>
              <a:rPr lang="nb-NO" sz="2200" dirty="0" smtClean="0"/>
            </a:br>
            <a:r>
              <a:rPr lang="nb-NO" sz="2200" dirty="0" smtClean="0"/>
              <a:t>aktivitetene i plenum.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2400" y="4710914"/>
            <a:ext cx="2887425" cy="1861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ounded Rectangle 4"/>
          <p:cNvSpPr/>
          <p:nvPr/>
        </p:nvSpPr>
        <p:spPr>
          <a:xfrm>
            <a:off x="7399698" y="4644736"/>
            <a:ext cx="1079284" cy="1994318"/>
          </a:xfrm>
          <a:prstGeom prst="round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7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i plenum (10 minutter)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7" y="1825625"/>
            <a:ext cx="7642955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Hver gruppe </a:t>
            </a:r>
            <a:r>
              <a:rPr lang="nb-NO" sz="2400" dirty="0"/>
              <a:t>presenterer </a:t>
            </a:r>
            <a:r>
              <a:rPr lang="nb-NO" sz="2400" dirty="0" smtClean="0"/>
              <a:t>én aktivitet:</a:t>
            </a:r>
          </a:p>
          <a:p>
            <a:r>
              <a:rPr lang="nb-NO" sz="2400" dirty="0" smtClean="0"/>
              <a:t>Hvilken kunnskap eller ferdighet tok dere utgangspunkt i?</a:t>
            </a:r>
          </a:p>
          <a:p>
            <a:r>
              <a:rPr lang="nb-NO" sz="2400" dirty="0" smtClean="0"/>
              <a:t>Hvordan kan aktiviteten gjennomføres?</a:t>
            </a:r>
          </a:p>
          <a:p>
            <a:r>
              <a:rPr lang="nb-NO" sz="2400" dirty="0"/>
              <a:t>Hvilke tankeprosesser kan </a:t>
            </a:r>
            <a:r>
              <a:rPr lang="nb-NO" sz="2400" dirty="0" smtClean="0"/>
              <a:t>stimuleres?</a:t>
            </a:r>
          </a:p>
          <a:p>
            <a:r>
              <a:rPr lang="nb-NO" sz="2400" dirty="0" smtClean="0"/>
              <a:t>Når i undervisningsforløpet bør aktiviteten gjennomføres?</a:t>
            </a:r>
          </a:p>
        </p:txBody>
      </p:sp>
      <p:pic>
        <p:nvPicPr>
          <p:cNvPr id="4" name="Picture 2" descr="Tilbakemeldinger, Bekref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345" y="4534979"/>
            <a:ext cx="3249637" cy="216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5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21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 fram ditt eget planleggingsark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sz="2200" dirty="0" smtClean="0"/>
          </a:p>
          <a:p>
            <a:r>
              <a:rPr lang="nb-NO" sz="2200" dirty="0" smtClean="0"/>
              <a:t>Se neste side.</a:t>
            </a:r>
            <a:endParaRPr lang="nb-NO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8" y="1752145"/>
            <a:ext cx="5245862" cy="3397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4"/>
          <p:cNvSpPr/>
          <p:nvPr/>
        </p:nvSpPr>
        <p:spPr>
          <a:xfrm>
            <a:off x="4370991" y="1690689"/>
            <a:ext cx="1821009" cy="3520800"/>
          </a:xfrm>
          <a:prstGeom prst="round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8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Planlegg aktiviteter som setter elevene i stand til å løse oppdraget</a:t>
            </a:r>
            <a:endParaRPr lang="nb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59787" cy="418032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2200" dirty="0" smtClean="0"/>
              <a:t>Planlegg aktivitetene i undervisningsopplegget. Husk:</a:t>
            </a:r>
            <a:br>
              <a:rPr lang="nb-NO" sz="2200" dirty="0" smtClean="0"/>
            </a:br>
            <a:endParaRPr lang="nb-NO" sz="800" dirty="0" smtClean="0"/>
          </a:p>
          <a:p>
            <a:r>
              <a:rPr lang="nb-NO" sz="2200" dirty="0" smtClean="0"/>
              <a:t>Aktivitetene må planlegges med utgangspunkt i kunnskapene og ferdighetene </a:t>
            </a:r>
            <a:r>
              <a:rPr lang="nb-NO" sz="2200" dirty="0" smtClean="0"/>
              <a:t>elevene </a:t>
            </a:r>
            <a:r>
              <a:rPr lang="nb-NO" sz="2200" dirty="0"/>
              <a:t>trenger for </a:t>
            </a:r>
            <a:r>
              <a:rPr lang="nb-NO" sz="2200" dirty="0" smtClean="0"/>
              <a:t>å </a:t>
            </a:r>
            <a:r>
              <a:rPr lang="nb-NO" sz="2200" dirty="0"/>
              <a:t>løse oppdraget (modul </a:t>
            </a:r>
            <a:r>
              <a:rPr lang="nb-NO" sz="2200" dirty="0" smtClean="0"/>
              <a:t>2).</a:t>
            </a:r>
          </a:p>
          <a:p>
            <a:r>
              <a:rPr lang="nb-NO" sz="2200" dirty="0" smtClean="0"/>
              <a:t>Aktivitetene må bygge forståelse </a:t>
            </a:r>
            <a:br>
              <a:rPr lang="nb-NO" sz="2200" dirty="0" smtClean="0"/>
            </a:br>
            <a:r>
              <a:rPr lang="nb-NO" sz="2200" dirty="0" smtClean="0"/>
              <a:t>(tankeprosessene </a:t>
            </a:r>
            <a:r>
              <a:rPr lang="nb-NO" sz="2200" dirty="0" smtClean="0"/>
              <a:t>og læringsstrategiene fra modul </a:t>
            </a:r>
            <a:r>
              <a:rPr lang="nb-NO" sz="2200" dirty="0"/>
              <a:t>3</a:t>
            </a:r>
            <a:r>
              <a:rPr lang="nb-NO" sz="2200" dirty="0" smtClean="0"/>
              <a:t>).</a:t>
            </a:r>
            <a:endParaRPr lang="nb-NO" sz="2200" dirty="0"/>
          </a:p>
          <a:p>
            <a:r>
              <a:rPr lang="nb-NO" sz="2200" dirty="0" smtClean="0"/>
              <a:t>Tenk gjennom hvilke </a:t>
            </a:r>
            <a:r>
              <a:rPr lang="nb-NO" sz="2200" dirty="0"/>
              <a:t>aktiviteter </a:t>
            </a:r>
            <a:r>
              <a:rPr lang="nb-NO" sz="2200" dirty="0" smtClean="0"/>
              <a:t>som er </a:t>
            </a:r>
            <a:r>
              <a:rPr lang="nb-NO" sz="2200" dirty="0" smtClean="0"/>
              <a:t>hensiktsmessige </a:t>
            </a:r>
            <a:r>
              <a:rPr lang="nb-NO" sz="2200" dirty="0"/>
              <a:t>å gjennomføre i klasserommet og hvilke aktiviteter </a:t>
            </a:r>
            <a:r>
              <a:rPr lang="nb-NO" sz="2200" dirty="0" smtClean="0"/>
              <a:t>som bør </a:t>
            </a:r>
            <a:r>
              <a:rPr lang="nb-NO" sz="2200" dirty="0"/>
              <a:t>gjøres på </a:t>
            </a:r>
            <a:r>
              <a:rPr lang="nb-NO" sz="2200" dirty="0" smtClean="0"/>
              <a:t>andre læringsarenaer.</a:t>
            </a:r>
          </a:p>
          <a:p>
            <a:r>
              <a:rPr lang="nb-NO" sz="2200" dirty="0" smtClean="0"/>
              <a:t>Tenk gjennom i hvilken fase de ulike aktivitetene bør gjennomføres.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8621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 gjennomføring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69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400" dirty="0" smtClean="0"/>
              <a:t>Planlegg gjennomføringa av oppleggene</a:t>
            </a:r>
            <a:endParaRPr lang="nb-N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200" dirty="0" smtClean="0"/>
              <a:t>Diskuter når dere skal gjennomføre de ulike oppleggene dere har planlagt.</a:t>
            </a:r>
            <a:br>
              <a:rPr lang="nb-NO" sz="2200" dirty="0" smtClean="0"/>
            </a:br>
            <a:endParaRPr lang="nb-NO" sz="800" dirty="0" smtClean="0"/>
          </a:p>
          <a:p>
            <a:pPr marL="457200" lvl="1" indent="0">
              <a:buNone/>
            </a:pPr>
            <a:r>
              <a:rPr lang="nb-NO" sz="2200" dirty="0" smtClean="0"/>
              <a:t>Etter at dere har gjennomført oppleggene skal dere møtes til ei ny samling </a:t>
            </a:r>
            <a:r>
              <a:rPr lang="nb-NO" sz="2200" i="1" dirty="0"/>
              <a:t>D – Etterarbeid </a:t>
            </a:r>
            <a:r>
              <a:rPr lang="nb-NO" sz="2200" dirty="0"/>
              <a:t>der </a:t>
            </a:r>
            <a:r>
              <a:rPr lang="nb-NO" sz="2200" dirty="0" smtClean="0"/>
              <a:t>dere:</a:t>
            </a:r>
            <a:endParaRPr lang="nb-NO" sz="2200" dirty="0"/>
          </a:p>
          <a:p>
            <a:pPr lvl="2"/>
            <a:r>
              <a:rPr lang="nb-NO" sz="2200" dirty="0" smtClean="0"/>
              <a:t>deler erfaringene med bruk av </a:t>
            </a:r>
            <a:r>
              <a:rPr lang="nb-NO" sz="2200" i="1" dirty="0" smtClean="0"/>
              <a:t>Modellen for utvidet klasserom</a:t>
            </a:r>
            <a:r>
              <a:rPr lang="nb-NO" sz="2200" dirty="0" smtClean="0"/>
              <a:t> og oppdrag</a:t>
            </a:r>
          </a:p>
          <a:p>
            <a:pPr lvl="2"/>
            <a:r>
              <a:rPr lang="nb-NO" sz="2200" dirty="0" smtClean="0"/>
              <a:t>vurderer hvilke opplegg dere bør implementere i årsplanene</a:t>
            </a:r>
          </a:p>
          <a:p>
            <a:pPr lvl="2"/>
            <a:r>
              <a:rPr lang="nb-NO" sz="2200" dirty="0"/>
              <a:t>j</a:t>
            </a:r>
            <a:r>
              <a:rPr lang="nb-NO" sz="2200" dirty="0" smtClean="0"/>
              <a:t>obber med å videreutvikle oppleggene dere ønsker å gjennomføre flere ganger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sz="800" dirty="0"/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2"/>
            </a:pPr>
            <a:r>
              <a:rPr lang="nb-NO" sz="2200" dirty="0" smtClean="0"/>
              <a:t>Bestem </a:t>
            </a:r>
            <a:r>
              <a:rPr lang="nb-NO" sz="2200" dirty="0"/>
              <a:t>når </a:t>
            </a:r>
            <a:r>
              <a:rPr lang="nb-NO" sz="2200" dirty="0" smtClean="0"/>
              <a:t>dere skal </a:t>
            </a:r>
            <a:r>
              <a:rPr lang="nb-NO" sz="2200" dirty="0"/>
              <a:t>møtes </a:t>
            </a:r>
            <a:r>
              <a:rPr lang="nb-NO" sz="2200" dirty="0" smtClean="0"/>
              <a:t>til </a:t>
            </a:r>
            <a:r>
              <a:rPr lang="nb-NO" sz="2200" i="1" dirty="0" smtClean="0"/>
              <a:t>D – Etterarbeid.</a:t>
            </a:r>
            <a:endParaRPr lang="nb-NO" sz="2200" i="1" dirty="0"/>
          </a:p>
        </p:txBody>
      </p:sp>
    </p:spTree>
    <p:extLst>
      <p:ext uri="{BB962C8B-B14F-4D97-AF65-F5344CB8AC3E}">
        <p14:creationId xmlns:p14="http://schemas.microsoft.com/office/powerpoint/2010/main" val="36555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2900" y="2500745"/>
            <a:ext cx="8530936" cy="17248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sz="4900" dirty="0" smtClean="0"/>
              <a:t>La elevene løse oppdraget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3200" dirty="0" smtClean="0"/>
              <a:t>D – Etterarbeid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849936"/>
            <a:ext cx="5280434" cy="442989"/>
          </a:xfrm>
        </p:spPr>
        <p:txBody>
          <a:bodyPr/>
          <a:lstStyle/>
          <a:p>
            <a:r>
              <a:rPr lang="nb-NO" dirty="0"/>
              <a:t>Modul 4</a:t>
            </a:r>
          </a:p>
        </p:txBody>
      </p:sp>
    </p:spTree>
    <p:extLst>
      <p:ext uri="{BB962C8B-B14F-4D97-AF65-F5344CB8AC3E}">
        <p14:creationId xmlns:p14="http://schemas.microsoft.com/office/powerpoint/2010/main" val="13266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68159" cy="4180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Målet med denne modulen er å ferdigstille </a:t>
            </a:r>
            <a:r>
              <a:rPr lang="nb-NO" sz="2200" dirty="0" smtClean="0"/>
              <a:t>et undervisningsopplegg </a:t>
            </a:r>
            <a:r>
              <a:rPr lang="nb-NO" sz="2200" dirty="0"/>
              <a:t>etter </a:t>
            </a:r>
            <a:r>
              <a:rPr lang="nb-NO" sz="2200" i="1" dirty="0"/>
              <a:t>Modellen for utvidet </a:t>
            </a:r>
            <a:r>
              <a:rPr lang="nb-NO" sz="2200" i="1" dirty="0" smtClean="0"/>
              <a:t>klasserom,</a:t>
            </a:r>
            <a:r>
              <a:rPr lang="nb-NO" sz="2200" dirty="0" smtClean="0"/>
              <a:t> knyttet til oppdraget dere lagde i modul 1. Dere </a:t>
            </a:r>
            <a:r>
              <a:rPr lang="nb-NO" sz="2200" dirty="0"/>
              <a:t>skal gjennomføre og evaluere undervisningsopplegget</a:t>
            </a:r>
            <a:r>
              <a:rPr lang="nb-NO" sz="2200" dirty="0" smtClean="0"/>
              <a:t>. </a:t>
            </a:r>
            <a:endParaRPr lang="nb-NO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328" y="3765497"/>
            <a:ext cx="2026975" cy="1617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739" y="3765497"/>
            <a:ext cx="2576213" cy="1612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678" y="3765497"/>
            <a:ext cx="2491303" cy="1613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40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19901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577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9491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Del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30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Refleksjon</a:t>
                      </a:r>
                      <a:r>
                        <a:rPr lang="nb-NO" sz="2200" baseline="0" dirty="0" smtClean="0">
                          <a:solidFill>
                            <a:schemeClr val="tx1"/>
                          </a:solidFill>
                        </a:rPr>
                        <a:t> i plenum</a:t>
                      </a:r>
                      <a:endParaRPr lang="nb-NO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20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 smtClean="0">
                          <a:solidFill>
                            <a:schemeClr val="tx1"/>
                          </a:solidFill>
                        </a:rPr>
                        <a:t>60 </a:t>
                      </a:r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4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68159" cy="4180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Målet med denne modulen er å ferdigstille </a:t>
            </a:r>
            <a:r>
              <a:rPr lang="nb-NO" sz="2200" dirty="0" smtClean="0"/>
              <a:t>et undervisningsopplegg </a:t>
            </a:r>
            <a:r>
              <a:rPr lang="nb-NO" sz="2200" dirty="0"/>
              <a:t>etter </a:t>
            </a:r>
            <a:r>
              <a:rPr lang="nb-NO" sz="2200" i="1" dirty="0"/>
              <a:t>Modellen for utvidet </a:t>
            </a:r>
            <a:r>
              <a:rPr lang="nb-NO" sz="2200" i="1" dirty="0" smtClean="0"/>
              <a:t>klasserom,</a:t>
            </a:r>
            <a:r>
              <a:rPr lang="nb-NO" sz="2200" dirty="0" smtClean="0"/>
              <a:t> knyttet til oppdraget dere lagde i modul 1. Dere </a:t>
            </a:r>
            <a:r>
              <a:rPr lang="nb-NO" sz="2200" dirty="0"/>
              <a:t>skal gjennomføre og evaluere undervisningsopplegget</a:t>
            </a:r>
            <a:r>
              <a:rPr lang="nb-NO" sz="2200" dirty="0" smtClean="0"/>
              <a:t>. </a:t>
            </a:r>
            <a:endParaRPr lang="nb-NO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328" y="3765497"/>
            <a:ext cx="2026975" cy="1617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739" y="3765497"/>
            <a:ext cx="2576213" cy="1612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678" y="3765497"/>
            <a:ext cx="2491303" cy="1613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36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Del </a:t>
            </a:r>
            <a:r>
              <a:rPr lang="nb-NO" dirty="0" smtClean="0"/>
              <a:t>erfaringer i grupper (30 minutter)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nb-NO" sz="2100" dirty="0"/>
              <a:t>Del erfaringer fra utprøvinga med </a:t>
            </a:r>
            <a:r>
              <a:rPr lang="nb-NO" sz="2100" dirty="0" smtClean="0"/>
              <a:t>elevene: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nb-NO" sz="2100" dirty="0" smtClean="0"/>
              <a:t>Hva </a:t>
            </a:r>
            <a:r>
              <a:rPr lang="nb-NO" sz="2100" dirty="0"/>
              <a:t>synes </a:t>
            </a:r>
            <a:r>
              <a:rPr lang="nb-NO" sz="2100" dirty="0" smtClean="0"/>
              <a:t>du </a:t>
            </a:r>
            <a:r>
              <a:rPr lang="nb-NO" sz="2100" dirty="0"/>
              <a:t>om å planlegge og gjennomføre </a:t>
            </a:r>
            <a:r>
              <a:rPr lang="nb-NO" sz="2100" dirty="0" smtClean="0"/>
              <a:t>et undervisningsopplegg etter </a:t>
            </a:r>
            <a:r>
              <a:rPr lang="nb-NO" sz="2100" i="1" dirty="0" smtClean="0"/>
              <a:t>Modellen for utvidet klasserom</a:t>
            </a:r>
            <a:r>
              <a:rPr lang="nb-NO" sz="2100" dirty="0" smtClean="0"/>
              <a:t>?</a:t>
            </a:r>
            <a:endParaRPr lang="nb-NO" sz="21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100" dirty="0" smtClean="0"/>
              <a:t>Hvilke </a:t>
            </a:r>
            <a:r>
              <a:rPr lang="nb-NO" sz="2100" dirty="0"/>
              <a:t>fordeler vil </a:t>
            </a:r>
            <a:r>
              <a:rPr lang="nb-NO" sz="2100" dirty="0" smtClean="0"/>
              <a:t>du </a:t>
            </a:r>
            <a:r>
              <a:rPr lang="nb-NO" sz="2100" dirty="0"/>
              <a:t>trekke fram?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nb-NO" sz="2100" dirty="0"/>
              <a:t>Hvilke utfordringer oppsto? 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nb-NO" sz="2100" dirty="0"/>
              <a:t>Hvordan vurderer du elevenes motivasjon og læringsutbytte i dette undervisningsopplegget?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nb-NO" sz="2100" dirty="0" smtClean="0"/>
              <a:t>Hvilke justeringer vil du gjøre før neste </a:t>
            </a:r>
            <a:r>
              <a:rPr lang="nb-NO" sz="2100" dirty="0"/>
              <a:t>gjennomføring for at </a:t>
            </a:r>
            <a:r>
              <a:rPr lang="nb-NO" sz="2100" dirty="0" smtClean="0"/>
              <a:t>opplegget </a:t>
            </a:r>
            <a:r>
              <a:rPr lang="nb-NO" sz="2100" dirty="0"/>
              <a:t>skal fungere enda </a:t>
            </a:r>
            <a:r>
              <a:rPr lang="nb-NO" sz="2100" dirty="0" smtClean="0"/>
              <a:t>bedre</a:t>
            </a:r>
            <a:r>
              <a:rPr lang="nb-NO" sz="2100" dirty="0"/>
              <a:t>?</a:t>
            </a:r>
          </a:p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endParaRPr lang="nb-NO" sz="800" dirty="0"/>
          </a:p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nb-NO" sz="2100" dirty="0" smtClean="0"/>
              <a:t>Noter </a:t>
            </a:r>
            <a:r>
              <a:rPr lang="nb-NO" sz="2100" dirty="0"/>
              <a:t>ned noen punkter fra diskusjonen </a:t>
            </a:r>
            <a:r>
              <a:rPr lang="nb-NO" sz="2100" dirty="0" smtClean="0"/>
              <a:t>dere vil dele i plenum.</a:t>
            </a: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33223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 i plenum (10 minutter)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Hver gruppe deler sine punkter med de </a:t>
            </a:r>
            <a:r>
              <a:rPr lang="nb-NO" sz="2200" dirty="0" smtClean="0"/>
              <a:t>andre.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2" descr="Tilbakemeldinger, Bekref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247" y="3103124"/>
            <a:ext cx="4360736" cy="290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 (10 minutter)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1579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Hvilke </a:t>
            </a:r>
            <a:r>
              <a:rPr lang="nb-NO" sz="2200" dirty="0"/>
              <a:t>opplegg bør dere implementere i årsplanene?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Trinn?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Tid på året</a:t>
            </a:r>
            <a:r>
              <a:rPr lang="nb-NO" sz="2200" dirty="0" smtClean="0"/>
              <a:t>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nb-NO" sz="22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895739" y="3636000"/>
            <a:ext cx="75832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Hvordan kan dere bruke </a:t>
            </a:r>
            <a:r>
              <a:rPr lang="nb-NO" sz="2200" i="1" dirty="0"/>
              <a:t>Modellen for utvidet klasserom </a:t>
            </a:r>
            <a:br>
              <a:rPr lang="nb-NO" sz="2200" i="1" dirty="0"/>
            </a:br>
            <a:r>
              <a:rPr lang="nb-NO" sz="2200" dirty="0"/>
              <a:t>i framtidig undervisning?</a:t>
            </a:r>
          </a:p>
          <a:p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139" y="4507097"/>
            <a:ext cx="2576213" cy="1612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2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 (10 minutter)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Flere lærere </a:t>
            </a:r>
            <a:r>
              <a:rPr lang="nb-NO" sz="2200" dirty="0" smtClean="0"/>
              <a:t>sier </a:t>
            </a:r>
            <a:r>
              <a:rPr lang="nb-NO" sz="2200" dirty="0"/>
              <a:t>at det kan være </a:t>
            </a:r>
            <a:r>
              <a:rPr lang="nb-NO" sz="2200" dirty="0" smtClean="0"/>
              <a:t>vanskelig </a:t>
            </a:r>
            <a:r>
              <a:rPr lang="nb-NO" sz="2200" dirty="0"/>
              <a:t>å vurdere elevene når undervisningen </a:t>
            </a:r>
            <a:r>
              <a:rPr lang="nb-NO" sz="2200" dirty="0" smtClean="0"/>
              <a:t>preges </a:t>
            </a:r>
            <a:r>
              <a:rPr lang="nb-NO" sz="2200" dirty="0"/>
              <a:t>av elevstyrt </a:t>
            </a:r>
            <a:r>
              <a:rPr lang="nb-NO" sz="2200" dirty="0" smtClean="0"/>
              <a:t>arbeid, spesielt når elevene jobber i grupper.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Pakken </a:t>
            </a:r>
            <a:r>
              <a:rPr lang="nb-NO" sz="2200" dirty="0" smtClean="0">
                <a:hlinkClick r:id="rId2"/>
              </a:rPr>
              <a:t>Vurdering i naturfag</a:t>
            </a:r>
            <a:r>
              <a:rPr lang="nb-NO" sz="2200" i="1" dirty="0" smtClean="0"/>
              <a:t> </a:t>
            </a:r>
            <a:r>
              <a:rPr lang="nb-NO" sz="2200" dirty="0" smtClean="0"/>
              <a:t>fokuserer på hvordan dere kan få oversikt over elevenes læring underveis og til slutt når de jobber på denne måten.</a:t>
            </a:r>
          </a:p>
        </p:txBody>
      </p:sp>
    </p:spTree>
    <p:extLst>
      <p:ext uri="{BB962C8B-B14F-4D97-AF65-F5344CB8AC3E}">
        <p14:creationId xmlns:p14="http://schemas.microsoft.com/office/powerpoint/2010/main" val="38400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01357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577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9491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Gruppearbeid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30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7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30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85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Planlegg gjennomføring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10 minutter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1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31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Modellen for utvidet klasserom</a:t>
            </a:r>
            <a:endParaRPr lang="nb-NO" dirty="0"/>
          </a:p>
        </p:txBody>
      </p:sp>
      <p:grpSp>
        <p:nvGrpSpPr>
          <p:cNvPr id="8" name="Group 7"/>
          <p:cNvGrpSpPr/>
          <p:nvPr/>
        </p:nvGrpSpPr>
        <p:grpSpPr>
          <a:xfrm>
            <a:off x="822076" y="2388447"/>
            <a:ext cx="7385026" cy="3630402"/>
            <a:chOff x="822076" y="2263523"/>
            <a:chExt cx="7385026" cy="3841440"/>
          </a:xfrm>
        </p:grpSpPr>
        <p:sp>
          <p:nvSpPr>
            <p:cNvPr id="4" name="Avrundet rektangel 4"/>
            <p:cNvSpPr/>
            <p:nvPr/>
          </p:nvSpPr>
          <p:spPr>
            <a:xfrm>
              <a:off x="822076" y="2263523"/>
              <a:ext cx="7385026" cy="3841440"/>
            </a:xfrm>
            <a:prstGeom prst="roundRect">
              <a:avLst/>
            </a:prstGeom>
            <a:solidFill>
              <a:srgbClr val="D4EEEE"/>
            </a:solidFill>
            <a:ln w="2857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294551" tIns="147277" rIns="294551" bIns="147277" spcCol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076818" y="2393943"/>
              <a:ext cx="6937026" cy="35607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tema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Finn fram til et oppdrag som elevene skal </a:t>
              </a:r>
              <a:r>
                <a:rPr kumimoji="0" lang="nb-NO" sz="220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løse</a:t>
              </a:r>
              <a:endParaRPr kumimoji="0" lang="nb-NO" sz="220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Hvilke kunnskaper og ferdigheter trenger elevene for å løse oppdraget?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Hva kan elevene gjøre på den andre læringsarenaen</a:t>
              </a:r>
              <a:r>
                <a:rPr kumimoji="0" lang="nb-NO" sz="2200" b="0" i="0" u="none" strike="noStrike" kern="1200" cap="none" spc="0" normalizeH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som de ikke kan gjøre i klasserommet?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aktiviteter som setter elevene i stand </a:t>
              </a:r>
              <a:b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til å løse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oppdraget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992038" y="2477198"/>
            <a:ext cx="7021806" cy="2405355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Line Callout 2 4"/>
          <p:cNvSpPr/>
          <p:nvPr/>
        </p:nvSpPr>
        <p:spPr>
          <a:xfrm>
            <a:off x="6151727" y="1356106"/>
            <a:ext cx="2431556" cy="914665"/>
          </a:xfrm>
          <a:prstGeom prst="borderCallout2">
            <a:avLst>
              <a:gd name="adj1" fmla="val 46625"/>
              <a:gd name="adj2" fmla="val 665"/>
              <a:gd name="adj3" fmla="val 46625"/>
              <a:gd name="adj4" fmla="val -16667"/>
              <a:gd name="adj5" fmla="val 122848"/>
              <a:gd name="adj6" fmla="val -75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I modul 1 og 2 jobbet dere med rammene for undervisningsopplegget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7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Modellen for utvidet klasserom</a:t>
            </a:r>
            <a:endParaRPr lang="nb-NO" dirty="0"/>
          </a:p>
        </p:txBody>
      </p:sp>
      <p:grpSp>
        <p:nvGrpSpPr>
          <p:cNvPr id="8" name="Group 7"/>
          <p:cNvGrpSpPr/>
          <p:nvPr/>
        </p:nvGrpSpPr>
        <p:grpSpPr>
          <a:xfrm>
            <a:off x="822076" y="2388447"/>
            <a:ext cx="7385026" cy="3630402"/>
            <a:chOff x="822076" y="2263523"/>
            <a:chExt cx="7385026" cy="3841440"/>
          </a:xfrm>
        </p:grpSpPr>
        <p:sp>
          <p:nvSpPr>
            <p:cNvPr id="4" name="Avrundet rektangel 4"/>
            <p:cNvSpPr/>
            <p:nvPr/>
          </p:nvSpPr>
          <p:spPr>
            <a:xfrm>
              <a:off x="822076" y="2263523"/>
              <a:ext cx="7385026" cy="3841440"/>
            </a:xfrm>
            <a:prstGeom prst="roundRect">
              <a:avLst/>
            </a:prstGeom>
            <a:solidFill>
              <a:srgbClr val="D4EEEE"/>
            </a:solidFill>
            <a:ln w="2857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294551" tIns="147277" rIns="294551" bIns="147277" spcCol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076818" y="2393943"/>
              <a:ext cx="6937026" cy="35607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tema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Finn fram til et oppdrag som elevene skal </a:t>
              </a:r>
              <a:r>
                <a:rPr kumimoji="0" lang="nb-NO" sz="220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løse</a:t>
              </a:r>
              <a:endParaRPr kumimoji="0" lang="nb-NO" sz="220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Hvilke kunnskaper og ferdigheter trenger elevene for å løse oppdraget?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Hva kan elevene gjøre på den andre læringsarenaen</a:t>
              </a:r>
              <a:r>
                <a:rPr kumimoji="0" lang="nb-NO" sz="2200" b="0" i="0" u="none" strike="noStrike" kern="1200" cap="none" spc="0" normalizeH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som de ikke kan gjøre i klasserommet?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aktiviteter som setter elevene i stand </a:t>
              </a:r>
              <a:b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til å løse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oppdraget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5" name="Line Callout 2 4"/>
          <p:cNvSpPr/>
          <p:nvPr/>
        </p:nvSpPr>
        <p:spPr>
          <a:xfrm>
            <a:off x="6101051" y="1394618"/>
            <a:ext cx="2431556" cy="1305445"/>
          </a:xfrm>
          <a:prstGeom prst="borderCallout2">
            <a:avLst>
              <a:gd name="adj1" fmla="val 46625"/>
              <a:gd name="adj2" fmla="val 665"/>
              <a:gd name="adj3" fmla="val 46625"/>
              <a:gd name="adj4" fmla="val 717"/>
              <a:gd name="adj5" fmla="val 45944"/>
              <a:gd name="adj6" fmla="val 1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I modul 3 jobbet dere med hva som kjennetegner aktiviteter som bygger forståelse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8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Modellen for utvidet klasserom</a:t>
            </a:r>
            <a:endParaRPr lang="nb-NO" dirty="0"/>
          </a:p>
        </p:txBody>
      </p:sp>
      <p:grpSp>
        <p:nvGrpSpPr>
          <p:cNvPr id="8" name="Group 7"/>
          <p:cNvGrpSpPr/>
          <p:nvPr/>
        </p:nvGrpSpPr>
        <p:grpSpPr>
          <a:xfrm>
            <a:off x="822076" y="2388447"/>
            <a:ext cx="7385026" cy="3630402"/>
            <a:chOff x="822076" y="2263523"/>
            <a:chExt cx="7385026" cy="3841440"/>
          </a:xfrm>
        </p:grpSpPr>
        <p:sp>
          <p:nvSpPr>
            <p:cNvPr id="4" name="Avrundet rektangel 4"/>
            <p:cNvSpPr/>
            <p:nvPr/>
          </p:nvSpPr>
          <p:spPr>
            <a:xfrm>
              <a:off x="822076" y="2263523"/>
              <a:ext cx="7385026" cy="3841440"/>
            </a:xfrm>
            <a:prstGeom prst="roundRect">
              <a:avLst/>
            </a:prstGeom>
            <a:solidFill>
              <a:srgbClr val="D4EEEE"/>
            </a:solidFill>
            <a:ln w="2857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294551" tIns="147277" rIns="294551" bIns="147277" spcCol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076818" y="2393943"/>
              <a:ext cx="6937026" cy="35607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tema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Finn fram til et oppdrag som elevene skal </a:t>
              </a:r>
              <a:r>
                <a:rPr kumimoji="0" lang="nb-NO" sz="220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løse</a:t>
              </a:r>
              <a:endParaRPr kumimoji="0" lang="nb-NO" sz="220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Hvilke kunnskaper og ferdigheter trenger elevene for å løse oppdraget?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Hva kan elevene gjøre på den andre læringsarenaen</a:t>
              </a:r>
              <a:r>
                <a:rPr kumimoji="0" lang="nb-NO" sz="2200" b="0" i="0" u="none" strike="noStrike" kern="1200" cap="none" spc="0" normalizeH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som de ikke kan gjøre i klasserommet?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aktiviteter som setter elevene i stand </a:t>
              </a:r>
              <a:b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til å løse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oppdraget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078447" y="4877041"/>
            <a:ext cx="6238382" cy="799141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Line Callout 2 8"/>
          <p:cNvSpPr/>
          <p:nvPr/>
        </p:nvSpPr>
        <p:spPr>
          <a:xfrm>
            <a:off x="5885645" y="1420502"/>
            <a:ext cx="2697638" cy="1309819"/>
          </a:xfrm>
          <a:prstGeom prst="borderCallout2">
            <a:avLst>
              <a:gd name="adj1" fmla="val 100407"/>
              <a:gd name="adj2" fmla="val 92824"/>
              <a:gd name="adj3" fmla="val 204723"/>
              <a:gd name="adj4" fmla="val 93329"/>
              <a:gd name="adj5" fmla="val 267324"/>
              <a:gd name="adj6" fmla="val 51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I denne modulen skal dere planlegge </a:t>
            </a:r>
            <a:r>
              <a:rPr lang="nb-NO" dirty="0" smtClean="0"/>
              <a:t>aktivitetene </a:t>
            </a:r>
            <a:r>
              <a:rPr lang="nb-NO" dirty="0"/>
              <a:t>elevene skal gjennomføre i ditt </a:t>
            </a:r>
            <a:r>
              <a:rPr lang="nb-NO" dirty="0" smtClean="0"/>
              <a:t>opplegg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0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Faser i undervisningsforløpet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664602" cy="418032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400" dirty="0" smtClean="0">
                <a:solidFill>
                  <a:srgbClr val="333333"/>
                </a:solidFill>
              </a:rPr>
              <a:t>Det kan være lurt å dele undervisninga inn i ulike faser, og tenke på hvilke type aktiviteter som </a:t>
            </a:r>
            <a:r>
              <a:rPr lang="nb-NO" sz="2400" dirty="0" smtClean="0"/>
              <a:t>passer </a:t>
            </a:r>
            <a:r>
              <a:rPr lang="nb-NO" sz="2400" dirty="0"/>
              <a:t>i</a:t>
            </a:r>
            <a:r>
              <a:rPr lang="nb-NO" sz="2400" dirty="0" smtClean="0"/>
              <a:t> hvilken </a:t>
            </a:r>
            <a:r>
              <a:rPr lang="nb-NO" sz="2400" dirty="0" smtClean="0">
                <a:solidFill>
                  <a:srgbClr val="333333"/>
                </a:solidFill>
              </a:rPr>
              <a:t>fase. </a:t>
            </a:r>
            <a:r>
              <a:rPr lang="nb-NO" sz="2400" dirty="0">
                <a:solidFill>
                  <a:srgbClr val="333333"/>
                </a:solidFill>
              </a:rPr>
              <a:t>På denne måten er det lettere å se </a:t>
            </a:r>
            <a:r>
              <a:rPr lang="nb-NO" sz="2400" dirty="0" smtClean="0">
                <a:solidFill>
                  <a:srgbClr val="333333"/>
                </a:solidFill>
              </a:rPr>
              <a:t>om:</a:t>
            </a:r>
            <a:endParaRPr lang="nb-NO" sz="2400" dirty="0">
              <a:solidFill>
                <a:srgbClr val="333333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200" dirty="0" smtClean="0">
                <a:solidFill>
                  <a:srgbClr val="333333"/>
                </a:solidFill>
              </a:rPr>
              <a:t>det </a:t>
            </a:r>
            <a:r>
              <a:rPr lang="nb-NO" sz="2200" dirty="0">
                <a:solidFill>
                  <a:srgbClr val="333333"/>
                </a:solidFill>
              </a:rPr>
              <a:t>er koblinger mellom de ulike aktivitetene i og utenfor </a:t>
            </a:r>
            <a:r>
              <a:rPr lang="nb-NO" sz="2200" dirty="0" smtClean="0">
                <a:solidFill>
                  <a:srgbClr val="333333"/>
                </a:solidFill>
              </a:rPr>
              <a:t>klasserommet.</a:t>
            </a:r>
            <a:endParaRPr lang="nb-NO" sz="2200" dirty="0">
              <a:solidFill>
                <a:srgbClr val="333333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200" dirty="0">
                <a:solidFill>
                  <a:srgbClr val="333333"/>
                </a:solidFill>
              </a:rPr>
              <a:t>aktivitetene gir elevene anledning til å </a:t>
            </a:r>
            <a:r>
              <a:rPr lang="nb-NO" sz="2200" dirty="0" smtClean="0">
                <a:solidFill>
                  <a:srgbClr val="333333"/>
                </a:solidFill>
              </a:rPr>
              <a:t>anvende kompetansen sin </a:t>
            </a:r>
            <a:r>
              <a:rPr lang="nb-NO" sz="2200" dirty="0">
                <a:solidFill>
                  <a:srgbClr val="333333"/>
                </a:solidFill>
              </a:rPr>
              <a:t>i stadig mer komplekse </a:t>
            </a:r>
            <a:r>
              <a:rPr lang="nb-NO" sz="2200" dirty="0" smtClean="0">
                <a:solidFill>
                  <a:srgbClr val="333333"/>
                </a:solidFill>
              </a:rPr>
              <a:t>situasjoner.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endParaRPr lang="nb-NO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400" dirty="0" smtClean="0"/>
              <a:t>Den </a:t>
            </a:r>
            <a:r>
              <a:rPr lang="nb-NO" sz="2400" dirty="0"/>
              <a:t>første </a:t>
            </a:r>
            <a:r>
              <a:rPr lang="nb-NO" sz="2400" dirty="0" smtClean="0"/>
              <a:t>fasen i kolonnen </a:t>
            </a:r>
            <a:r>
              <a:rPr lang="nb-NO" sz="2400" i="1" dirty="0" smtClean="0"/>
              <a:t>Aktiviteter</a:t>
            </a:r>
            <a:r>
              <a:rPr lang="nb-NO" sz="2400" dirty="0" smtClean="0"/>
              <a:t> på </a:t>
            </a:r>
            <a:r>
              <a:rPr lang="nb-NO" sz="2400" dirty="0"/>
              <a:t>planleggingsarket heter </a:t>
            </a:r>
            <a:r>
              <a:rPr lang="nb-NO" sz="2400" i="1" dirty="0"/>
              <a:t>Introduser oppdraget </a:t>
            </a:r>
            <a:r>
              <a:rPr lang="nb-NO" sz="2400" i="1" dirty="0" smtClean="0"/>
              <a:t>og vurderingskriteriene</a:t>
            </a:r>
            <a:r>
              <a:rPr lang="nb-NO" sz="2400" dirty="0" smtClean="0"/>
              <a:t>. Hva </a:t>
            </a:r>
            <a:r>
              <a:rPr lang="nb-NO" sz="2400" dirty="0"/>
              <a:t>tenker dere er grunnen til at </a:t>
            </a:r>
            <a:r>
              <a:rPr lang="nb-NO" sz="2400" dirty="0" smtClean="0"/>
              <a:t>dere skal </a:t>
            </a:r>
            <a:r>
              <a:rPr lang="nb-NO" sz="2400" dirty="0"/>
              <a:t>gi oppdraget til elevene helt først i </a:t>
            </a:r>
            <a:r>
              <a:rPr lang="nb-NO" sz="2400" dirty="0" smtClean="0"/>
              <a:t>undervisningsopplegget, dvs</a:t>
            </a:r>
            <a:r>
              <a:rPr lang="nb-NO" sz="2400" dirty="0"/>
              <a:t>. før all teori, innhenting av data og alle andre aktiviteter elevene skal </a:t>
            </a:r>
            <a:r>
              <a:rPr lang="nb-NO" sz="2400" dirty="0" smtClean="0"/>
              <a:t>gjennomføres? </a:t>
            </a:r>
            <a:br>
              <a:rPr lang="nb-NO" sz="2400" dirty="0" smtClean="0"/>
            </a:br>
            <a:r>
              <a:rPr lang="nb-NO" sz="2400" dirty="0" smtClean="0"/>
              <a:t>(3 minutter)</a:t>
            </a:r>
            <a:endParaRPr lang="nb-NO" sz="24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endParaRPr lang="nb-NO" sz="2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1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Gruppearbeid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58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Realfagsløyper</Template>
  <TotalTime>14444</TotalTime>
  <Words>969</Words>
  <Application>Microsoft Office PowerPoint</Application>
  <PresentationFormat>On-screen Show (4:3)</PresentationFormat>
  <Paragraphs>131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Campton Book</vt:lpstr>
      <vt:lpstr>Campton Light</vt:lpstr>
      <vt:lpstr>Campton Medium</vt:lpstr>
      <vt:lpstr>Office-tema</vt:lpstr>
      <vt:lpstr>La elevene løse oppdraget B – Samarbeid</vt:lpstr>
      <vt:lpstr>Mål</vt:lpstr>
      <vt:lpstr>Tidsplan for denne økta</vt:lpstr>
      <vt:lpstr>Faglig påfyll</vt:lpstr>
      <vt:lpstr>Modellen for utvidet klasserom</vt:lpstr>
      <vt:lpstr>Modellen for utvidet klasserom</vt:lpstr>
      <vt:lpstr>Modellen for utvidet klasserom</vt:lpstr>
      <vt:lpstr>Faser i undervisningsforløpet</vt:lpstr>
      <vt:lpstr>Gruppearbeid</vt:lpstr>
      <vt:lpstr>Vi starter med et felles eksempel  (20 minutter)</vt:lpstr>
      <vt:lpstr>Oppsummer i plenum (10 minutter)</vt:lpstr>
      <vt:lpstr>Planlegg egen undervisning </vt:lpstr>
      <vt:lpstr>Ta fram ditt eget planleggingsark</vt:lpstr>
      <vt:lpstr>Planlegg aktiviteter som setter elevene i stand til å løse oppdraget</vt:lpstr>
      <vt:lpstr>Planlegg gjennomføring</vt:lpstr>
      <vt:lpstr>Planlegg gjennomføringa av oppleggene</vt:lpstr>
      <vt:lpstr>La elevene løse oppdraget D – Etterarbeid</vt:lpstr>
      <vt:lpstr>Mål</vt:lpstr>
      <vt:lpstr>Tidsplan for denne økta</vt:lpstr>
      <vt:lpstr>Del erfaringer i grupper (30 minutter)</vt:lpstr>
      <vt:lpstr>Refleksjon i plenum (10 minutter)</vt:lpstr>
      <vt:lpstr>Veien videre (10 minutter)</vt:lpstr>
      <vt:lpstr>Veien videre (10 minutter)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Anette Braathen</cp:lastModifiedBy>
  <cp:revision>454</cp:revision>
  <cp:lastPrinted>2017-08-18T08:10:09Z</cp:lastPrinted>
  <dcterms:created xsi:type="dcterms:W3CDTF">2017-08-11T05:42:55Z</dcterms:created>
  <dcterms:modified xsi:type="dcterms:W3CDTF">2020-02-26T10:44:03Z</dcterms:modified>
</cp:coreProperties>
</file>