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49" r:id="rId2"/>
    <p:sldId id="350" r:id="rId3"/>
    <p:sldId id="383" r:id="rId4"/>
    <p:sldId id="359" r:id="rId5"/>
    <p:sldId id="391" r:id="rId6"/>
    <p:sldId id="456" r:id="rId7"/>
    <p:sldId id="390" r:id="rId8"/>
    <p:sldId id="470" r:id="rId9"/>
    <p:sldId id="475" r:id="rId10"/>
    <p:sldId id="402" r:id="rId11"/>
    <p:sldId id="473" r:id="rId12"/>
    <p:sldId id="479" r:id="rId13"/>
    <p:sldId id="477" r:id="rId14"/>
    <p:sldId id="471" r:id="rId15"/>
    <p:sldId id="484" r:id="rId16"/>
    <p:sldId id="480" r:id="rId17"/>
    <p:sldId id="454" r:id="rId18"/>
    <p:sldId id="474" r:id="rId19"/>
    <p:sldId id="374" r:id="rId20"/>
    <p:sldId id="457" r:id="rId21"/>
    <p:sldId id="459" r:id="rId22"/>
    <p:sldId id="482" r:id="rId23"/>
    <p:sldId id="394" r:id="rId24"/>
    <p:sldId id="354" r:id="rId25"/>
    <p:sldId id="398" r:id="rId26"/>
    <p:sldId id="483" r:id="rId27"/>
    <p:sldId id="401" r:id="rId28"/>
    <p:sldId id="377" r:id="rId29"/>
    <p:sldId id="378" r:id="rId30"/>
    <p:sldId id="382" r:id="rId31"/>
    <p:sldId id="380" r:id="rId32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it Reitan" initials="BR" lastIdx="79" clrIdx="0">
    <p:extLst>
      <p:ext uri="{19B8F6BF-5375-455C-9EA6-DF929625EA0E}">
        <p15:presenceInfo xmlns:p15="http://schemas.microsoft.com/office/powerpoint/2012/main" userId="Berit Reitan" providerId="None"/>
      </p:ext>
    </p:extLst>
  </p:cmAuthor>
  <p:cmAuthor id="2" name="Harald André Øye Sande" initials="HAØS" lastIdx="4" clrIdx="1">
    <p:extLst>
      <p:ext uri="{19B8F6BF-5375-455C-9EA6-DF929625EA0E}">
        <p15:presenceInfo xmlns:p15="http://schemas.microsoft.com/office/powerpoint/2012/main" userId="17e9bbf3-03db-4f88-823c-c6fef9b70386" providerId="Windows Live"/>
      </p:ext>
    </p:extLst>
  </p:cmAuthor>
  <p:cmAuthor id="3" name="Harald André Øye Sande" initials="HAØS [2]" lastIdx="3" clrIdx="2">
    <p:extLst>
      <p:ext uri="{19B8F6BF-5375-455C-9EA6-DF929625EA0E}">
        <p15:presenceInfo xmlns:p15="http://schemas.microsoft.com/office/powerpoint/2012/main" userId="S::hasande@ntnu.no::17e9bbf3-03db-4f88-823c-c6fef9b703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68183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ddels stil 2 - aks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ys stil 1 - aks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850" autoAdjust="0"/>
    <p:restoredTop sz="91304" autoAdjust="0"/>
  </p:normalViewPr>
  <p:slideViewPr>
    <p:cSldViewPr snapToGrid="0" snapToObjects="1">
      <p:cViewPr varScale="1">
        <p:scale>
          <a:sx n="101" d="100"/>
          <a:sy n="101" d="100"/>
        </p:scale>
        <p:origin x="71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3" d="100"/>
          <a:sy n="113" d="100"/>
        </p:scale>
        <p:origin x="524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565" tIns="45783" rIns="91565" bIns="4578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565" tIns="45783" rIns="91565" bIns="45783" rtlCol="0"/>
          <a:lstStyle>
            <a:lvl1pPr algn="r">
              <a:defRPr sz="1200"/>
            </a:lvl1pPr>
          </a:lstStyle>
          <a:p>
            <a:fld id="{CFC80595-CB9A-4B2B-9F62-515657FF243E}" type="datetimeFigureOut">
              <a:rPr lang="nb-NO" smtClean="0"/>
              <a:t>27.03.2020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565" tIns="45783" rIns="91565" bIns="4578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565" tIns="45783" rIns="91565" bIns="45783" rtlCol="0" anchor="b"/>
          <a:lstStyle>
            <a:lvl1pPr algn="r">
              <a:defRPr sz="1200"/>
            </a:lvl1pPr>
          </a:lstStyle>
          <a:p>
            <a:fld id="{347094F0-FA6A-48DA-95DC-9F0078FF98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8652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565" tIns="45783" rIns="91565" bIns="4578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565" tIns="45783" rIns="91565" bIns="45783" rtlCol="0"/>
          <a:lstStyle>
            <a:lvl1pPr algn="r">
              <a:defRPr sz="1200"/>
            </a:lvl1pPr>
          </a:lstStyle>
          <a:p>
            <a:fld id="{634AC687-64E8-6F43-AA98-B5EBDB685D9F}" type="datetimeFigureOut">
              <a:rPr lang="nb-NO" smtClean="0"/>
              <a:t>27.03.2020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5" tIns="45783" rIns="91565" bIns="45783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565" tIns="45783" rIns="91565" bIns="45783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565" tIns="45783" rIns="91565" bIns="4578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565" tIns="45783" rIns="91565" bIns="45783" rtlCol="0" anchor="b"/>
          <a:lstStyle>
            <a:lvl1pPr algn="r">
              <a:defRPr sz="1200"/>
            </a:lvl1pPr>
          </a:lstStyle>
          <a:p>
            <a:fld id="{498C61E4-D67C-2040-A9B3-42B060A8C9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648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2859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39263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56663" y="4268131"/>
            <a:ext cx="5253302" cy="3492107"/>
          </a:xfrm>
          <a:prstGeom prst="rect">
            <a:avLst/>
          </a:prstGeom>
        </p:spPr>
        <p:txBody>
          <a:bodyPr wrap="square" lIns="88207" tIns="88207" rIns="88207" bIns="88207" anchor="t" anchorCtr="0">
            <a:noAutofit/>
          </a:bodyPr>
          <a:lstStyle/>
          <a:p>
            <a:endParaRPr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1108075"/>
            <a:ext cx="3990975" cy="2994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95292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56663" y="4268131"/>
            <a:ext cx="5253302" cy="3492107"/>
          </a:xfrm>
          <a:prstGeom prst="rect">
            <a:avLst/>
          </a:prstGeom>
        </p:spPr>
        <p:txBody>
          <a:bodyPr wrap="square" lIns="88207" tIns="88207" rIns="88207" bIns="88207" anchor="t" anchorCtr="0">
            <a:noAutofit/>
          </a:bodyPr>
          <a:lstStyle/>
          <a:p>
            <a:pPr lvl="0"/>
            <a:endParaRPr lang="nb-NO" dirty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1108075"/>
            <a:ext cx="3990975" cy="2994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468603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089025" y="1203325"/>
            <a:ext cx="4330700" cy="3249613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24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75677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72817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51459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02467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7565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56663" y="4268131"/>
            <a:ext cx="5253302" cy="3492107"/>
          </a:xfrm>
          <a:prstGeom prst="rect">
            <a:avLst/>
          </a:prstGeom>
        </p:spPr>
        <p:txBody>
          <a:bodyPr wrap="square" lIns="88207" tIns="88207" rIns="88207" bIns="88207" anchor="t" anchorCtr="0">
            <a:noAutofit/>
          </a:bodyPr>
          <a:lstStyle/>
          <a:p>
            <a:pPr lvl="0"/>
            <a:endParaRPr lang="nb-NO" dirty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1108075"/>
            <a:ext cx="3990975" cy="2994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2578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5248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5495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28470" y="4131090"/>
            <a:ext cx="5027757" cy="3379983"/>
          </a:xfrm>
          <a:prstGeom prst="rect">
            <a:avLst/>
          </a:prstGeom>
        </p:spPr>
        <p:txBody>
          <a:bodyPr wrap="square" lIns="84979" tIns="84979" rIns="84979" bIns="84979" anchor="t" anchorCtr="0">
            <a:noAutofit/>
          </a:bodyPr>
          <a:lstStyle/>
          <a:p>
            <a:pPr marL="165415" indent="-165415" defTabSz="849924">
              <a:buFont typeface="Arial" panose="020B0604020202020204" pitchFamily="34" charset="0"/>
              <a:buChar char="•"/>
              <a:defRPr/>
            </a:pPr>
            <a:endParaRPr lang="nb-NO" b="0" dirty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212850" y="1073150"/>
            <a:ext cx="3859213" cy="2895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01315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8794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8160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56663" y="4268131"/>
            <a:ext cx="5253302" cy="3492107"/>
          </a:xfrm>
          <a:prstGeom prst="rect">
            <a:avLst/>
          </a:prstGeom>
        </p:spPr>
        <p:txBody>
          <a:bodyPr wrap="square" lIns="88207" tIns="88207" rIns="88207" bIns="88207" anchor="t" anchorCtr="0">
            <a:noAutofit/>
          </a:bodyPr>
          <a:lstStyle/>
          <a:p>
            <a:endParaRPr lang="nb-NO" dirty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1108075"/>
            <a:ext cx="3990975" cy="2994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64350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58974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8087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671180" y="2409914"/>
            <a:ext cx="7801641" cy="1674976"/>
          </a:xfrm>
        </p:spPr>
        <p:txBody>
          <a:bodyPr anchor="t">
            <a:normAutofit/>
          </a:bodyPr>
          <a:lstStyle>
            <a:lvl1pPr algn="ctr">
              <a:defRPr sz="5400" b="0" i="0">
                <a:solidFill>
                  <a:schemeClr val="tx2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Modultittel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960749" y="1912281"/>
            <a:ext cx="5280434" cy="442989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Modul </a:t>
            </a:r>
            <a:r>
              <a:rPr lang="nb-NO" dirty="0" err="1"/>
              <a:t>X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3529411"/>
            <a:ext cx="38100" cy="1447800"/>
          </a:xfrm>
          <a:prstGeom prst="rect">
            <a:avLst/>
          </a:prstGeom>
        </p:spPr>
      </p:pic>
      <p:grpSp>
        <p:nvGrpSpPr>
          <p:cNvPr id="4" name="Gruppe 3"/>
          <p:cNvGrpSpPr/>
          <p:nvPr userDrawn="1"/>
        </p:nvGrpSpPr>
        <p:grpSpPr>
          <a:xfrm>
            <a:off x="620590" y="5614909"/>
            <a:ext cx="7902815" cy="647295"/>
            <a:chOff x="1697880" y="5614909"/>
            <a:chExt cx="5885486" cy="647295"/>
          </a:xfrm>
        </p:grpSpPr>
        <p:pic>
          <p:nvPicPr>
            <p:cNvPr id="8" name="Bilde 7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20" y="5614909"/>
              <a:ext cx="1589682" cy="647295"/>
            </a:xfrm>
            <a:prstGeom prst="rect">
              <a:avLst/>
            </a:prstGeom>
          </p:spPr>
        </p:pic>
        <p:pic>
          <p:nvPicPr>
            <p:cNvPr id="10" name="Bilde 9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80" y="5739615"/>
              <a:ext cx="1282244" cy="442989"/>
            </a:xfrm>
            <a:prstGeom prst="rect">
              <a:avLst/>
            </a:prstGeom>
          </p:spPr>
        </p:pic>
        <p:pic>
          <p:nvPicPr>
            <p:cNvPr id="11" name="Bilde 10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5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114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/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sp>
        <p:nvSpPr>
          <p:cNvPr id="8" name="Plassholder for diagram 7"/>
          <p:cNvSpPr>
            <a:spLocks noGrp="1"/>
          </p:cNvSpPr>
          <p:nvPr>
            <p:ph type="chart" sz="quarter" idx="13"/>
          </p:nvPr>
        </p:nvSpPr>
        <p:spPr>
          <a:xfrm>
            <a:off x="5020469" y="2000250"/>
            <a:ext cx="3458513" cy="3867149"/>
          </a:xfrm>
        </p:spPr>
        <p:txBody>
          <a:bodyPr/>
          <a:lstStyle/>
          <a:p>
            <a:r>
              <a:rPr lang="nb-NO" dirty="0"/>
              <a:t>Klikk ikonet for å legge til et diagram</a:t>
            </a:r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14"/>
          </p:nvPr>
        </p:nvSpPr>
        <p:spPr>
          <a:xfrm>
            <a:off x="896400" y="1994960"/>
            <a:ext cx="3904200" cy="3872441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477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071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feranser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548866" y="1262559"/>
            <a:ext cx="8046268" cy="630662"/>
          </a:xfrm>
        </p:spPr>
        <p:txBody>
          <a:bodyPr>
            <a:normAutofit/>
          </a:bodyPr>
          <a:lstStyle>
            <a:lvl1pPr algn="ctr">
              <a:defRPr sz="3600" b="0" i="0">
                <a:solidFill>
                  <a:schemeClr val="accent1"/>
                </a:solidFill>
                <a:latin typeface="+mn-lt"/>
                <a:ea typeface="Campton Medium" charset="0"/>
                <a:cs typeface="Campton Medium" charset="0"/>
              </a:defRPr>
            </a:lvl1pPr>
          </a:lstStyle>
          <a:p>
            <a:r>
              <a:rPr lang="nb-NO" dirty="0"/>
              <a:t>Kilder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1143000" y="2255045"/>
            <a:ext cx="6858000" cy="33921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1" y="213143"/>
            <a:ext cx="1066799" cy="90175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24065D29-AA58-4CA2-8598-56C22A2E39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4717" y="6065422"/>
            <a:ext cx="2134567" cy="64729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9EB4C474-1A11-4899-A68B-FDD789436D5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1350233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71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77636" y="2304637"/>
            <a:ext cx="7886700" cy="1325563"/>
          </a:xfrm>
        </p:spPr>
        <p:txBody>
          <a:bodyPr>
            <a:normAutofit/>
          </a:bodyPr>
          <a:lstStyle>
            <a:lvl1pPr algn="ctr">
              <a:defRPr sz="4800" b="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95586" y="3447481"/>
            <a:ext cx="50800" cy="1085850"/>
          </a:xfrm>
          <a:prstGeom prst="rect">
            <a:avLst/>
          </a:prstGeom>
        </p:spPr>
      </p:pic>
      <p:grpSp>
        <p:nvGrpSpPr>
          <p:cNvPr id="11" name="Gruppe 10"/>
          <p:cNvGrpSpPr/>
          <p:nvPr userDrawn="1"/>
        </p:nvGrpSpPr>
        <p:grpSpPr>
          <a:xfrm>
            <a:off x="620590" y="5614909"/>
            <a:ext cx="7902821" cy="647295"/>
            <a:chOff x="1697878" y="5614909"/>
            <a:chExt cx="5885487" cy="647295"/>
          </a:xfrm>
        </p:grpSpPr>
        <p:pic>
          <p:nvPicPr>
            <p:cNvPr id="12" name="Bilde 11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17" y="5614909"/>
              <a:ext cx="1589681" cy="647295"/>
            </a:xfrm>
            <a:prstGeom prst="rect">
              <a:avLst/>
            </a:prstGeom>
          </p:spPr>
        </p:pic>
        <p:pic>
          <p:nvPicPr>
            <p:cNvPr id="13" name="Bilde 12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78" y="5739615"/>
              <a:ext cx="1282244" cy="442989"/>
            </a:xfrm>
            <a:prstGeom prst="rect">
              <a:avLst/>
            </a:prstGeom>
          </p:spPr>
        </p:pic>
        <p:pic>
          <p:nvPicPr>
            <p:cNvPr id="14" name="Bilde 13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4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88166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3491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fors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8866" y="2552978"/>
            <a:ext cx="8046268" cy="901756"/>
          </a:xfrm>
        </p:spPr>
        <p:txBody>
          <a:bodyPr/>
          <a:lstStyle>
            <a:lvl1pPr algn="ctr">
              <a:defRPr b="0" i="0">
                <a:solidFill>
                  <a:schemeClr val="accent1"/>
                </a:solidFill>
                <a:latin typeface="+mn-lt"/>
                <a:ea typeface="Campton Medium" charset="0"/>
                <a:cs typeface="Campton Medium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1" y="1375372"/>
            <a:ext cx="1066799" cy="90175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24065D29-AA58-4CA2-8598-56C22A2E39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4717" y="5851776"/>
            <a:ext cx="2134567" cy="64729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9EB4C474-1A11-4899-A68B-FDD789436D5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2897023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7583244" cy="4180320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8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5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2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7583244" cy="4180320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8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416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7583244" cy="4180320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8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5" y="0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936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96399" y="1825626"/>
            <a:ext cx="3726000" cy="411797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18003" y="1826014"/>
            <a:ext cx="3660979" cy="4117586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8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4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457200"/>
            <a:ext cx="2949178" cy="1600200"/>
          </a:xfrm>
        </p:spPr>
        <p:txBody>
          <a:bodyPr anchor="ctr"/>
          <a:lstStyle>
            <a:lvl1pPr>
              <a:defRPr sz="32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967842" y="681136"/>
            <a:ext cx="4511140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96400" y="2239348"/>
            <a:ext cx="2949178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 </a:t>
            </a:r>
            <a:r>
              <a:rPr lang="nb-NO" dirty="0" err="1"/>
              <a:t>eesfnhef</a:t>
            </a:r>
            <a:r>
              <a:rPr lang="nb-NO" dirty="0"/>
              <a:t> </a:t>
            </a:r>
            <a:r>
              <a:rPr lang="nb-NO" dirty="0" err="1"/>
              <a:t>efe</a:t>
            </a:r>
            <a:r>
              <a:rPr lang="nb-NO" dirty="0"/>
              <a:t> </a:t>
            </a:r>
            <a:r>
              <a:rPr lang="nb-NO" dirty="0" err="1"/>
              <a:t>ege</a:t>
            </a:r>
            <a:r>
              <a:rPr lang="nb-NO" dirty="0"/>
              <a:t> </a:t>
            </a:r>
            <a:r>
              <a:rPr lang="nb-NO" dirty="0" err="1"/>
              <a:t>eg</a:t>
            </a:r>
            <a:r>
              <a:rPr lang="nb-NO" dirty="0"/>
              <a:t> </a:t>
            </a:r>
            <a:r>
              <a:rPr lang="nb-NO" dirty="0" err="1"/>
              <a:t>rwrøl</a:t>
            </a:r>
            <a:r>
              <a:rPr lang="nb-NO" dirty="0"/>
              <a:t>, </a:t>
            </a:r>
            <a:r>
              <a:rPr lang="nb-NO" dirty="0" err="1"/>
              <a:t>etoeg</a:t>
            </a:r>
            <a:r>
              <a:rPr lang="nb-NO" dirty="0"/>
              <a:t>, </a:t>
            </a:r>
            <a:r>
              <a:rPr lang="nb-NO" dirty="0" err="1"/>
              <a:t>e,eg</a:t>
            </a:r>
            <a:r>
              <a:rPr lang="nb-NO" dirty="0"/>
              <a:t> </a:t>
            </a:r>
            <a:r>
              <a:rPr lang="nb-NO" dirty="0" err="1"/>
              <a:t>rgorgo</a:t>
            </a:r>
            <a:r>
              <a:rPr lang="nb-NO" dirty="0"/>
              <a:t> </a:t>
            </a:r>
            <a:r>
              <a:rPr lang="nb-NO" dirty="0" err="1"/>
              <a:t>rog</a:t>
            </a:r>
            <a:endParaRPr lang="nb-NO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693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55227" y="457200"/>
            <a:ext cx="302375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888476" y="680989"/>
            <a:ext cx="4418681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455227" y="2239201"/>
            <a:ext cx="3023756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7" name="Plassholder for tabell 6"/>
          <p:cNvSpPr>
            <a:spLocks noGrp="1"/>
          </p:cNvSpPr>
          <p:nvPr>
            <p:ph type="tbl" sz="quarter" idx="13"/>
          </p:nvPr>
        </p:nvSpPr>
        <p:spPr>
          <a:xfrm>
            <a:off x="896400" y="1854200"/>
            <a:ext cx="7582582" cy="3767138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nb-NO" dirty="0"/>
              <a:t>Klikk ikonet for å legge til en tabell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0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6189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96400" y="1825625"/>
            <a:ext cx="76189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5885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78" r:id="rId4"/>
    <p:sldLayoutId id="2147483679" r:id="rId5"/>
    <p:sldLayoutId id="2147483652" r:id="rId6"/>
    <p:sldLayoutId id="2147483657" r:id="rId7"/>
    <p:sldLayoutId id="2147483662" r:id="rId8"/>
    <p:sldLayoutId id="2147483658" r:id="rId9"/>
    <p:sldLayoutId id="2147483663" r:id="rId10"/>
    <p:sldLayoutId id="2147483654" r:id="rId11"/>
    <p:sldLayoutId id="2147483655" r:id="rId12"/>
    <p:sldLayoutId id="2147483677" r:id="rId13"/>
    <p:sldLayoutId id="2147483661" r:id="rId14"/>
    <p:sldLayoutId id="2147483680" r:id="rId1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68183"/>
          </a:solidFill>
          <a:latin typeface="+mn-lt"/>
          <a:ea typeface="Campton Book" charset="0"/>
          <a:cs typeface="Campton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no/sp%C3%B8rsm%C3%A5lstegn-sp%C3%B8rsm%C3%A5l-svar-1019983/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71178" y="1414105"/>
            <a:ext cx="7801641" cy="1674976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nb-NO" dirty="0"/>
              <a:t>Kjennetegn og identifiseringsstrategier</a:t>
            </a:r>
            <a:br>
              <a:rPr lang="nb-NO" dirty="0"/>
            </a:br>
            <a:r>
              <a:rPr lang="nb-NO" sz="3200" dirty="0">
                <a:solidFill>
                  <a:srgbClr val="268183"/>
                </a:solidFill>
              </a:rPr>
              <a:t>B – Samarbeid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782" y="973610"/>
            <a:ext cx="5280434" cy="442989"/>
          </a:xfrm>
        </p:spPr>
        <p:txBody>
          <a:bodyPr/>
          <a:lstStyle/>
          <a:p>
            <a:r>
              <a:rPr lang="nb-NO" dirty="0"/>
              <a:t>Modul 1</a:t>
            </a:r>
          </a:p>
        </p:txBody>
      </p:sp>
    </p:spTree>
    <p:extLst>
      <p:ext uri="{BB962C8B-B14F-4D97-AF65-F5344CB8AC3E}">
        <p14:creationId xmlns:p14="http://schemas.microsoft.com/office/powerpoint/2010/main" val="1845561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8" y="259017"/>
            <a:ext cx="7583243" cy="1325563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nb-NO" sz="3200" dirty="0">
                <a:ea typeface="SimSun" panose="02010600030101010101" pitchFamily="2" charset="-122"/>
                <a:cs typeface="Times New Roman" panose="02020603050405020304" pitchFamily="18" charset="0"/>
              </a:rPr>
              <a:t>Noen fellestrekk for elevgruppen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755881"/>
            <a:ext cx="7583244" cy="418032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b-NO" sz="2200" dirty="0"/>
              <a:t>De lærer raskere og kan tilegne seg mer kompleks kunnskap enn andre.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200" dirty="0">
                <a:ea typeface="SimSun" panose="02010600030101010101" pitchFamily="2" charset="-122"/>
                <a:cs typeface="Times New Roman" panose="02020603050405020304" pitchFamily="18" charset="0"/>
              </a:rPr>
              <a:t>De oppnår ikke nødvendigvis de beste faglige resultatene i klassen.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200" dirty="0">
                <a:ea typeface="SimSun" panose="02010600030101010101" pitchFamily="2" charset="-122"/>
                <a:cs typeface="Times New Roman" panose="02020603050405020304" pitchFamily="18" charset="0"/>
              </a:rPr>
              <a:t>De kan ha stort potensial i ett eller flere fag.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200" dirty="0">
                <a:ea typeface="SimSun" panose="02010600030101010101" pitchFamily="2" charset="-122"/>
                <a:cs typeface="Times New Roman" panose="02020603050405020304" pitchFamily="18" charset="0"/>
              </a:rPr>
              <a:t>De har minst like stort behov for tilpassa opplæring som andre elever.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200" dirty="0">
                <a:ea typeface="SimSun" panose="02010600030101010101" pitchFamily="2" charset="-122"/>
                <a:cs typeface="Times New Roman" panose="02020603050405020304" pitchFamily="18" charset="0"/>
              </a:rPr>
              <a:t>Mange av disse elevene </a:t>
            </a:r>
            <a:r>
              <a:rPr lang="nb-NO" sz="2200" dirty="0" err="1">
                <a:ea typeface="SimSun" panose="02010600030101010101" pitchFamily="2" charset="-122"/>
                <a:cs typeface="Times New Roman" panose="02020603050405020304" pitchFamily="18" charset="0"/>
              </a:rPr>
              <a:t>underpresterer</a:t>
            </a:r>
            <a:r>
              <a:rPr lang="nb-NO" sz="2200" dirty="0">
                <a:ea typeface="SimSun" panose="02010600030101010101" pitchFamily="2" charset="-122"/>
                <a:cs typeface="Times New Roman" panose="02020603050405020304" pitchFamily="18" charset="0"/>
              </a:rPr>
              <a:t> i skolen.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TekstSylinder 5">
            <a:extLst>
              <a:ext uri="{FF2B5EF4-FFF2-40B4-BE49-F238E27FC236}">
                <a16:creationId xmlns:a16="http://schemas.microsoft.com/office/drawing/2014/main" id="{C0D8006C-9813-46AF-B345-54F26AFE0676}"/>
              </a:ext>
            </a:extLst>
          </p:cNvPr>
          <p:cNvSpPr txBox="1"/>
          <p:nvPr/>
        </p:nvSpPr>
        <p:spPr>
          <a:xfrm>
            <a:off x="4972049" y="5566869"/>
            <a:ext cx="3298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ea typeface="SimSun" panose="02010600030101010101" pitchFamily="2" charset="-122"/>
                <a:cs typeface="Times New Roman" panose="02020603050405020304" pitchFamily="18" charset="0"/>
              </a:rPr>
              <a:t>(Idsøe, 2014;  NOU, 2016)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34680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tel 1">
            <a:extLst>
              <a:ext uri="{FF2B5EF4-FFF2-40B4-BE49-F238E27FC236}">
                <a16:creationId xmlns:a16="http://schemas.microsoft.com/office/drawing/2014/main" id="{739CCBB8-D5CF-4AF8-A4E4-58998345F579}"/>
              </a:ext>
            </a:extLst>
          </p:cNvPr>
          <p:cNvSpPr txBox="1">
            <a:spLocks/>
          </p:cNvSpPr>
          <p:nvPr/>
        </p:nvSpPr>
        <p:spPr>
          <a:xfrm>
            <a:off x="1048139" y="517526"/>
            <a:ext cx="770282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i="0" kern="12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Elever med </a:t>
            </a:r>
            <a:r>
              <a:rPr lang="nb-NO" dirty="0">
                <a:ea typeface="SimSun" panose="02010600030101010101" pitchFamily="2" charset="-122"/>
                <a:cs typeface="Times New Roman" panose="02020603050405020304" pitchFamily="18" charset="0"/>
              </a:rPr>
              <a:t>et stort</a:t>
            </a:r>
          </a:p>
          <a:p>
            <a:r>
              <a:rPr lang="nb-NO" dirty="0">
                <a:ea typeface="SimSun" panose="02010600030101010101" pitchFamily="2" charset="-122"/>
                <a:cs typeface="Times New Roman" panose="02020603050405020304" pitchFamily="18" charset="0"/>
              </a:rPr>
              <a:t>læringspotensial og lav måloppnåelse</a:t>
            </a:r>
          </a:p>
          <a:p>
            <a:endParaRPr lang="nb-NO" dirty="0"/>
          </a:p>
        </p:txBody>
      </p:sp>
      <p:sp>
        <p:nvSpPr>
          <p:cNvPr id="10" name="Plassholder for innhold 2">
            <a:extLst>
              <a:ext uri="{FF2B5EF4-FFF2-40B4-BE49-F238E27FC236}">
                <a16:creationId xmlns:a16="http://schemas.microsoft.com/office/drawing/2014/main" id="{C7A0FFF9-C304-4F28-AAB9-EEE2660C016D}"/>
              </a:ext>
            </a:extLst>
          </p:cNvPr>
          <p:cNvSpPr txBox="1">
            <a:spLocks/>
          </p:cNvSpPr>
          <p:nvPr/>
        </p:nvSpPr>
        <p:spPr>
          <a:xfrm>
            <a:off x="1048139" y="1668042"/>
            <a:ext cx="6910454" cy="4180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2200" dirty="0"/>
              <a:t>Disse elevene blir ofte «ufrivillige </a:t>
            </a:r>
            <a:r>
              <a:rPr lang="nb-NO" sz="2200" dirty="0" err="1"/>
              <a:t>underytere</a:t>
            </a:r>
            <a:r>
              <a:rPr lang="nb-NO" sz="2200" dirty="0"/>
              <a:t>». Mangel på tidlig identifisering og tilrettelegging gjør at elevene kan: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200" dirty="0"/>
              <a:t>miste motivasjonen for å lære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200" dirty="0"/>
              <a:t>utvikle lavt akademisk selvbilde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200" dirty="0"/>
              <a:t>yte lav innsats i akademiske oppgaver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200" dirty="0"/>
              <a:t>utvikle negative holdninger til skole og lærere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200" dirty="0"/>
              <a:t>mangle gode arbeidsvaner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200" dirty="0"/>
              <a:t>føle seg avvist av systemet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5086A9F1-B496-6C43-93B9-E118D0EA106B}"/>
              </a:ext>
            </a:extLst>
          </p:cNvPr>
          <p:cNvSpPr/>
          <p:nvPr/>
        </p:nvSpPr>
        <p:spPr>
          <a:xfrm>
            <a:off x="6788327" y="5274430"/>
            <a:ext cx="1566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/>
              <a:t>(</a:t>
            </a:r>
            <a:r>
              <a:rPr lang="nb-NO" dirty="0" err="1"/>
              <a:t>Siegle</a:t>
            </a:r>
            <a:r>
              <a:rPr lang="nb-NO" dirty="0"/>
              <a:t>, 2013) </a:t>
            </a:r>
          </a:p>
        </p:txBody>
      </p:sp>
    </p:spTree>
    <p:extLst>
      <p:ext uri="{BB962C8B-B14F-4D97-AF65-F5344CB8AC3E}">
        <p14:creationId xmlns:p14="http://schemas.microsoft.com/office/powerpoint/2010/main" val="2149922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8187301" cy="1325563"/>
          </a:xfrm>
        </p:spPr>
        <p:txBody>
          <a:bodyPr>
            <a:normAutofit/>
          </a:bodyPr>
          <a:lstStyle/>
          <a:p>
            <a:r>
              <a:rPr lang="nb-NO" dirty="0"/>
              <a:t>Konkrete kjennetegn for identifisering:</a:t>
            </a:r>
            <a:br>
              <a:rPr lang="nb-NO" dirty="0"/>
            </a:br>
            <a:r>
              <a:rPr lang="en-US" dirty="0"/>
              <a:t> 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074641"/>
            <a:ext cx="7862780" cy="520031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nb-NO" sz="190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nb-NO" sz="2200" dirty="0"/>
              <a:t>De er effektive innen deduktiv tenkning, dvs. de kan starte med et stort område og dele det opp i biter.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nb-NO" sz="2200" dirty="0"/>
              <a:t>De stiller analytiske spørsmål, dvs. spørsmål om elementene i eller delene av et problem.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nb-NO" sz="2200" dirty="0"/>
              <a:t>De er nysgjerrige og vitebegjærlige.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nb-NO" sz="2200" dirty="0"/>
              <a:t>De kan formulere egne problemstillinger.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nb-NO" sz="2200" dirty="0"/>
              <a:t>De kan formulere gode hypoteser basert på fakta.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nb-NO" sz="2200" dirty="0"/>
              <a:t>De er observante og ser detaljer.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nb-NO" sz="2200" dirty="0"/>
              <a:t>De kan overføre et vitenskapelig funn fra én situasjon til en annen.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nb-NO" sz="2200" dirty="0"/>
              <a:t>De har lett for å se sammenhenger mellom årsak og virkning.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nb-NO" sz="2200" dirty="0"/>
              <a:t>De er opptatt av å forstå prinsipper snarere enn å få riktig svar.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nb-NO" sz="2200" dirty="0"/>
              <a:t>De er kreative og kan finne mange alternative løsningsstrategier for den samme problemstillinga.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b-NO" sz="1400" dirty="0"/>
              <a:t> </a:t>
            </a:r>
          </a:p>
          <a:p>
            <a:pPr>
              <a:lnSpc>
                <a:spcPct val="100000"/>
              </a:lnSpc>
            </a:pPr>
            <a:endParaRPr lang="nb-NO" sz="1400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779DEF2-A95A-4A7F-A522-C2598DE70F9D}"/>
              </a:ext>
            </a:extLst>
          </p:cNvPr>
          <p:cNvSpPr txBox="1"/>
          <p:nvPr/>
        </p:nvSpPr>
        <p:spPr>
          <a:xfrm>
            <a:off x="3938452" y="6104646"/>
            <a:ext cx="49846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/>
              <a:t>(Johnsen &amp; Reiser, 2016; </a:t>
            </a:r>
            <a:r>
              <a:rPr lang="nb-NO" sz="1600" dirty="0" err="1"/>
              <a:t>Dailey</a:t>
            </a:r>
            <a:r>
              <a:rPr lang="nb-NO" sz="1600" dirty="0"/>
              <a:t> &amp; </a:t>
            </a:r>
            <a:r>
              <a:rPr lang="nb-NO" sz="1600" dirty="0" err="1"/>
              <a:t>Cotabish</a:t>
            </a:r>
            <a:r>
              <a:rPr lang="nb-NO" sz="1600" dirty="0"/>
              <a:t>, 2016</a:t>
            </a:r>
            <a:r>
              <a:rPr lang="en-US" sz="1600" dirty="0"/>
              <a:t> </a:t>
            </a:r>
            <a:r>
              <a:rPr lang="nb-NO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21337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C0C23A4-28B0-9749-B508-7E0EF43D1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Diskusjonsoppgave (5min)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D6089EC3-EB0B-874F-BCA4-633E3057DB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3208" y="2338456"/>
            <a:ext cx="3775007" cy="3518269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98C7493D-6F72-0A47-AD6E-85DF6D45A79A}"/>
              </a:ext>
            </a:extLst>
          </p:cNvPr>
          <p:cNvSpPr txBox="1"/>
          <p:nvPr/>
        </p:nvSpPr>
        <p:spPr>
          <a:xfrm>
            <a:off x="896400" y="2347274"/>
            <a:ext cx="41968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nb-NO" sz="2200" dirty="0"/>
              <a:t>Hvor mange elever med stort læringspotensial kan vi forvente å finne på vårt trinn?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nb-NO" sz="2200" dirty="0"/>
              <a:t>Hvor mange av disse kan vi forvente har et ekstraordinært læringspotensial?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nb-NO" sz="2200" dirty="0"/>
              <a:t>Hvordan stemmer modellen med di oppfatning av egen elevgruppe?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C1E5C6FD-61FA-4841-BA6D-8112D92FA8AE}"/>
              </a:ext>
            </a:extLst>
          </p:cNvPr>
          <p:cNvSpPr/>
          <p:nvPr/>
        </p:nvSpPr>
        <p:spPr>
          <a:xfrm>
            <a:off x="1148020" y="1799129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accent3"/>
              </a:buClr>
            </a:pPr>
            <a:r>
              <a:rPr lang="nb-NO" sz="2200" dirty="0"/>
              <a:t>Bruk figuren og diskuter:</a:t>
            </a:r>
          </a:p>
        </p:txBody>
      </p:sp>
    </p:spTree>
    <p:extLst>
      <p:ext uri="{BB962C8B-B14F-4D97-AF65-F5344CB8AC3E}">
        <p14:creationId xmlns:p14="http://schemas.microsoft.com/office/powerpoint/2010/main" val="2108103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DB36709-62E1-4F52-AFA4-9028D3855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Ei dynamisk og variert elevgruppe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2A7FA72-CA9D-468F-A066-F5A11E634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382" y="1525459"/>
            <a:ext cx="7941412" cy="467737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b-NO" sz="2200" dirty="0">
                <a:ea typeface="SimSun" panose="02010600030101010101" pitchFamily="2" charset="-122"/>
                <a:cs typeface="Times New Roman" panose="02020603050405020304" pitchFamily="18" charset="0"/>
              </a:rPr>
              <a:t>Undervisning og læringsmiljø har stor betydning for i hvilken grad elevenes læringspotensial blir utnyttet.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2200" dirty="0">
                <a:ea typeface="SimSun" panose="02010600030101010101" pitchFamily="2" charset="-122"/>
                <a:cs typeface="Times New Roman" panose="02020603050405020304" pitchFamily="18" charset="0"/>
              </a:rPr>
              <a:t>Å være </a:t>
            </a:r>
            <a:r>
              <a:rPr lang="nb-NO" sz="2200" dirty="0" err="1">
                <a:ea typeface="SimSun" panose="02010600030101010101" pitchFamily="2" charset="-122"/>
                <a:cs typeface="Times New Roman" panose="02020603050405020304" pitchFamily="18" charset="0"/>
              </a:rPr>
              <a:t>høytpresterende</a:t>
            </a:r>
            <a:r>
              <a:rPr lang="nb-NO" sz="2200" dirty="0">
                <a:ea typeface="SimSun" panose="02010600030101010101" pitchFamily="2" charset="-122"/>
                <a:cs typeface="Times New Roman" panose="02020603050405020304" pitchFamily="18" charset="0"/>
              </a:rPr>
              <a:t> er ikke ensbetydende med å ha stort læringspotensial.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2200" dirty="0">
                <a:ea typeface="SimSun" panose="02010600030101010101" pitchFamily="2" charset="-122"/>
                <a:cs typeface="Times New Roman" panose="02020603050405020304" pitchFamily="18" charset="0"/>
              </a:rPr>
              <a:t>Å være </a:t>
            </a:r>
            <a:r>
              <a:rPr lang="nb-NO" sz="2200" dirty="0" err="1">
                <a:ea typeface="SimSun" panose="02010600030101010101" pitchFamily="2" charset="-122"/>
                <a:cs typeface="Times New Roman" panose="02020603050405020304" pitchFamily="18" charset="0"/>
              </a:rPr>
              <a:t>høytpresterende</a:t>
            </a:r>
            <a:r>
              <a:rPr lang="nb-NO" sz="2200" dirty="0">
                <a:ea typeface="SimSun" panose="02010600030101010101" pitchFamily="2" charset="-122"/>
                <a:cs typeface="Times New Roman" panose="02020603050405020304" pitchFamily="18" charset="0"/>
              </a:rPr>
              <a:t> er ikke ensbetydende med å ha utnyttet læringspotensialet.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2200" dirty="0">
                <a:ea typeface="SimSun" panose="02010600030101010101" pitchFamily="2" charset="-122"/>
                <a:cs typeface="Times New Roman" panose="02020603050405020304" pitchFamily="18" charset="0"/>
              </a:rPr>
              <a:t>Elever som ikke presterer høyt kan likevel ha et stort læringspotensial.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200" dirty="0">
                <a:ea typeface="SimSun" panose="02010600030101010101" pitchFamily="2" charset="-122"/>
                <a:cs typeface="Times New Roman" panose="02020603050405020304" pitchFamily="18" charset="0"/>
              </a:rPr>
              <a:t>Elevenes læringspotensial og prestasjonsnivå kan variere mellom ulike fag og tema.</a:t>
            </a:r>
          </a:p>
          <a:p>
            <a:pPr marL="457200" lvl="1" indent="0">
              <a:buNone/>
            </a:pPr>
            <a:endParaRPr lang="nb-NO" dirty="0"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705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DB36709-62E1-4F52-AFA4-9028D3855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Diskuter med sidemannen (5 min)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2A7FA72-CA9D-468F-A066-F5A11E634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382" y="1525459"/>
            <a:ext cx="7941412" cy="467737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nb-NO" sz="2200" dirty="0">
                <a:ea typeface="SimSun" panose="02010600030101010101" pitchFamily="2" charset="-122"/>
                <a:cs typeface="Times New Roman" panose="02020603050405020304" pitchFamily="18" charset="0"/>
              </a:rPr>
              <a:t>Hva innebærer disse tre punktene: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2200" dirty="0">
                <a:ea typeface="SimSun" panose="02010600030101010101" pitchFamily="2" charset="-122"/>
                <a:cs typeface="Times New Roman" panose="02020603050405020304" pitchFamily="18" charset="0"/>
              </a:rPr>
              <a:t>Å være høytpresterende er ikke ensbetydende med å ha stort læringspotensial.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2200" dirty="0">
                <a:ea typeface="SimSun" panose="02010600030101010101" pitchFamily="2" charset="-122"/>
                <a:cs typeface="Times New Roman" panose="02020603050405020304" pitchFamily="18" charset="0"/>
              </a:rPr>
              <a:t>Å være </a:t>
            </a:r>
            <a:r>
              <a:rPr lang="nb-NO" sz="2200" dirty="0" err="1">
                <a:ea typeface="SimSun" panose="02010600030101010101" pitchFamily="2" charset="-122"/>
                <a:cs typeface="Times New Roman" panose="02020603050405020304" pitchFamily="18" charset="0"/>
              </a:rPr>
              <a:t>høytpresterende</a:t>
            </a:r>
            <a:r>
              <a:rPr lang="nb-NO" sz="2200" dirty="0">
                <a:ea typeface="SimSun" panose="02010600030101010101" pitchFamily="2" charset="-122"/>
                <a:cs typeface="Times New Roman" panose="02020603050405020304" pitchFamily="18" charset="0"/>
              </a:rPr>
              <a:t> er ikke ensbetydende med å ha utnyttet læringspotensialet.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2200" dirty="0">
                <a:ea typeface="SimSun" panose="02010600030101010101" pitchFamily="2" charset="-122"/>
                <a:cs typeface="Times New Roman" panose="02020603050405020304" pitchFamily="18" charset="0"/>
              </a:rPr>
              <a:t>Elever som ikke presterer høyt kan likevel ha et stort læringspotensial.</a:t>
            </a:r>
          </a:p>
          <a:p>
            <a:pPr marL="457200" lvl="1" indent="0">
              <a:buNone/>
            </a:pPr>
            <a:endParaRPr lang="nb-NO" dirty="0"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4" name="Bilde 3" descr="Et bilde som inneholder sitter, innendørs, topp, himmel&#10;&#10;Beskrivelse som er generert med lav visshet">
            <a:extLst>
              <a:ext uri="{FF2B5EF4-FFF2-40B4-BE49-F238E27FC236}">
                <a16:creationId xmlns:a16="http://schemas.microsoft.com/office/drawing/2014/main" id="{16283480-7DE4-4A16-85BB-FB748FD2BF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392439" y="4090736"/>
            <a:ext cx="1973179" cy="197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41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DB36709-62E1-4F52-AFA4-9028D3855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Elever med stort læringspotensial og høy måloppnåelse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FADCA3AA-61D1-4942-87DA-1697E448986B}"/>
              </a:ext>
            </a:extLst>
          </p:cNvPr>
          <p:cNvSpPr/>
          <p:nvPr/>
        </p:nvSpPr>
        <p:spPr>
          <a:xfrm>
            <a:off x="586700" y="1730050"/>
            <a:ext cx="41006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3"/>
              </a:buClr>
            </a:pPr>
            <a:r>
              <a:rPr lang="nb-NO" b="1" dirty="0"/>
              <a:t>Prestasjonsorientert</a:t>
            </a:r>
            <a:r>
              <a:rPr lang="nb-NO" dirty="0"/>
              <a:t> 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nb-NO" dirty="0"/>
              <a:t>Lite interessert i ferdighetene eller kunnskapen i seg selv, men godene de fører med seg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nb-NO" dirty="0"/>
              <a:t>Presterer godt i skolen, men utnytter ikke potensialet – utnytter systemet.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nb-NO" dirty="0"/>
              <a:t>Jobber effektivt og velger gjerne minste motstands vei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nb-NO" dirty="0"/>
              <a:t>Mener prestasjonsnivå i hovedsak er konsekvens av medfødte evner (intelligens)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nb-NO" dirty="0"/>
              <a:t>Utvikler gjerne identitet som smart. Stor egeninnsats truer denne selvoppfatningen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endParaRPr lang="nb-NO" dirty="0"/>
          </a:p>
          <a:p>
            <a:pPr>
              <a:buClr>
                <a:schemeClr val="accent3"/>
              </a:buClr>
            </a:pPr>
            <a:endParaRPr lang="nb-NO" dirty="0"/>
          </a:p>
          <a:p>
            <a:pPr>
              <a:buClr>
                <a:schemeClr val="accent3"/>
              </a:buClr>
            </a:pPr>
            <a:endParaRPr lang="nb-NO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9D3C8CB9-9F54-B247-B76E-BB6E881E79E8}"/>
              </a:ext>
            </a:extLst>
          </p:cNvPr>
          <p:cNvSpPr txBox="1"/>
          <p:nvPr/>
        </p:nvSpPr>
        <p:spPr>
          <a:xfrm>
            <a:off x="4967926" y="5941593"/>
            <a:ext cx="3704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(</a:t>
            </a:r>
            <a:r>
              <a:rPr lang="nb-NO" dirty="0" err="1"/>
              <a:t>Betts</a:t>
            </a:r>
            <a:r>
              <a:rPr lang="nb-NO" dirty="0"/>
              <a:t> &amp; </a:t>
            </a:r>
            <a:r>
              <a:rPr lang="nb-NO" dirty="0" err="1"/>
              <a:t>Neihart</a:t>
            </a:r>
            <a:r>
              <a:rPr lang="nb-NO" dirty="0"/>
              <a:t>, 1988)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FA5D813E-C33A-4CAE-8FC0-184D9B75D638}"/>
              </a:ext>
            </a:extLst>
          </p:cNvPr>
          <p:cNvSpPr/>
          <p:nvPr/>
        </p:nvSpPr>
        <p:spPr>
          <a:xfrm>
            <a:off x="4572000" y="1730050"/>
            <a:ext cx="41006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3"/>
              </a:buClr>
            </a:pPr>
            <a:r>
              <a:rPr lang="nb-NO" b="1" dirty="0"/>
              <a:t>Mestringsorientert</a:t>
            </a:r>
            <a:r>
              <a:rPr lang="nb-NO" dirty="0"/>
              <a:t> 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nb-NO" dirty="0"/>
              <a:t>Interessert i å lære for å beherske og for å forstå bedre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nb-NO" dirty="0"/>
              <a:t>Er pliktoppfyllende, arbeidsom og har gjerne et positivt selvbilde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nb-NO" dirty="0"/>
              <a:t>Mener egeninnsats i høy grad påvirker læring og prestasjonsnivå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nb-NO" dirty="0"/>
              <a:t>Stort engasjement og ambisjonsnivå kan skape faglige og sosiale utfordringer i undervisningen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nb-NO" dirty="0"/>
              <a:t>Kan bevege seg i ei mer prestasjonsorientert retning uten tilpasset opplæring</a:t>
            </a:r>
          </a:p>
          <a:p>
            <a:pPr>
              <a:buClr>
                <a:schemeClr val="accent3"/>
              </a:buClr>
            </a:pPr>
            <a:endParaRPr lang="nb-NO" dirty="0"/>
          </a:p>
          <a:p>
            <a:pPr>
              <a:buClr>
                <a:schemeClr val="accent3"/>
              </a:buClr>
            </a:pPr>
            <a:endParaRPr lang="nb-NO" dirty="0"/>
          </a:p>
          <a:p>
            <a:pPr>
              <a:buClr>
                <a:schemeClr val="accent3"/>
              </a:buClr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55992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ADEADEE-2207-45E2-BED4-8C9FD7271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061" y="265471"/>
            <a:ext cx="8465270" cy="1171443"/>
          </a:xfrm>
        </p:spPr>
        <p:txBody>
          <a:bodyPr>
            <a:normAutofit/>
          </a:bodyPr>
          <a:lstStyle/>
          <a:p>
            <a:r>
              <a:rPr lang="nb-NO" dirty="0"/>
              <a:t>Utfordringer i identifiseringsarbeidet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C57C2FE-0C16-4DCD-BEEE-A58730E20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738" y="1338606"/>
            <a:ext cx="7805202" cy="482652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b-NO" sz="2400" dirty="0"/>
              <a:t>Det store læringspotensialet er ikke alltid synlig, fordi elevene kan:</a:t>
            </a:r>
          </a:p>
          <a:p>
            <a:r>
              <a:rPr lang="nb-NO" sz="2400" dirty="0"/>
              <a:t>være lavtpresterende</a:t>
            </a:r>
          </a:p>
          <a:p>
            <a:r>
              <a:rPr lang="nb-NO" sz="2400" dirty="0"/>
              <a:t>unngå å innrette seg etter systemet</a:t>
            </a:r>
          </a:p>
          <a:p>
            <a:pPr lvl="1"/>
            <a:r>
              <a:rPr lang="nb-NO" sz="2000" dirty="0"/>
              <a:t>mislike rutinepregede arbeidsoppgaver</a:t>
            </a:r>
          </a:p>
          <a:p>
            <a:pPr lvl="1"/>
            <a:r>
              <a:rPr lang="nb-NO" sz="2000" dirty="0"/>
              <a:t>fremstå som arrogant, kritisk eller utålmodig ovenfor andre, inklusiv lærer</a:t>
            </a:r>
          </a:p>
          <a:p>
            <a:r>
              <a:rPr lang="nb-NO" sz="2400" dirty="0"/>
              <a:t>ha problemer med sosiale relasjoner til jevnaldrende</a:t>
            </a:r>
          </a:p>
          <a:p>
            <a:r>
              <a:rPr lang="nb-NO" sz="2400" dirty="0"/>
              <a:t>mangle strategier for å takle det å gjøre feil</a:t>
            </a:r>
          </a:p>
          <a:p>
            <a:r>
              <a:rPr lang="nb-NO" sz="2400" dirty="0"/>
              <a:t>arbeide rotete og uoversiktlig</a:t>
            </a:r>
          </a:p>
          <a:p>
            <a:r>
              <a:rPr lang="nb-NO" sz="2400" dirty="0"/>
              <a:t>være stille, innadvendte eller rastløse</a:t>
            </a:r>
          </a:p>
          <a:p>
            <a:r>
              <a:rPr lang="nb-NO" sz="2400" dirty="0"/>
              <a:t>vise forstyrrende eller utagerende adferd</a:t>
            </a:r>
          </a:p>
          <a:p>
            <a:r>
              <a:rPr lang="nb-NO" sz="2400" dirty="0"/>
              <a:t>ha funksjonshemming eller lærevansker</a:t>
            </a:r>
          </a:p>
          <a:p>
            <a:endParaRPr lang="nb-NO" sz="2400" dirty="0"/>
          </a:p>
          <a:p>
            <a:endParaRPr lang="nb-NO" sz="2400" dirty="0"/>
          </a:p>
          <a:p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4707555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1">
            <a:extLst>
              <a:ext uri="{FF2B5EF4-FFF2-40B4-BE49-F238E27FC236}">
                <a16:creationId xmlns:a16="http://schemas.microsoft.com/office/drawing/2014/main" id="{62DAB0AD-B331-4B61-A0D0-81CBB376B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</p:spPr>
        <p:txBody>
          <a:bodyPr>
            <a:normAutofit/>
          </a:bodyPr>
          <a:lstStyle/>
          <a:p>
            <a:r>
              <a:rPr lang="nb-NO" dirty="0"/>
              <a:t>Elever med ekstraordinært læringspotensial</a:t>
            </a:r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3F93552C-C682-43D0-99A4-E82966B55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737" y="1906621"/>
            <a:ext cx="7352523" cy="39643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Disse elevene kan ha potensiale for høy måloppnåelse, mer enn to år over sitt årstrinn. Noen kjennetegn kan være at de: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200" dirty="0"/>
              <a:t>misliker rutinearbeid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200" dirty="0"/>
              <a:t>er ekstremt nysgjerrige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200" dirty="0"/>
              <a:t>er oppfinnsomme og kreative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200" dirty="0"/>
              <a:t>arbeider fra det abstrakte til det konkrete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200" dirty="0"/>
              <a:t>ser fort sammenhenger og er metakognitivt modne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200" dirty="0"/>
              <a:t>foretrekker voksne fremfor jevnaldrende</a:t>
            </a:r>
          </a:p>
        </p:txBody>
      </p:sp>
    </p:spTree>
    <p:extLst>
      <p:ext uri="{BB962C8B-B14F-4D97-AF65-F5344CB8AC3E}">
        <p14:creationId xmlns:p14="http://schemas.microsoft.com/office/powerpoint/2010/main" val="27156128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103239" y="2552978"/>
            <a:ext cx="8893277" cy="901756"/>
          </a:xfrm>
        </p:spPr>
        <p:txBody>
          <a:bodyPr>
            <a:normAutofit/>
          </a:bodyPr>
          <a:lstStyle/>
          <a:p>
            <a:r>
              <a:rPr lang="nb-NO" dirty="0"/>
              <a:t>Gruppeoppgave</a:t>
            </a:r>
            <a:endParaRPr lang="x-none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30 minutter</a:t>
            </a:r>
          </a:p>
        </p:txBody>
      </p:sp>
    </p:spTree>
    <p:extLst>
      <p:ext uri="{BB962C8B-B14F-4D97-AF65-F5344CB8AC3E}">
        <p14:creationId xmlns:p14="http://schemas.microsoft.com/office/powerpoint/2010/main" val="372334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nb-NO" sz="2200" dirty="0"/>
              <a:t>Målet med denne modulen er å utvikle: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nb-NO" sz="2200" dirty="0"/>
              <a:t>kunnskaper om kjennetegn hos elever med stort læringspotensial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nb-NO" sz="2200" dirty="0"/>
              <a:t>ferdigheter i å identifisere elever med stort læringspotensial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nb-NO" sz="2200" dirty="0"/>
              <a:t>forståelse for at også denne elevgruppa trenger tilpasset opplæring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14381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10B7C2-50D2-4A58-975F-37F9AB268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Diskusjonsoppgave (15 min)</a:t>
            </a:r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C53F23A1-6089-4455-8DC5-3E6DD3E6EF00}"/>
              </a:ext>
            </a:extLst>
          </p:cNvPr>
          <p:cNvSpPr txBox="1">
            <a:spLocks/>
          </p:cNvSpPr>
          <p:nvPr/>
        </p:nvSpPr>
        <p:spPr>
          <a:xfrm>
            <a:off x="926062" y="1945757"/>
            <a:ext cx="7583242" cy="3741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nb-NO" sz="2200" dirty="0"/>
              <a:t>Bruk notatene fra forarbeidet.</a:t>
            </a:r>
          </a:p>
          <a:p>
            <a:pPr>
              <a:lnSpc>
                <a:spcPct val="120000"/>
              </a:lnSpc>
            </a:pPr>
            <a:r>
              <a:rPr lang="nb-NO" sz="2200" dirty="0"/>
              <a:t>Hvem av dine elever vil du nå karakterisere som elever med stort læringspotensial? </a:t>
            </a:r>
          </a:p>
          <a:p>
            <a:pPr>
              <a:lnSpc>
                <a:spcPct val="120000"/>
              </a:lnSpc>
            </a:pPr>
            <a:r>
              <a:rPr lang="nb-NO" sz="2200" dirty="0"/>
              <a:t>Hvilke kriterier brukte du?</a:t>
            </a:r>
          </a:p>
          <a:p>
            <a:pPr marL="0" indent="0">
              <a:lnSpc>
                <a:spcPct val="120000"/>
              </a:lnSpc>
              <a:buNone/>
            </a:pPr>
            <a:endParaRPr lang="nb-NO" sz="2200" dirty="0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nb-NO" sz="2200" dirty="0"/>
          </a:p>
          <a:p>
            <a:pPr marL="0" indent="0">
              <a:buFont typeface="Arial"/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323319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10B7C2-50D2-4A58-975F-37F9AB268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Oppsummering i plenum (10 min)</a:t>
            </a:r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C53F23A1-6089-4455-8DC5-3E6DD3E6EF00}"/>
              </a:ext>
            </a:extLst>
          </p:cNvPr>
          <p:cNvSpPr txBox="1">
            <a:spLocks/>
          </p:cNvSpPr>
          <p:nvPr/>
        </p:nvSpPr>
        <p:spPr>
          <a:xfrm>
            <a:off x="926062" y="1867711"/>
            <a:ext cx="7583242" cy="3819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nb-NO" sz="2200" dirty="0"/>
              <a:t>Hver gruppe presenterer det de har kommet fram til i gruppediskusjonen.</a:t>
            </a:r>
          </a:p>
          <a:p>
            <a:pPr marL="0" indent="0">
              <a:lnSpc>
                <a:spcPct val="100000"/>
              </a:lnSpc>
              <a:buNone/>
            </a:pPr>
            <a:endParaRPr lang="nb-NO" sz="2200" dirty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en-US" sz="2200" dirty="0"/>
          </a:p>
          <a:p>
            <a:pPr marL="0" indent="0">
              <a:buFont typeface="Arial"/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353674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FE20BA3-2766-B64A-8045-B1724F434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Hovedkilder til identifisering	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6CA9A36-1D50-1747-8F2C-8CD7E93AA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200" dirty="0"/>
              <a:t>Resultater som sier noe om elevens kunnskapsnivå, ferdigheter, prestasjoner og progresjon.</a:t>
            </a:r>
          </a:p>
          <a:p>
            <a:r>
              <a:rPr lang="nb-NO" sz="2200" dirty="0"/>
              <a:t>Observasjoner som viser tegn på atferd som forbindes med stort læringspotensial eller underytelse.</a:t>
            </a:r>
          </a:p>
          <a:p>
            <a:r>
              <a:rPr lang="nb-NO" sz="2200" dirty="0"/>
              <a:t>Informasjon fra eleven selv, foreldre, medelever, pedagoger og andre som har kjennskap til eleven.</a:t>
            </a:r>
          </a:p>
          <a:p>
            <a:pPr marL="3657600" lvl="8" indent="0">
              <a:buNone/>
            </a:pPr>
            <a:endParaRPr lang="nb-NO" dirty="0"/>
          </a:p>
          <a:p>
            <a:pPr marL="3657600" lvl="8" indent="0" algn="r">
              <a:buNone/>
            </a:pPr>
            <a:r>
              <a:rPr lang="nb-NO" dirty="0"/>
              <a:t>(Olsen, 2017)</a:t>
            </a:r>
          </a:p>
        </p:txBody>
      </p:sp>
    </p:spTree>
    <p:extLst>
      <p:ext uri="{BB962C8B-B14F-4D97-AF65-F5344CB8AC3E}">
        <p14:creationId xmlns:p14="http://schemas.microsoft.com/office/powerpoint/2010/main" val="38721237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Planlegg kartlegging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15 minutter</a:t>
            </a:r>
          </a:p>
        </p:txBody>
      </p:sp>
    </p:spTree>
    <p:extLst>
      <p:ext uri="{BB962C8B-B14F-4D97-AF65-F5344CB8AC3E}">
        <p14:creationId xmlns:p14="http://schemas.microsoft.com/office/powerpoint/2010/main" val="14616789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C568FB-D4C4-4764-B819-607F54770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Planlegg kartlegging i egen klasse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b-NO" sz="2200" dirty="0"/>
              <a:t>Tenk på elevene med stort læringspotensial i klassen din, og velg en du ønsker å kartlegge nærmere. Begrunn valget ditt.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b-NO" sz="2200" dirty="0"/>
              <a:t>Hvilken informasjon trenger du, og hvordan kan du samle den inn?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b-NO" sz="2200" dirty="0"/>
              <a:t>Gjennomfør kartleggingsarbeidet, ta notater og ta disse med til neste samling.</a:t>
            </a:r>
          </a:p>
          <a:p>
            <a:pPr marL="0" indent="0">
              <a:lnSpc>
                <a:spcPct val="100000"/>
              </a:lnSpc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898449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71179" y="1567808"/>
            <a:ext cx="7801641" cy="1674976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nb-NO" dirty="0"/>
              <a:t>Kjennetegn og identifiseringsstrategier </a:t>
            </a:r>
            <a:br>
              <a:rPr lang="nb-NO" dirty="0"/>
            </a:br>
            <a:r>
              <a:rPr lang="nb-NO" sz="3200" dirty="0">
                <a:solidFill>
                  <a:srgbClr val="268183"/>
                </a:solidFill>
              </a:rPr>
              <a:t>D – Etterarbeid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783" y="785330"/>
            <a:ext cx="5280434" cy="442989"/>
          </a:xfrm>
        </p:spPr>
        <p:txBody>
          <a:bodyPr/>
          <a:lstStyle/>
          <a:p>
            <a:r>
              <a:rPr lang="nb-NO" dirty="0"/>
              <a:t>Modul 1</a:t>
            </a:r>
          </a:p>
        </p:txBody>
      </p:sp>
    </p:spTree>
    <p:extLst>
      <p:ext uri="{BB962C8B-B14F-4D97-AF65-F5344CB8AC3E}">
        <p14:creationId xmlns:p14="http://schemas.microsoft.com/office/powerpoint/2010/main" val="22823737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nb-NO" sz="2200" dirty="0"/>
              <a:t>Målet med denne modulen er å utvikle: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nb-NO" sz="2200" dirty="0"/>
              <a:t>kunnskaper om kjennetegn hos elever med stort læringspotensial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nb-NO" sz="2200" dirty="0"/>
              <a:t>ferdigheter i å identifisere elever med stort læringspotensial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nb-NO" sz="2200" dirty="0"/>
              <a:t>forståelse for at også denne elevgruppa trenger tilpasset opplæring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71738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Tidsplan for denne økta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1059697"/>
              </p:ext>
            </p:extLst>
          </p:nvPr>
        </p:nvGraphicFramePr>
        <p:xfrm>
          <a:off x="895350" y="1825625"/>
          <a:ext cx="7583488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1674">
                  <a:extLst>
                    <a:ext uri="{9D8B030D-6E8A-4147-A177-3AD203B41FA5}">
                      <a16:colId xmlns:a16="http://schemas.microsoft.com/office/drawing/2014/main" val="3943618325"/>
                    </a:ext>
                  </a:extLst>
                </a:gridCol>
                <a:gridCol w="2571814">
                  <a:extLst>
                    <a:ext uri="{9D8B030D-6E8A-4147-A177-3AD203B41FA5}">
                      <a16:colId xmlns:a16="http://schemas.microsoft.com/office/drawing/2014/main" val="231172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200" b="0" dirty="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b="0" dirty="0"/>
                        <a:t>Tid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5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Del erfaringer i grupper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20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347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Oppsummer i plenum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10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079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Veien videre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10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889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b="1" dirty="0"/>
                        <a:t>Totalt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b="1" dirty="0"/>
                        <a:t>40</a:t>
                      </a:r>
                      <a:r>
                        <a:rPr lang="nb-NO" sz="2200" b="1" baseline="0" dirty="0"/>
                        <a:t> </a:t>
                      </a:r>
                      <a:r>
                        <a:rPr lang="nb-NO" sz="2200" b="1" dirty="0"/>
                        <a:t>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953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1391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/>
              <a:t>Del erfaringer i grupper (20 minutter)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690689"/>
            <a:ext cx="7583244" cy="5167312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nb-NO" sz="2200" dirty="0"/>
              <a:t>Bruk kartleggingsnotatene og del med resten av gruppa:</a:t>
            </a:r>
          </a:p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nb-NO" sz="2200" dirty="0"/>
              <a:t>Hvilke kilder til identifisering benyttet du, og hvorfor?</a:t>
            </a:r>
          </a:p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nb-NO" sz="2200" dirty="0"/>
              <a:t>Hvilke kjennetegn på stort læringspotensial har du identifisert?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nb-NO" sz="2200" dirty="0"/>
              <a:t>Hvor vil du plassere eleven?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nb-NO" sz="2200" dirty="0"/>
              <a:t>Stort potensial – høy måloppnåelse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nb-NO" sz="2200" dirty="0"/>
              <a:t>Prestasjonsorientert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nb-NO" sz="2200" dirty="0"/>
              <a:t>Mestringsorientert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nb-NO" sz="2200" dirty="0"/>
              <a:t>Stort potensial – lav måloppnåelse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nb-NO" sz="2200" dirty="0"/>
              <a:t>Annet – beskriv</a:t>
            </a:r>
          </a:p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nb-NO" sz="2200" dirty="0"/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nb-NO" sz="2200" dirty="0"/>
          </a:p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nb-NO" sz="2200" dirty="0"/>
          </a:p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nb-NO" sz="2200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29684387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Oppsummer i plenum (10 minutter)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200" dirty="0"/>
              <a:t>Hvilke kilder til identifisering benyttet dere under kartleggingen, og hvorfor?</a:t>
            </a:r>
          </a:p>
          <a:p>
            <a:r>
              <a:rPr lang="nb-NO" sz="2200" dirty="0"/>
              <a:t>Hvilke kjennetegn på stort læringspotensial har dere identifisert?</a:t>
            </a:r>
          </a:p>
          <a:p>
            <a:pPr marL="0" indent="0">
              <a:buNone/>
            </a:pP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869414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Tidsplan for denne økta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5434561"/>
              </p:ext>
            </p:extLst>
          </p:nvPr>
        </p:nvGraphicFramePr>
        <p:xfrm>
          <a:off x="938607" y="2148840"/>
          <a:ext cx="7540375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561">
                  <a:extLst>
                    <a:ext uri="{9D8B030D-6E8A-4147-A177-3AD203B41FA5}">
                      <a16:colId xmlns:a16="http://schemas.microsoft.com/office/drawing/2014/main" val="3943618325"/>
                    </a:ext>
                  </a:extLst>
                </a:gridCol>
                <a:gridCol w="2571814">
                  <a:extLst>
                    <a:ext uri="{9D8B030D-6E8A-4147-A177-3AD203B41FA5}">
                      <a16:colId xmlns:a16="http://schemas.microsoft.com/office/drawing/2014/main" val="231172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200" b="0" dirty="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b="0" dirty="0"/>
                        <a:t>Tid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5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200" noProof="0" dirty="0"/>
                        <a:t>Oppsummer </a:t>
                      </a:r>
                      <a:r>
                        <a:rPr lang="nb-NO" sz="2200" baseline="0" noProof="0" dirty="0"/>
                        <a:t>forarbeid i grupper</a:t>
                      </a:r>
                      <a:endParaRPr lang="nn-NO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15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347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Faglig påfyll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30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079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Gruppeoppgave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30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200" dirty="0"/>
                        <a:t>Planlegge kartlegging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200" dirty="0"/>
                        <a:t>15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200" b="1" dirty="0"/>
                        <a:t>Totalt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200" b="1" baseline="0" dirty="0"/>
                        <a:t>90 </a:t>
                      </a:r>
                      <a:r>
                        <a:rPr lang="nb-NO" sz="2200" b="1" dirty="0"/>
                        <a:t>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889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5645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Veien videre (10 minutter)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Neste modul handler om hvordan tilrettelegge for elever med stort læringspotensial </a:t>
            </a:r>
          </a:p>
          <a:p>
            <a:pPr marL="0" indent="0">
              <a:buNone/>
            </a:pPr>
            <a:r>
              <a:rPr lang="nb-NO" sz="2200" dirty="0"/>
              <a:t>Se gjennom </a:t>
            </a:r>
            <a:r>
              <a:rPr lang="nb-NO" sz="2200" i="1" dirty="0"/>
              <a:t>Introduksjon </a:t>
            </a:r>
            <a:r>
              <a:rPr lang="nb-NO" sz="2200" dirty="0"/>
              <a:t>og </a:t>
            </a:r>
            <a:r>
              <a:rPr lang="nb-NO" sz="2200" i="1" dirty="0"/>
              <a:t>A – Forarbeid </a:t>
            </a:r>
            <a:r>
              <a:rPr lang="nb-NO" sz="2200" dirty="0"/>
              <a:t>i neste modul.</a:t>
            </a:r>
          </a:p>
          <a:p>
            <a:pPr marL="0" indent="0">
              <a:buNone/>
            </a:pP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21786508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Kilder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66274" y="2255045"/>
            <a:ext cx="7299158" cy="3392144"/>
          </a:xfrm>
        </p:spPr>
        <p:txBody>
          <a:bodyPr>
            <a:normAutofit/>
          </a:bodyPr>
          <a:lstStyle/>
          <a:p>
            <a:pPr marL="361950" indent="-361950" algn="l"/>
            <a:r>
              <a:rPr lang="en-US" altLang="zh-CN" dirty="0"/>
              <a:t>NOU 2016:14 (2016). </a:t>
            </a:r>
            <a:r>
              <a:rPr lang="nb-NO" dirty="0"/>
              <a:t>Mer å hente — Bedre læring for elever med stort læringspotensial.</a:t>
            </a:r>
          </a:p>
          <a:p>
            <a:pPr marL="361950" indent="-361950" algn="l"/>
            <a:r>
              <a:rPr lang="en-US" altLang="zh-CN" dirty="0" err="1"/>
              <a:t>Rimm</a:t>
            </a:r>
            <a:r>
              <a:rPr lang="en-US" altLang="zh-CN" dirty="0"/>
              <a:t>, S. B. (2008). Why Bright Kids Get Poor Grades and What You Can Do about it. Scottsdale, Great Potential Press, Inc.</a:t>
            </a:r>
          </a:p>
          <a:p>
            <a:pPr marL="361950" indent="-361950" algn="l"/>
            <a:r>
              <a:rPr lang="en-US" altLang="zh-CN" dirty="0"/>
              <a:t>Olsen, M. H. (2017). </a:t>
            </a:r>
            <a:r>
              <a:rPr lang="en-US" altLang="zh-CN" dirty="0" err="1"/>
              <a:t>Elever</a:t>
            </a:r>
            <a:r>
              <a:rPr lang="en-US" altLang="zh-CN" dirty="0"/>
              <a:t> med </a:t>
            </a:r>
            <a:r>
              <a:rPr lang="en-US" altLang="zh-CN" dirty="0" err="1"/>
              <a:t>stort</a:t>
            </a:r>
            <a:r>
              <a:rPr lang="en-US" altLang="zh-CN" dirty="0"/>
              <a:t> </a:t>
            </a:r>
            <a:r>
              <a:rPr lang="en-US" altLang="zh-CN" dirty="0" err="1"/>
              <a:t>læringspotensial</a:t>
            </a:r>
            <a:r>
              <a:rPr lang="en-US" altLang="zh-CN" dirty="0"/>
              <a:t> – </a:t>
            </a:r>
            <a:r>
              <a:rPr lang="en-US" altLang="zh-CN" dirty="0" err="1"/>
              <a:t>tilpasset</a:t>
            </a:r>
            <a:r>
              <a:rPr lang="en-US" altLang="zh-CN" dirty="0"/>
              <a:t> </a:t>
            </a:r>
            <a:r>
              <a:rPr lang="en-US" altLang="zh-CN" dirty="0" err="1"/>
              <a:t>opplæring</a:t>
            </a:r>
            <a:r>
              <a:rPr lang="en-US" altLang="zh-CN" dirty="0"/>
              <a:t>.</a:t>
            </a:r>
          </a:p>
          <a:p>
            <a:pPr marL="361950" indent="-361950" algn="l"/>
            <a:r>
              <a:rPr lang="en-US" altLang="zh-CN" dirty="0"/>
              <a:t>Idsøe, E. C. (2014). </a:t>
            </a:r>
            <a:r>
              <a:rPr lang="en-US" altLang="zh-CN" dirty="0" err="1"/>
              <a:t>Elever</a:t>
            </a:r>
            <a:r>
              <a:rPr lang="en-US" altLang="zh-CN" dirty="0"/>
              <a:t> med </a:t>
            </a:r>
            <a:r>
              <a:rPr lang="en-US" altLang="zh-CN" dirty="0" err="1"/>
              <a:t>akademisk</a:t>
            </a:r>
            <a:r>
              <a:rPr lang="en-US" altLang="zh-CN" dirty="0"/>
              <a:t> talent </a:t>
            </a:r>
            <a:r>
              <a:rPr lang="en-US" altLang="zh-CN" dirty="0" err="1"/>
              <a:t>i</a:t>
            </a:r>
            <a:r>
              <a:rPr lang="en-US" altLang="zh-CN" dirty="0"/>
              <a:t> </a:t>
            </a:r>
            <a:r>
              <a:rPr lang="en-US" altLang="zh-CN" dirty="0" err="1"/>
              <a:t>skolen</a:t>
            </a:r>
            <a:r>
              <a:rPr lang="en-US" altLang="zh-CN" dirty="0"/>
              <a:t>.</a:t>
            </a:r>
          </a:p>
          <a:p>
            <a:pPr marL="361950" indent="-361950" algn="l"/>
            <a:r>
              <a:rPr lang="en-US" altLang="zh-CN" dirty="0"/>
              <a:t>Betts, G. T., </a:t>
            </a:r>
            <a:r>
              <a:rPr lang="en-US" altLang="zh-CN" dirty="0" err="1"/>
              <a:t>Neihart</a:t>
            </a:r>
            <a:r>
              <a:rPr lang="en-US" altLang="zh-CN" dirty="0"/>
              <a:t>, B. (1988). Profiles of the Gifted and Talented. </a:t>
            </a:r>
            <a:r>
              <a:rPr lang="en-US" altLang="zh-CN" i="1" dirty="0"/>
              <a:t>Gifted Child Quarterly</a:t>
            </a:r>
            <a:r>
              <a:rPr lang="en-US" altLang="zh-CN" dirty="0"/>
              <a:t>, </a:t>
            </a:r>
            <a:r>
              <a:rPr lang="en-US" altLang="zh-CN" i="1" dirty="0"/>
              <a:t>32</a:t>
            </a:r>
            <a:r>
              <a:rPr lang="en-US" altLang="zh-CN" dirty="0"/>
              <a:t>(2), s. 248–253.</a:t>
            </a:r>
          </a:p>
          <a:p>
            <a:pPr marL="361950" lvl="0" indent="-361950" algn="l"/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274292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Oppsummer forarbeid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15 minutt</a:t>
            </a:r>
          </a:p>
        </p:txBody>
      </p:sp>
    </p:spTree>
    <p:extLst>
      <p:ext uri="{BB962C8B-B14F-4D97-AF65-F5344CB8AC3E}">
        <p14:creationId xmlns:p14="http://schemas.microsoft.com/office/powerpoint/2010/main" val="1984917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/>
              <a:t>Gruppearbeid (10 min)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Tenk over egne elever. Hvem vil du karakterisere som elever med stort læringspotensial? Hvorfor?</a:t>
            </a:r>
          </a:p>
          <a:p>
            <a:pPr marL="0" indent="0">
              <a:buNone/>
            </a:pPr>
            <a:endParaRPr lang="nb-NO" sz="2200" dirty="0"/>
          </a:p>
          <a:p>
            <a:pPr marL="0" indent="0">
              <a:buNone/>
            </a:pPr>
            <a:r>
              <a:rPr lang="nb-NO" sz="2200" dirty="0"/>
              <a:t>Bruk notatene fra forarbeidet og diskuter i grupper: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200" dirty="0"/>
              <a:t>Hvilke kriterier ble lagt til grunn for å velge ut disse elevene?</a:t>
            </a:r>
          </a:p>
          <a:p>
            <a:pPr marL="0" indent="0">
              <a:buNone/>
            </a:pP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622624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/>
              <a:t>Felles oppsummering (5 min)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7583244" cy="2171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Hver gruppe presenterer kort:</a:t>
            </a:r>
          </a:p>
          <a:p>
            <a:pPr marL="0" indent="0">
              <a:buNone/>
            </a:pPr>
            <a:endParaRPr lang="nb-NO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nb-NO" sz="2200" dirty="0"/>
              <a:t>Hvilke kriterier ble lagt til grunn for å velge ut disse elevene?</a:t>
            </a:r>
          </a:p>
          <a:p>
            <a:pPr marL="0" indent="0">
              <a:buNone/>
            </a:pP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2249947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Faglig påfyll</a:t>
            </a:r>
            <a:endParaRPr lang="x-none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30 minutter</a:t>
            </a:r>
          </a:p>
        </p:txBody>
      </p:sp>
    </p:spTree>
    <p:extLst>
      <p:ext uri="{BB962C8B-B14F-4D97-AF65-F5344CB8AC3E}">
        <p14:creationId xmlns:p14="http://schemas.microsoft.com/office/powerpoint/2010/main" val="3033031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0F030F1-2A91-4344-84F9-A2D4261E5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Alle elever har et læringspotensial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E1D8144-040D-4C32-BD62-407BA9FCA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«Alle elever har et læringspotensial, men noen elever lærer raskere og tilegner seg mer kompleks kunnskap sammenlignet med jevnaldrende.»</a:t>
            </a:r>
          </a:p>
          <a:p>
            <a:pPr marL="0" indent="0">
              <a:buNone/>
            </a:pPr>
            <a:r>
              <a:rPr lang="nb-NO" sz="2200" dirty="0"/>
              <a:t>(NOU 2016:14)</a:t>
            </a:r>
          </a:p>
        </p:txBody>
      </p:sp>
    </p:spTree>
    <p:extLst>
      <p:ext uri="{BB962C8B-B14F-4D97-AF65-F5344CB8AC3E}">
        <p14:creationId xmlns:p14="http://schemas.microsoft.com/office/powerpoint/2010/main" val="1391046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8" y="259017"/>
            <a:ext cx="7583243" cy="1325563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nb-NO" sz="3200" dirty="0">
                <a:ea typeface="SimSun" panose="02010600030101010101" pitchFamily="2" charset="-122"/>
                <a:cs typeface="Times New Roman" panose="02020603050405020304" pitchFamily="18" charset="0"/>
              </a:rPr>
              <a:t>Elever med stort læringspotensial 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7758068" cy="418032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b-NO" sz="2200" dirty="0">
                <a:ea typeface="SimSun" panose="02010600030101010101" pitchFamily="2" charset="-122"/>
                <a:cs typeface="Times New Roman" panose="02020603050405020304" pitchFamily="18" charset="0"/>
              </a:rPr>
              <a:t>Er ei variert og mangfoldig gruppe.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200" dirty="0">
                <a:ea typeface="SimSun" panose="02010600030101010101" pitchFamily="2" charset="-122"/>
                <a:cs typeface="Times New Roman" panose="02020603050405020304" pitchFamily="18" charset="0"/>
              </a:rPr>
              <a:t>Utgjør mellom 10 og 15 prosent av elevpopulasjonen.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200" dirty="0">
                <a:ea typeface="SimSun" panose="02010600030101010101" pitchFamily="2" charset="-122"/>
                <a:cs typeface="Times New Roman" panose="02020603050405020304" pitchFamily="18" charset="0"/>
              </a:rPr>
              <a:t>I denne gruppa finnes også elever med ekstraordinært læringspotensial, som utgjør mellom 2 og 5 prosent av elevpopulasjonen. </a:t>
            </a:r>
            <a:r>
              <a:rPr lang="nb-NO" sz="2400" dirty="0"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nb-NO" dirty="0"/>
          </a:p>
        </p:txBody>
      </p:sp>
      <p:sp>
        <p:nvSpPr>
          <p:cNvPr id="4" name="TekstSylinder 5">
            <a:extLst>
              <a:ext uri="{FF2B5EF4-FFF2-40B4-BE49-F238E27FC236}">
                <a16:creationId xmlns:a16="http://schemas.microsoft.com/office/drawing/2014/main" id="{C0D8006C-9813-46AF-B345-54F26AFE0676}"/>
              </a:ext>
            </a:extLst>
          </p:cNvPr>
          <p:cNvSpPr txBox="1"/>
          <p:nvPr/>
        </p:nvSpPr>
        <p:spPr>
          <a:xfrm>
            <a:off x="1055994" y="3909457"/>
            <a:ext cx="3298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ea typeface="SimSun" panose="02010600030101010101" pitchFamily="2" charset="-122"/>
                <a:cs typeface="Times New Roman" panose="02020603050405020304" pitchFamily="18" charset="0"/>
              </a:rPr>
              <a:t>(Idsøe, 2014;  NOU, 2016)</a:t>
            </a:r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0EE8C04F-C27F-D640-84D7-37E9B3B9B2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9548" y="3731119"/>
            <a:ext cx="2918458" cy="271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154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Realfagsløyper">
      <a:dk1>
        <a:srgbClr val="333333"/>
      </a:dk1>
      <a:lt1>
        <a:srgbClr val="FFFFFF"/>
      </a:lt1>
      <a:dk2>
        <a:srgbClr val="268183"/>
      </a:dk2>
      <a:lt2>
        <a:srgbClr val="E7E6E6"/>
      </a:lt2>
      <a:accent1>
        <a:srgbClr val="037F83"/>
      </a:accent1>
      <a:accent2>
        <a:srgbClr val="18B3B7"/>
      </a:accent2>
      <a:accent3>
        <a:srgbClr val="FDB90C"/>
      </a:accent3>
      <a:accent4>
        <a:srgbClr val="D3EEEE"/>
      </a:accent4>
      <a:accent5>
        <a:srgbClr val="268183"/>
      </a:accent5>
      <a:accent6>
        <a:srgbClr val="E25143"/>
      </a:accent6>
      <a:hlink>
        <a:srgbClr val="037F83"/>
      </a:hlink>
      <a:folHlink>
        <a:srgbClr val="037F8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9" id="{4C339673-3458-D54E-BAD1-9F5EA0A7244E}" vid="{3DC8B92C-5C4A-6D4A-AA28-A98CFDCD97D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15785</TotalTime>
  <Words>1390</Words>
  <Application>Microsoft Office PowerPoint</Application>
  <PresentationFormat>Skjermfremvisning (4:3)</PresentationFormat>
  <Paragraphs>205</Paragraphs>
  <Slides>31</Slides>
  <Notes>18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31</vt:i4>
      </vt:variant>
    </vt:vector>
  </HeadingPairs>
  <TitlesOfParts>
    <vt:vector size="34" baseType="lpstr">
      <vt:lpstr>Arial</vt:lpstr>
      <vt:lpstr>Calibri</vt:lpstr>
      <vt:lpstr>Office-tema</vt:lpstr>
      <vt:lpstr>Kjennetegn og identifiseringsstrategier B – Samarbeid</vt:lpstr>
      <vt:lpstr>Mål</vt:lpstr>
      <vt:lpstr>Tidsplan for denne økta</vt:lpstr>
      <vt:lpstr>Oppsummer forarbeid</vt:lpstr>
      <vt:lpstr>Gruppearbeid (10 min)</vt:lpstr>
      <vt:lpstr>Felles oppsummering (5 min)</vt:lpstr>
      <vt:lpstr>Faglig påfyll</vt:lpstr>
      <vt:lpstr>Alle elever har et læringspotensial</vt:lpstr>
      <vt:lpstr>Elever med stort læringspotensial </vt:lpstr>
      <vt:lpstr>Noen fellestrekk for elevgruppen</vt:lpstr>
      <vt:lpstr>PowerPoint-presentasjon</vt:lpstr>
      <vt:lpstr>Konkrete kjennetegn for identifisering:  </vt:lpstr>
      <vt:lpstr>Diskusjonsoppgave (5min)</vt:lpstr>
      <vt:lpstr>Ei dynamisk og variert elevgruppe</vt:lpstr>
      <vt:lpstr>Diskuter med sidemannen (5 min)</vt:lpstr>
      <vt:lpstr>Elever med stort læringspotensial og høy måloppnåelse</vt:lpstr>
      <vt:lpstr>Utfordringer i identifiseringsarbeidet</vt:lpstr>
      <vt:lpstr>Elever med ekstraordinært læringspotensial</vt:lpstr>
      <vt:lpstr>Gruppeoppgave</vt:lpstr>
      <vt:lpstr>Diskusjonsoppgave (15 min)</vt:lpstr>
      <vt:lpstr>Oppsummering i plenum (10 min)</vt:lpstr>
      <vt:lpstr>Hovedkilder til identifisering </vt:lpstr>
      <vt:lpstr>Planlegg kartlegging</vt:lpstr>
      <vt:lpstr>Planlegg kartlegging i egen klasse</vt:lpstr>
      <vt:lpstr>Kjennetegn og identifiseringsstrategier  D – Etterarbeid</vt:lpstr>
      <vt:lpstr>Mål</vt:lpstr>
      <vt:lpstr>Tidsplan for denne økta</vt:lpstr>
      <vt:lpstr>Del erfaringer i grupper (20 minutter)</vt:lpstr>
      <vt:lpstr>Oppsummer i plenum (10 minutter)</vt:lpstr>
      <vt:lpstr>Veien videre (10 minutter)</vt:lpstr>
      <vt:lpstr>Kilder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Realfagsløyper 2017</dc:title>
  <dc:creator>Hilde Osmo Reindal</dc:creator>
  <cp:lastModifiedBy>Øystein Sørborg</cp:lastModifiedBy>
  <cp:revision>414</cp:revision>
  <cp:lastPrinted>2019-03-15T12:30:46Z</cp:lastPrinted>
  <dcterms:created xsi:type="dcterms:W3CDTF">2017-08-11T05:42:55Z</dcterms:created>
  <dcterms:modified xsi:type="dcterms:W3CDTF">2020-03-27T14:16:49Z</dcterms:modified>
</cp:coreProperties>
</file>