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14" r:id="rId2"/>
    <p:sldId id="315" r:id="rId3"/>
    <p:sldId id="389" r:id="rId4"/>
    <p:sldId id="359" r:id="rId5"/>
    <p:sldId id="431" r:id="rId6"/>
    <p:sldId id="367" r:id="rId7"/>
    <p:sldId id="553" r:id="rId8"/>
    <p:sldId id="445" r:id="rId9"/>
    <p:sldId id="471" r:id="rId10"/>
    <p:sldId id="470" r:id="rId11"/>
    <p:sldId id="561" r:id="rId12"/>
    <p:sldId id="472" r:id="rId13"/>
    <p:sldId id="608" r:id="rId14"/>
    <p:sldId id="558" r:id="rId15"/>
    <p:sldId id="615" r:id="rId16"/>
    <p:sldId id="619" r:id="rId17"/>
    <p:sldId id="526" r:id="rId18"/>
    <p:sldId id="527" r:id="rId19"/>
    <p:sldId id="607" r:id="rId20"/>
    <p:sldId id="537" r:id="rId21"/>
    <p:sldId id="582" r:id="rId22"/>
    <p:sldId id="548" r:id="rId23"/>
    <p:sldId id="547" r:id="rId24"/>
    <p:sldId id="549" r:id="rId25"/>
    <p:sldId id="562" r:id="rId26"/>
    <p:sldId id="613" r:id="rId27"/>
    <p:sldId id="614" r:id="rId28"/>
    <p:sldId id="616" r:id="rId29"/>
    <p:sldId id="609" r:id="rId30"/>
    <p:sldId id="368" r:id="rId31"/>
    <p:sldId id="622" r:id="rId32"/>
    <p:sldId id="334" r:id="rId33"/>
    <p:sldId id="585" r:id="rId34"/>
    <p:sldId id="383" r:id="rId35"/>
    <p:sldId id="623" r:id="rId36"/>
    <p:sldId id="390" r:id="rId37"/>
    <p:sldId id="587" r:id="rId38"/>
    <p:sldId id="387" r:id="rId39"/>
    <p:sldId id="388" r:id="rId40"/>
    <p:sldId id="381" r:id="rId41"/>
    <p:sldId id="339" r:id="rId42"/>
  </p:sldIdLst>
  <p:sldSz cx="9144000" cy="6858000" type="screen4x3"/>
  <p:notesSz cx="6794500" cy="9906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Gaare Dahl" initials="MGD" lastIdx="67" clrIdx="0"/>
  <p:cmAuthor id="1" name="Merethe Frøyland" initials="MF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17137"/>
    <a:srgbClr val="F84E02"/>
    <a:srgbClr val="F74325"/>
    <a:srgbClr val="FF0066"/>
    <a:srgbClr val="EA5310"/>
    <a:srgbClr val="0099CC"/>
    <a:srgbClr val="F84802"/>
    <a:srgbClr val="FF6600"/>
    <a:srgbClr val="FA7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ddels stil 2 - aks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ys stil 1 - aks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2" autoAdjust="0"/>
    <p:restoredTop sz="88313" autoAdjust="0"/>
  </p:normalViewPr>
  <p:slideViewPr>
    <p:cSldViewPr snapToGrid="0" snapToObjects="1">
      <p:cViewPr varScale="1">
        <p:scale>
          <a:sx n="98" d="100"/>
          <a:sy n="98" d="100"/>
        </p:scale>
        <p:origin x="117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404"/>
    </p:cViewPr>
  </p:sorterViewPr>
  <p:notesViewPr>
    <p:cSldViewPr snapToGrid="0" snapToObjects="1">
      <p:cViewPr varScale="1">
        <p:scale>
          <a:sx n="113" d="100"/>
          <a:sy n="113" d="100"/>
        </p:scale>
        <p:origin x="52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53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6" y="1"/>
            <a:ext cx="2944283" cy="4953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CFC80595-CB9A-4B2B-9F62-515657FF243E}" type="datetimeFigureOut">
              <a:rPr lang="nb-NO" smtClean="0"/>
              <a:t>08.04.2020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6" y="9408981"/>
            <a:ext cx="2944283" cy="4953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347094F0-FA6A-48DA-95DC-9F0078FF98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8652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702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702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634AC687-64E8-6F43-AA98-B5EBDB685D9F}" type="datetimeFigureOut">
              <a:rPr lang="nb-NO" smtClean="0"/>
              <a:t>08.04.2020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08982"/>
            <a:ext cx="2944283" cy="497019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6" y="9408982"/>
            <a:ext cx="2944283" cy="497019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498C61E4-D67C-2040-A9B3-42B060A8C9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64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1495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7620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56356" y="4259257"/>
            <a:ext cx="5250848" cy="3484847"/>
          </a:xfrm>
          <a:prstGeom prst="rect">
            <a:avLst/>
          </a:prstGeom>
        </p:spPr>
        <p:txBody>
          <a:bodyPr wrap="square" lIns="88079" tIns="88079" rIns="88079" bIns="88079" anchor="t" anchorCtr="0">
            <a:noAutofit/>
          </a:bodyPr>
          <a:lstStyle/>
          <a:p>
            <a:endParaRPr lang="nb-NO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292225" y="1106488"/>
            <a:ext cx="3979863" cy="29860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1672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2499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1345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C61E4-D67C-2040-A9B3-42B060A8C95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313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56356" y="4259257"/>
            <a:ext cx="5250848" cy="3484847"/>
          </a:xfrm>
          <a:prstGeom prst="rect">
            <a:avLst/>
          </a:prstGeom>
        </p:spPr>
        <p:txBody>
          <a:bodyPr wrap="square" lIns="88079" tIns="88079" rIns="88079" bIns="88079" anchor="t" anchorCtr="0">
            <a:noAutofit/>
          </a:bodyPr>
          <a:lstStyle/>
          <a:p>
            <a:endParaRPr lang="nb-NO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292225" y="1106488"/>
            <a:ext cx="3979863" cy="29860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9644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8603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C61E4-D67C-2040-A9B3-42B060A8C95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739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C61E4-D67C-2040-A9B3-42B060A8C95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466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C61E4-D67C-2040-A9B3-42B060A8C95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409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13096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56356" y="4259257"/>
            <a:ext cx="5250848" cy="3484847"/>
          </a:xfrm>
          <a:prstGeom prst="rect">
            <a:avLst/>
          </a:prstGeom>
        </p:spPr>
        <p:txBody>
          <a:bodyPr wrap="square" lIns="88079" tIns="88079" rIns="88079" bIns="88079" anchor="t" anchorCtr="0">
            <a:noAutofit/>
          </a:bodyPr>
          <a:lstStyle/>
          <a:p>
            <a:pPr defTabSz="880933">
              <a:defRPr/>
            </a:pPr>
            <a:endParaRPr lang="nb-NO" b="0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292225" y="1106488"/>
            <a:ext cx="3979863" cy="29860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74169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9230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56356" y="4259257"/>
            <a:ext cx="5250848" cy="3484847"/>
          </a:xfrm>
          <a:prstGeom prst="rect">
            <a:avLst/>
          </a:prstGeom>
        </p:spPr>
        <p:txBody>
          <a:bodyPr wrap="square" lIns="88079" tIns="88079" rIns="88079" bIns="88079" anchor="t" anchorCtr="0">
            <a:noAutofit/>
          </a:bodyPr>
          <a:lstStyle/>
          <a:p>
            <a:pPr lvl="0"/>
            <a:endParaRPr lang="nb-NO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292225" y="1106488"/>
            <a:ext cx="3979863" cy="29860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52921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29240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75650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00894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52251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87111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74722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3372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33231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91134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56356" y="4259257"/>
            <a:ext cx="5250848" cy="3484847"/>
          </a:xfrm>
          <a:prstGeom prst="rect">
            <a:avLst/>
          </a:prstGeom>
        </p:spPr>
        <p:txBody>
          <a:bodyPr wrap="square" lIns="88079" tIns="88079" rIns="88079" bIns="88079" anchor="t" anchorCtr="0">
            <a:noAutofit/>
          </a:bodyPr>
          <a:lstStyle/>
          <a:p>
            <a:pPr lvl="0"/>
            <a:endParaRPr lang="nb-NO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292225" y="1106488"/>
            <a:ext cx="3979863" cy="29860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9690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56356" y="4259257"/>
            <a:ext cx="5250848" cy="3484847"/>
          </a:xfrm>
          <a:prstGeom prst="rect">
            <a:avLst/>
          </a:prstGeom>
        </p:spPr>
        <p:txBody>
          <a:bodyPr wrap="square" lIns="88079" tIns="88079" rIns="88079" bIns="88079" anchor="t" anchorCtr="0">
            <a:noAutofit/>
          </a:bodyPr>
          <a:lstStyle/>
          <a:p>
            <a:pPr marL="0" indent="0" defTabSz="880933">
              <a:buFont typeface="Arial" panose="020B0604020202020204" pitchFamily="34" charset="0"/>
              <a:buNone/>
              <a:defRPr/>
            </a:pPr>
            <a:endParaRPr lang="nb-NO" b="0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292225" y="1106488"/>
            <a:ext cx="3979863" cy="29860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7416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13096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11834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760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56356" y="4259257"/>
            <a:ext cx="5250848" cy="3484847"/>
          </a:xfrm>
          <a:prstGeom prst="rect">
            <a:avLst/>
          </a:prstGeom>
        </p:spPr>
        <p:txBody>
          <a:bodyPr wrap="square" lIns="88079" tIns="88079" rIns="88079" bIns="88079" anchor="t" anchorCtr="0">
            <a:noAutofit/>
          </a:bodyPr>
          <a:lstStyle/>
          <a:p>
            <a:endParaRPr lang="nb-NO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292225" y="1106488"/>
            <a:ext cx="3979863" cy="29860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0395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9265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71180" y="2409914"/>
            <a:ext cx="7801641" cy="1674976"/>
          </a:xfrm>
        </p:spPr>
        <p:txBody>
          <a:bodyPr anchor="t">
            <a:normAutofit/>
          </a:bodyPr>
          <a:lstStyle>
            <a:lvl1pPr algn="ctr">
              <a:defRPr sz="5400" b="0" i="0">
                <a:solidFill>
                  <a:schemeClr val="tx2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Modultittel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960749" y="1912281"/>
            <a:ext cx="5280434" cy="442989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Modul </a:t>
            </a:r>
            <a:r>
              <a:rPr lang="nb-NO" dirty="0" err="1"/>
              <a:t>X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3529411"/>
            <a:ext cx="38100" cy="1447800"/>
          </a:xfrm>
          <a:prstGeom prst="rect">
            <a:avLst/>
          </a:prstGeom>
        </p:spPr>
      </p:pic>
      <p:grpSp>
        <p:nvGrpSpPr>
          <p:cNvPr id="4" name="Gruppe 3"/>
          <p:cNvGrpSpPr/>
          <p:nvPr userDrawn="1"/>
        </p:nvGrpSpPr>
        <p:grpSpPr>
          <a:xfrm>
            <a:off x="620590" y="5614909"/>
            <a:ext cx="7902815" cy="647295"/>
            <a:chOff x="1697880" y="5614909"/>
            <a:chExt cx="5885486" cy="647295"/>
          </a:xfrm>
        </p:grpSpPr>
        <p:pic>
          <p:nvPicPr>
            <p:cNvPr id="8" name="Bilde 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20" y="5614909"/>
              <a:ext cx="1589682" cy="647295"/>
            </a:xfrm>
            <a:prstGeom prst="rect">
              <a:avLst/>
            </a:prstGeom>
          </p:spPr>
        </p:pic>
        <p:pic>
          <p:nvPicPr>
            <p:cNvPr id="10" name="Bilde 9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80" y="5739615"/>
              <a:ext cx="1282244" cy="442989"/>
            </a:xfrm>
            <a:prstGeom prst="rect">
              <a:avLst/>
            </a:prstGeom>
          </p:spPr>
        </p:pic>
        <p:pic>
          <p:nvPicPr>
            <p:cNvPr id="11" name="Bilde 10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5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14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7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71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ferans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48866" y="1262559"/>
            <a:ext cx="8046268" cy="630662"/>
          </a:xfrm>
        </p:spPr>
        <p:txBody>
          <a:bodyPr>
            <a:normAutofit/>
          </a:bodyPr>
          <a:lstStyle>
            <a:lvl1pPr algn="ctr">
              <a:defRPr sz="3600" b="0" i="0">
                <a:solidFill>
                  <a:schemeClr val="accent1"/>
                </a:solidFill>
                <a:latin typeface="+mn-lt"/>
                <a:ea typeface="Campton Medium" charset="0"/>
                <a:cs typeface="Campton Medium" charset="0"/>
              </a:defRPr>
            </a:lvl1pPr>
          </a:lstStyle>
          <a:p>
            <a:r>
              <a:rPr lang="nb-NO" dirty="0"/>
              <a:t>Referanser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1143000" y="2255045"/>
            <a:ext cx="6858000" cy="33921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1" y="213143"/>
            <a:ext cx="1066799" cy="90175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4065D29-AA58-4CA2-8598-56C22A2E3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717" y="6065422"/>
            <a:ext cx="2134567" cy="6472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EB4C474-1A11-4899-A68B-FDD789436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1350233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1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7636" y="2304637"/>
            <a:ext cx="7886700" cy="1325563"/>
          </a:xfrm>
        </p:spPr>
        <p:txBody>
          <a:bodyPr>
            <a:normAutofit/>
          </a:bodyPr>
          <a:lstStyle>
            <a:lvl1pPr algn="ctr">
              <a:defRPr sz="4800" b="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95586" y="3447481"/>
            <a:ext cx="50800" cy="1085850"/>
          </a:xfrm>
          <a:prstGeom prst="rect">
            <a:avLst/>
          </a:prstGeom>
        </p:spPr>
      </p:pic>
      <p:grpSp>
        <p:nvGrpSpPr>
          <p:cNvPr id="11" name="Gruppe 10"/>
          <p:cNvGrpSpPr/>
          <p:nvPr userDrawn="1"/>
        </p:nvGrpSpPr>
        <p:grpSpPr>
          <a:xfrm>
            <a:off x="620590" y="5614909"/>
            <a:ext cx="7902821" cy="647295"/>
            <a:chOff x="1697878" y="5614909"/>
            <a:chExt cx="5885487" cy="647295"/>
          </a:xfrm>
        </p:grpSpPr>
        <p:pic>
          <p:nvPicPr>
            <p:cNvPr id="12" name="Bilde 1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17" y="5614909"/>
              <a:ext cx="1589681" cy="647295"/>
            </a:xfrm>
            <a:prstGeom prst="rect">
              <a:avLst/>
            </a:prstGeom>
          </p:spPr>
        </p:pic>
        <p:pic>
          <p:nvPicPr>
            <p:cNvPr id="13" name="Bilde 12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78" y="5739615"/>
              <a:ext cx="1282244" cy="442989"/>
            </a:xfrm>
            <a:prstGeom prst="rect">
              <a:avLst/>
            </a:prstGeom>
          </p:spPr>
        </p:pic>
        <p:pic>
          <p:nvPicPr>
            <p:cNvPr id="14" name="Bilde 13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4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8166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fors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8866" y="2552978"/>
            <a:ext cx="8046268" cy="901756"/>
          </a:xfrm>
        </p:spPr>
        <p:txBody>
          <a:bodyPr/>
          <a:lstStyle>
            <a:lvl1pPr algn="ctr">
              <a:defRPr b="0" i="0">
                <a:solidFill>
                  <a:schemeClr val="accent1"/>
                </a:solidFill>
                <a:latin typeface="+mn-lt"/>
                <a:ea typeface="Campton Medium" charset="0"/>
                <a:cs typeface="Campton Medium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1143000" y="3991427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1" y="1375372"/>
            <a:ext cx="1066799" cy="90175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4065D29-AA58-4CA2-8598-56C22A2E3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717" y="5851776"/>
            <a:ext cx="2134567" cy="6472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EB4C474-1A11-4899-A68B-FDD789436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2897023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5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5" y="0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91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96399" y="1825626"/>
            <a:ext cx="3726000" cy="411797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18003" y="1826014"/>
            <a:ext cx="3660979" cy="4117586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8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457200"/>
            <a:ext cx="2949178" cy="1600200"/>
          </a:xfrm>
        </p:spPr>
        <p:txBody>
          <a:bodyPr anchor="ctr"/>
          <a:lstStyle>
            <a:lvl1pPr>
              <a:defRPr sz="32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967842" y="681136"/>
            <a:ext cx="4511140" cy="51799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96400" y="2239348"/>
            <a:ext cx="2949178" cy="3621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 </a:t>
            </a:r>
            <a:r>
              <a:rPr lang="nb-NO" dirty="0" err="1"/>
              <a:t>eesfnhef</a:t>
            </a:r>
            <a:r>
              <a:rPr lang="nb-NO" dirty="0"/>
              <a:t> </a:t>
            </a:r>
            <a:r>
              <a:rPr lang="nb-NO" dirty="0" err="1"/>
              <a:t>efe</a:t>
            </a:r>
            <a:r>
              <a:rPr lang="nb-NO" dirty="0"/>
              <a:t> </a:t>
            </a:r>
            <a:r>
              <a:rPr lang="nb-NO" dirty="0" err="1"/>
              <a:t>ege</a:t>
            </a:r>
            <a:r>
              <a:rPr lang="nb-NO" dirty="0"/>
              <a:t> </a:t>
            </a:r>
            <a:r>
              <a:rPr lang="nb-NO" dirty="0" err="1"/>
              <a:t>eg</a:t>
            </a:r>
            <a:r>
              <a:rPr lang="nb-NO" dirty="0"/>
              <a:t> </a:t>
            </a:r>
            <a:r>
              <a:rPr lang="nb-NO" dirty="0" err="1"/>
              <a:t>rwrøl</a:t>
            </a:r>
            <a:r>
              <a:rPr lang="nb-NO" dirty="0"/>
              <a:t>, </a:t>
            </a:r>
            <a:r>
              <a:rPr lang="nb-NO" dirty="0" err="1"/>
              <a:t>etoeg</a:t>
            </a:r>
            <a:r>
              <a:rPr lang="nb-NO" dirty="0"/>
              <a:t>, </a:t>
            </a:r>
            <a:r>
              <a:rPr lang="nb-NO" dirty="0" err="1"/>
              <a:t>e,eg</a:t>
            </a:r>
            <a:r>
              <a:rPr lang="nb-NO" dirty="0"/>
              <a:t> </a:t>
            </a:r>
            <a:r>
              <a:rPr lang="nb-NO" dirty="0" err="1"/>
              <a:t>rgorgo</a:t>
            </a:r>
            <a:r>
              <a:rPr lang="nb-NO" dirty="0"/>
              <a:t> </a:t>
            </a:r>
            <a:r>
              <a:rPr lang="nb-NO" dirty="0" err="1"/>
              <a:t>rog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9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55227" y="457200"/>
            <a:ext cx="30237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888476" y="680989"/>
            <a:ext cx="4418681" cy="51799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455227" y="2239201"/>
            <a:ext cx="3023756" cy="3621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Plassholder for tabell 6"/>
          <p:cNvSpPr>
            <a:spLocks noGrp="1"/>
          </p:cNvSpPr>
          <p:nvPr>
            <p:ph type="tbl" sz="quarter" idx="13"/>
          </p:nvPr>
        </p:nvSpPr>
        <p:spPr>
          <a:xfrm>
            <a:off x="896400" y="1854200"/>
            <a:ext cx="7582582" cy="3767138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nb-NO" dirty="0"/>
              <a:t>Klikk ikonet for å legge til en tabell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0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/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sp>
        <p:nvSpPr>
          <p:cNvPr id="8" name="Plassholder for diagram 7"/>
          <p:cNvSpPr>
            <a:spLocks noGrp="1"/>
          </p:cNvSpPr>
          <p:nvPr>
            <p:ph type="chart" sz="quarter" idx="13"/>
          </p:nvPr>
        </p:nvSpPr>
        <p:spPr>
          <a:xfrm>
            <a:off x="5020469" y="2000250"/>
            <a:ext cx="3458513" cy="3867149"/>
          </a:xfrm>
        </p:spPr>
        <p:txBody>
          <a:bodyPr/>
          <a:lstStyle/>
          <a:p>
            <a:r>
              <a:rPr lang="nb-NO" dirty="0"/>
              <a:t>Klikk ikonet for å legge til et diagram</a:t>
            </a:r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14"/>
          </p:nvPr>
        </p:nvSpPr>
        <p:spPr>
          <a:xfrm>
            <a:off x="896400" y="1994960"/>
            <a:ext cx="3904200" cy="3872441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6189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96400" y="1825625"/>
            <a:ext cx="76189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5885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79" r:id="rId4"/>
    <p:sldLayoutId id="2147483652" r:id="rId5"/>
    <p:sldLayoutId id="2147483657" r:id="rId6"/>
    <p:sldLayoutId id="2147483662" r:id="rId7"/>
    <p:sldLayoutId id="2147483658" r:id="rId8"/>
    <p:sldLayoutId id="2147483663" r:id="rId9"/>
    <p:sldLayoutId id="2147483654" r:id="rId10"/>
    <p:sldLayoutId id="2147483655" r:id="rId11"/>
    <p:sldLayoutId id="2147483677" r:id="rId12"/>
    <p:sldLayoutId id="2147483661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68183"/>
          </a:solidFill>
          <a:latin typeface="+mn-lt"/>
          <a:ea typeface="Campton Book" charset="0"/>
          <a:cs typeface="Campton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4.jpe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fag.no/grubletegninger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71180" y="2466207"/>
            <a:ext cx="7801641" cy="1427034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nb-NO" sz="4400" dirty="0">
                <a:solidFill>
                  <a:srgbClr val="268183"/>
                </a:solidFill>
              </a:rPr>
              <a:t>Overflatelæring versus dybdelæring</a:t>
            </a:r>
            <a:br>
              <a:rPr lang="nb-NO" sz="4400" dirty="0">
                <a:solidFill>
                  <a:srgbClr val="268183"/>
                </a:solidFill>
              </a:rPr>
            </a:br>
            <a:r>
              <a:rPr lang="nb-NO" sz="3600" dirty="0">
                <a:solidFill>
                  <a:srgbClr val="268183"/>
                </a:solidFill>
                <a:ea typeface="Calibri"/>
                <a:cs typeface="Calibri"/>
                <a:sym typeface="Calibri"/>
              </a:rPr>
              <a:t>B – Samarbeid</a:t>
            </a:r>
            <a:endParaRPr lang="nb-NO" sz="4900" dirty="0">
              <a:solidFill>
                <a:srgbClr val="268183"/>
              </a:solidFill>
            </a:endParaRP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DD7B2E6B-256D-4F96-A706-94501853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783" y="1912281"/>
            <a:ext cx="5280434" cy="442989"/>
          </a:xfrm>
        </p:spPr>
        <p:txBody>
          <a:bodyPr/>
          <a:lstStyle/>
          <a:p>
            <a:r>
              <a:rPr lang="nn-NO" dirty="0"/>
              <a:t>Modul 2</a:t>
            </a:r>
          </a:p>
        </p:txBody>
      </p:sp>
    </p:spTree>
    <p:extLst>
      <p:ext uri="{BB962C8B-B14F-4D97-AF65-F5344CB8AC3E}">
        <p14:creationId xmlns:p14="http://schemas.microsoft.com/office/powerpoint/2010/main" val="793951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39" y="215416"/>
            <a:ext cx="7583243" cy="1325563"/>
          </a:xfrm>
        </p:spPr>
        <p:txBody>
          <a:bodyPr/>
          <a:lstStyle/>
          <a:p>
            <a:r>
              <a:rPr lang="nb-NO" dirty="0"/>
              <a:t>Aktiv lytting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550268"/>
            <a:ext cx="7583244" cy="3021731"/>
          </a:xfrm>
        </p:spPr>
        <p:txBody>
          <a:bodyPr>
            <a:normAutofit/>
          </a:bodyPr>
          <a:lstStyle/>
          <a:p>
            <a:r>
              <a:rPr lang="nb-NO" sz="2200" dirty="0"/>
              <a:t>Vi skal gjøre en lytteaktivitet i rollen som elever.</a:t>
            </a:r>
            <a:br>
              <a:rPr lang="nb-NO" sz="2200" dirty="0"/>
            </a:br>
            <a:endParaRPr lang="nb-NO" sz="2200" dirty="0"/>
          </a:p>
          <a:p>
            <a:r>
              <a:rPr lang="nb-NO" sz="2200" dirty="0"/>
              <a:t>Den som leder modulen leser opp en tekst om kongekrabben. De andre lukker øynene, lytter og prøver å huske hvilke dyr og planter kongekrabben spiser.</a:t>
            </a:r>
          </a:p>
          <a:p>
            <a:endParaRPr lang="nb-NO" sz="2200" dirty="0"/>
          </a:p>
          <a:p>
            <a:r>
              <a:rPr lang="nb-NO" sz="2400" dirty="0"/>
              <a:t>Sett i gang </a:t>
            </a:r>
            <a:r>
              <a:rPr lang="nb-NO" sz="2400" dirty="0">
                <a:sym typeface="Wingdings" panose="05000000000000000000" pitchFamily="2" charset="2"/>
              </a:rPr>
              <a:t></a:t>
            </a:r>
            <a:r>
              <a:rPr lang="nb-NO" sz="800" dirty="0">
                <a:sym typeface="Wingdings" panose="05000000000000000000" pitchFamily="2" charset="2"/>
              </a:rPr>
              <a:t> </a:t>
            </a:r>
            <a:endParaRPr lang="nb-NO" sz="800" dirty="0"/>
          </a:p>
          <a:p>
            <a:endParaRPr lang="nb-NO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t="17281" r="1314" b="23558"/>
          <a:stretch/>
        </p:blipFill>
        <p:spPr bwMode="auto">
          <a:xfrm>
            <a:off x="3465095" y="3618008"/>
            <a:ext cx="5188711" cy="2362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573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Etter lytting – oppsummer i plenum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9" y="1690689"/>
            <a:ext cx="7583244" cy="4180320"/>
          </a:xfrm>
        </p:spPr>
        <p:txBody>
          <a:bodyPr>
            <a:normAutofit/>
          </a:bodyPr>
          <a:lstStyle/>
          <a:p>
            <a:r>
              <a:rPr lang="nb-NO" sz="2200" dirty="0"/>
              <a:t>Hvilke arter spiser kongekrabben? </a:t>
            </a:r>
          </a:p>
          <a:p>
            <a:r>
              <a:rPr lang="nb-NO" sz="2200" dirty="0"/>
              <a:t>Hvor mange husker dere? (Fasit på neste side)</a:t>
            </a:r>
          </a:p>
          <a:p>
            <a:endParaRPr lang="nb-NO" sz="2200" dirty="0"/>
          </a:p>
          <a:p>
            <a:pPr marL="0" indent="0">
              <a:buNone/>
            </a:pPr>
            <a:endParaRPr lang="nb-NO" sz="2200" dirty="0"/>
          </a:p>
          <a:p>
            <a:endParaRPr lang="nb-NO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457" y="3289097"/>
            <a:ext cx="5323083" cy="21462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1999" y="5783077"/>
            <a:ext cx="4189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400" i="1" dirty="0"/>
              <a:t>Bærekraftig naturmangfold </a:t>
            </a:r>
            <a:r>
              <a:rPr lang="nb-NO" sz="1400" dirty="0"/>
              <a:t>(naturfag.no/utforskende)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9623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9" y="1690689"/>
            <a:ext cx="7583244" cy="41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Hvilke arter spiser kongekrabben? </a:t>
            </a:r>
          </a:p>
          <a:p>
            <a:endParaRPr lang="nb-NO" sz="2200" dirty="0"/>
          </a:p>
          <a:p>
            <a:pPr>
              <a:buFont typeface="Wingdings" panose="05000000000000000000" pitchFamily="2" charset="2"/>
              <a:buChar char="ü"/>
            </a:pPr>
            <a:r>
              <a:rPr lang="nb-NO" sz="2200" b="1" dirty="0"/>
              <a:t>tang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2200" b="1" dirty="0"/>
              <a:t>slangestjerner 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2200" b="1" dirty="0"/>
              <a:t>børstemark</a:t>
            </a:r>
            <a:endParaRPr lang="nb-NO" sz="2200" dirty="0"/>
          </a:p>
          <a:p>
            <a:pPr>
              <a:buFont typeface="Wingdings" panose="05000000000000000000" pitchFamily="2" charset="2"/>
              <a:buChar char="ü"/>
            </a:pPr>
            <a:r>
              <a:rPr lang="nb-NO" sz="2200" b="1" dirty="0"/>
              <a:t>kråkeboller</a:t>
            </a:r>
            <a:endParaRPr lang="nb-NO" sz="2200" dirty="0"/>
          </a:p>
          <a:p>
            <a:pPr>
              <a:buFont typeface="Wingdings" panose="05000000000000000000" pitchFamily="2" charset="2"/>
              <a:buChar char="ü"/>
            </a:pPr>
            <a:r>
              <a:rPr lang="nb-NO" sz="2200" b="1" dirty="0"/>
              <a:t>haneskjell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2200" b="1" dirty="0"/>
              <a:t>fiskeegg</a:t>
            </a:r>
            <a:endParaRPr lang="nb-NO" sz="2200" dirty="0"/>
          </a:p>
          <a:p>
            <a:pPr marL="0" indent="0">
              <a:buNone/>
            </a:pPr>
            <a:endParaRPr lang="nb-NO" sz="2200" dirty="0"/>
          </a:p>
          <a:p>
            <a:endParaRPr lang="nb-NO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108" y="2472023"/>
            <a:ext cx="4919901" cy="1983733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4429582" y="4907597"/>
            <a:ext cx="2731857" cy="963412"/>
          </a:xfrm>
          <a:prstGeom prst="wedgeEllipseCallout">
            <a:avLst>
              <a:gd name="adj1" fmla="val -75539"/>
              <a:gd name="adj2" fmla="val -642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Hvor mange husket dere?</a:t>
            </a:r>
          </a:p>
        </p:txBody>
      </p:sp>
      <p:sp>
        <p:nvSpPr>
          <p:cNvPr id="6" name="Rectangle 5"/>
          <p:cNvSpPr/>
          <p:nvPr/>
        </p:nvSpPr>
        <p:spPr>
          <a:xfrm>
            <a:off x="4857749" y="6209303"/>
            <a:ext cx="4189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400" i="1" dirty="0"/>
              <a:t>Bærekraftig naturmangfold </a:t>
            </a:r>
            <a:r>
              <a:rPr lang="nb-NO" sz="1400" dirty="0"/>
              <a:t>(naturfag.no/utforskende)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2616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69614" y="365127"/>
            <a:ext cx="7882500" cy="1188826"/>
          </a:xfrm>
        </p:spPr>
        <p:txBody>
          <a:bodyPr>
            <a:noAutofit/>
          </a:bodyPr>
          <a:lstStyle/>
          <a:p>
            <a:r>
              <a:rPr lang="nb-NO" sz="3000" dirty="0"/>
              <a:t>Tilbake i lærerrollen:</a:t>
            </a:r>
            <a:endParaRPr lang="nb-NO" sz="3000" dirty="0">
              <a:solidFill>
                <a:srgbClr val="26818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394" y="1553953"/>
            <a:ext cx="6148120" cy="40570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ounded Rectangular Callout 2"/>
          <p:cNvSpPr/>
          <p:nvPr/>
        </p:nvSpPr>
        <p:spPr>
          <a:xfrm>
            <a:off x="4381500" y="5167313"/>
            <a:ext cx="4370614" cy="1290638"/>
          </a:xfrm>
          <a:prstGeom prst="wedgeRoundRectCallout">
            <a:avLst>
              <a:gd name="adj1" fmla="val -29003"/>
              <a:gd name="adj2" fmla="val -1137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Ta fram skjemaet fra forarbeidet. </a:t>
            </a:r>
            <a:br>
              <a:rPr lang="nb-NO" sz="2200" dirty="0"/>
            </a:br>
            <a:r>
              <a:rPr lang="nb-NO" sz="2200" dirty="0"/>
              <a:t>Dette skal brukes til refleksjon i neste oppgave.</a:t>
            </a:r>
          </a:p>
        </p:txBody>
      </p:sp>
    </p:spTree>
    <p:extLst>
      <p:ext uri="{BB962C8B-B14F-4D97-AF65-F5344CB8AC3E}">
        <p14:creationId xmlns:p14="http://schemas.microsoft.com/office/powerpoint/2010/main" val="1529576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7"/>
            <a:ext cx="8053189" cy="1188826"/>
          </a:xfrm>
        </p:spPr>
        <p:txBody>
          <a:bodyPr>
            <a:normAutofit/>
          </a:bodyPr>
          <a:lstStyle/>
          <a:p>
            <a:r>
              <a:rPr lang="nb-NO" dirty="0"/>
              <a:t>Diskuter i grupper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95739" y="1553953"/>
            <a:ext cx="7583244" cy="418032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200" dirty="0"/>
              <a:t>Tenk på lytteaktiviteten om kongekrabben og se på skjemaet. Hvilke av beskrivelsene i skjemaet opplevde dere at aktiviteten legger til rette for? </a:t>
            </a:r>
          </a:p>
          <a:p>
            <a:pPr marL="0" indent="0">
              <a:lnSpc>
                <a:spcPct val="100000"/>
              </a:lnSpc>
              <a:buNone/>
            </a:pPr>
            <a:endParaRPr lang="nn-NO" sz="22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n-NO" sz="2200" dirty="0"/>
              <a:t>Diskuter i grupper </a:t>
            </a:r>
            <a:br>
              <a:rPr lang="nn-NO" sz="2200" dirty="0"/>
            </a:br>
            <a:r>
              <a:rPr lang="nn-NO" sz="2200" dirty="0"/>
              <a:t>(5 min)</a:t>
            </a:r>
            <a:br>
              <a:rPr lang="nn-NO" sz="2200" dirty="0"/>
            </a:br>
            <a:endParaRPr lang="nn-NO" sz="22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n-NO" sz="2200" dirty="0"/>
              <a:t>Del i plenum </a:t>
            </a:r>
            <a:br>
              <a:rPr lang="nn-NO" sz="2200" dirty="0"/>
            </a:br>
            <a:r>
              <a:rPr lang="nn-NO" sz="2200" dirty="0"/>
              <a:t>(3 min)</a:t>
            </a:r>
          </a:p>
          <a:p>
            <a:pPr>
              <a:lnSpc>
                <a:spcPct val="100000"/>
              </a:lnSpc>
            </a:pPr>
            <a:endParaRPr lang="nn-NO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360" y="2650346"/>
            <a:ext cx="4877814" cy="321877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63665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874A4-8011-40E0-9B75-CA9708AA7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En gruppe lærere som analyserte lytteaktiviteten svarte dette: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FCD2C-D78B-4C00-8893-ADF52AB97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AFBFF8-4487-49D6-B998-02D42348E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233" y="1690689"/>
            <a:ext cx="5236601" cy="34555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2" descr="Krysse, Slette, Fjerne, Avbryt, Avbryte">
            <a:extLst>
              <a:ext uri="{FF2B5EF4-FFF2-40B4-BE49-F238E27FC236}">
                <a16:creationId xmlns:a16="http://schemas.microsoft.com/office/drawing/2014/main" id="{1C43FF1D-06CB-43E0-ACAC-06BBDF944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603" y="1983786"/>
            <a:ext cx="493558" cy="33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Krysse, Slette, Fjerne, Avbryt, Avbryte">
            <a:extLst>
              <a:ext uri="{FF2B5EF4-FFF2-40B4-BE49-F238E27FC236}">
                <a16:creationId xmlns:a16="http://schemas.microsoft.com/office/drawing/2014/main" id="{D3862366-4631-47B2-B6B6-58ED8EE7F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381" y="2836937"/>
            <a:ext cx="483432" cy="32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rysse, Slette, Fjerne, Avbryt, Avbryte">
            <a:extLst>
              <a:ext uri="{FF2B5EF4-FFF2-40B4-BE49-F238E27FC236}">
                <a16:creationId xmlns:a16="http://schemas.microsoft.com/office/drawing/2014/main" id="{FBD13438-320B-4400-A3E1-39BC02082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11" y="4358758"/>
            <a:ext cx="516542" cy="38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ular Callout 2">
            <a:extLst>
              <a:ext uri="{FF2B5EF4-FFF2-40B4-BE49-F238E27FC236}">
                <a16:creationId xmlns:a16="http://schemas.microsoft.com/office/drawing/2014/main" id="{4F689D7E-ED82-46FC-890A-07F8B785376B}"/>
              </a:ext>
            </a:extLst>
          </p:cNvPr>
          <p:cNvSpPr/>
          <p:nvPr/>
        </p:nvSpPr>
        <p:spPr>
          <a:xfrm>
            <a:off x="261051" y="4750750"/>
            <a:ext cx="2464788" cy="1255195"/>
          </a:xfrm>
          <a:prstGeom prst="wedgeRoundRectCallout">
            <a:avLst>
              <a:gd name="adj1" fmla="val 44364"/>
              <a:gd name="adj2" fmla="val -737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Hvordan stemmer dette med deres opplevelse?</a:t>
            </a:r>
          </a:p>
        </p:txBody>
      </p:sp>
    </p:spTree>
    <p:extLst>
      <p:ext uri="{BB962C8B-B14F-4D97-AF65-F5344CB8AC3E}">
        <p14:creationId xmlns:p14="http://schemas.microsoft.com/office/powerpoint/2010/main" val="3043903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Faglig påfyll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5 minutter</a:t>
            </a:r>
          </a:p>
        </p:txBody>
      </p:sp>
    </p:spTree>
    <p:extLst>
      <p:ext uri="{BB962C8B-B14F-4D97-AF65-F5344CB8AC3E}">
        <p14:creationId xmlns:p14="http://schemas.microsoft.com/office/powerpoint/2010/main" val="905263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39" y="327258"/>
            <a:ext cx="7150981" cy="1607419"/>
          </a:xfrm>
        </p:spPr>
        <p:txBody>
          <a:bodyPr>
            <a:normAutofit/>
          </a:bodyPr>
          <a:lstStyle/>
          <a:p>
            <a:r>
              <a:rPr lang="nn-NO" sz="2800" dirty="0"/>
              <a:t>Lytteaktiviteten inngår i undervisningsopplegget</a:t>
            </a:r>
            <a:r>
              <a:rPr lang="nb-NO" sz="2800" i="1" dirty="0"/>
              <a:t> </a:t>
            </a:r>
            <a:br>
              <a:rPr lang="nb-NO" sz="2800" i="1" dirty="0"/>
            </a:br>
            <a:r>
              <a:rPr lang="nb-NO" sz="2800" i="1" dirty="0"/>
              <a:t>Bærekraftig naturmangfold </a:t>
            </a:r>
            <a:r>
              <a:rPr lang="nb-NO" sz="2400" dirty="0"/>
              <a:t>(naturfag.no)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41" y="2185851"/>
            <a:ext cx="7542865" cy="3564473"/>
          </a:xfrm>
        </p:spPr>
        <p:txBody>
          <a:bodyPr>
            <a:normAutofit/>
          </a:bodyPr>
          <a:lstStyle/>
          <a:p>
            <a:r>
              <a:rPr lang="nb-NO" sz="2200" dirty="0"/>
              <a:t>Opplegget består av seks økter.  </a:t>
            </a:r>
            <a:br>
              <a:rPr lang="nb-NO" sz="2200" dirty="0"/>
            </a:br>
            <a:endParaRPr lang="nb-NO" sz="2200" dirty="0"/>
          </a:p>
          <a:p>
            <a:r>
              <a:rPr lang="nb-NO" sz="2200" dirty="0"/>
              <a:t>Elevene gjør varierte aktiviteter.</a:t>
            </a:r>
            <a:br>
              <a:rPr lang="nb-NO" sz="2200" dirty="0"/>
            </a:br>
            <a:endParaRPr lang="nb-NO" sz="2200" dirty="0"/>
          </a:p>
          <a:p>
            <a:r>
              <a:rPr lang="nb-NO" sz="2200" dirty="0"/>
              <a:t>Og de lærer blant annet om </a:t>
            </a:r>
            <a:br>
              <a:rPr lang="nb-NO" sz="2200" dirty="0"/>
            </a:br>
            <a:r>
              <a:rPr lang="nb-NO" sz="2200" dirty="0"/>
              <a:t>kongekrabben og andre </a:t>
            </a:r>
            <a:br>
              <a:rPr lang="nb-NO" sz="2200" dirty="0"/>
            </a:br>
            <a:r>
              <a:rPr lang="nb-NO" sz="2200" dirty="0"/>
              <a:t>fremmede arter ... </a:t>
            </a:r>
            <a:br>
              <a:rPr lang="nb-NO" sz="2200" dirty="0"/>
            </a:br>
            <a:endParaRPr lang="nb-NO" sz="2200" dirty="0"/>
          </a:p>
          <a:p>
            <a:r>
              <a:rPr lang="nb-NO" sz="2200" dirty="0"/>
              <a:t>… for å få kunnskap om, og forstå, hva økosystem, naturmangfold og bærekraftig utvikling er.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95739" y="2937702"/>
            <a:ext cx="4397932" cy="370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970" y="2440659"/>
            <a:ext cx="4163030" cy="244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22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39" y="178831"/>
            <a:ext cx="7583243" cy="1325563"/>
          </a:xfrm>
        </p:spPr>
        <p:txBody>
          <a:bodyPr/>
          <a:lstStyle/>
          <a:p>
            <a:r>
              <a:rPr lang="nb-NO" dirty="0"/>
              <a:t>Målet med opplegget 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2482474"/>
            <a:ext cx="7804125" cy="3902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Men:</a:t>
            </a:r>
          </a:p>
          <a:p>
            <a:r>
              <a:rPr lang="nb-NO" sz="2200" dirty="0"/>
              <a:t>lære om økosystem og naturmangfold gjennom ulike aktiviteter </a:t>
            </a:r>
          </a:p>
          <a:p>
            <a:r>
              <a:rPr lang="nb-NO" sz="2200" dirty="0"/>
              <a:t>bruke kunnskapen til å reflektere over bærekraftig utvikling fra ulike perspektiver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-18" b="16195"/>
          <a:stretch/>
        </p:blipFill>
        <p:spPr>
          <a:xfrm>
            <a:off x="5759845" y="674783"/>
            <a:ext cx="3148485" cy="192259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95738" y="1249583"/>
            <a:ext cx="5003038" cy="1232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200" dirty="0">
                <a:solidFill>
                  <a:schemeClr val="tx1"/>
                </a:solidFill>
              </a:rPr>
              <a:t>… ikke at elevene skal huske nøyaktig hvilke arter kongekrabben spiser. 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312980" y="4841303"/>
            <a:ext cx="5294030" cy="1218826"/>
          </a:xfrm>
          <a:prstGeom prst="wedgeRoundRectCallout">
            <a:avLst>
              <a:gd name="adj1" fmla="val 7876"/>
              <a:gd name="adj2" fmla="val -1021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b-NO" sz="2200" dirty="0"/>
              <a:t>Med andre ord: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200" dirty="0"/>
              <a:t>overføre kunnskap til nye situasjoner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200" dirty="0"/>
              <a:t>se komplekse sammenhenger</a:t>
            </a:r>
            <a:r>
              <a:rPr lang="nn-NO" sz="2200" dirty="0"/>
              <a:t>  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6571099" y="4723550"/>
            <a:ext cx="2426876" cy="1336579"/>
          </a:xfrm>
          <a:prstGeom prst="wedgeRoundRectCallout">
            <a:avLst>
              <a:gd name="adj1" fmla="val -83488"/>
              <a:gd name="adj2" fmla="val 72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For å oppnå det, må en av og til starte i overflaten.</a:t>
            </a:r>
          </a:p>
        </p:txBody>
      </p:sp>
    </p:spTree>
    <p:extLst>
      <p:ext uri="{BB962C8B-B14F-4D97-AF65-F5344CB8AC3E}">
        <p14:creationId xmlns:p14="http://schemas.microsoft.com/office/powerpoint/2010/main" val="200874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40" y="383173"/>
            <a:ext cx="7583243" cy="1325563"/>
          </a:xfrm>
        </p:spPr>
        <p:txBody>
          <a:bodyPr/>
          <a:lstStyle/>
          <a:p>
            <a:r>
              <a:rPr lang="nb-NO" dirty="0"/>
              <a:t>Hvilken side dominerer?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234" y="1853626"/>
            <a:ext cx="7698749" cy="462417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200" dirty="0"/>
              <a:t>I stedet for kun å lese beskrivelsene på hver sin side i skjemaet som kontraster, kan vi av og til lese enkelte av dem som beskrivelser av en progresjon – fra overflatelæring til dybdelæring.</a:t>
            </a:r>
            <a:br>
              <a:rPr lang="nb-NO" sz="2200" dirty="0"/>
            </a:br>
            <a:endParaRPr lang="nb-NO" sz="22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200" dirty="0"/>
              <a:t>I de fleste klasserom vil en kjenne </a:t>
            </a:r>
            <a:br>
              <a:rPr lang="nb-NO" sz="2200" dirty="0"/>
            </a:br>
            <a:r>
              <a:rPr lang="nb-NO" sz="2200" dirty="0"/>
              <a:t>igjen beskrivelser fra begge sider </a:t>
            </a:r>
            <a:br>
              <a:rPr lang="nb-NO" sz="2200" dirty="0"/>
            </a:br>
            <a:r>
              <a:rPr lang="nb-NO" sz="2200" dirty="0"/>
              <a:t>i skjemaet. </a:t>
            </a:r>
            <a:br>
              <a:rPr lang="nb-NO" sz="2200" dirty="0"/>
            </a:br>
            <a:endParaRPr lang="nb-NO" sz="22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200" dirty="0"/>
              <a:t>Det viktige spørsmålet er </a:t>
            </a:r>
            <a:br>
              <a:rPr lang="nb-NO" sz="2200" dirty="0"/>
            </a:br>
            <a:r>
              <a:rPr lang="nb-NO" sz="2200" dirty="0"/>
              <a:t>hvilken side som dominerer.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989" y="3686174"/>
            <a:ext cx="3699690" cy="2441354"/>
          </a:xfrm>
          <a:prstGeom prst="rect">
            <a:avLst/>
          </a:prstGeom>
        </p:spPr>
      </p:pic>
      <p:sp>
        <p:nvSpPr>
          <p:cNvPr id="8" name="Striped Right Arrow 7"/>
          <p:cNvSpPr/>
          <p:nvPr/>
        </p:nvSpPr>
        <p:spPr>
          <a:xfrm>
            <a:off x="5429839" y="3841771"/>
            <a:ext cx="2321730" cy="2040556"/>
          </a:xfrm>
          <a:prstGeom prst="stripedRightArrow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5964" y="2870095"/>
            <a:ext cx="1790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n-NO" sz="1600" dirty="0"/>
              <a:t>(Voll, L. 2019)</a:t>
            </a:r>
          </a:p>
        </p:txBody>
      </p:sp>
    </p:spTree>
    <p:extLst>
      <p:ext uri="{BB962C8B-B14F-4D97-AF65-F5344CB8AC3E}">
        <p14:creationId xmlns:p14="http://schemas.microsoft.com/office/powerpoint/2010/main" val="83937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200" dirty="0"/>
              <a:t>Målet med denne modulen er å skille mellom overflatelæring og dybdelæring og å reflektere over dette i egen undervisning. </a:t>
            </a:r>
          </a:p>
          <a:p>
            <a:pPr marL="0" indent="0">
              <a:lnSpc>
                <a:spcPct val="100000"/>
              </a:lnSpc>
              <a:buNone/>
            </a:pPr>
            <a:endParaRPr lang="nb-NO" sz="2200" dirty="0"/>
          </a:p>
          <a:p>
            <a:pPr marL="0" indent="0">
              <a:lnSpc>
                <a:spcPct val="100000"/>
              </a:lnSpc>
              <a:buNone/>
            </a:pPr>
            <a:r>
              <a:rPr lang="nb-NO" sz="2200" dirty="0"/>
              <a:t>Skjemaet </a:t>
            </a:r>
            <a:r>
              <a:rPr lang="nb-NO" sz="2200" i="1" dirty="0"/>
              <a:t>Overflatelæring/dybdelæring</a:t>
            </a:r>
            <a:r>
              <a:rPr lang="nb-NO" sz="2200" dirty="0"/>
              <a:t> brukes til å analysere ulike undervisningsaktiviteter. </a:t>
            </a:r>
            <a:endParaRPr lang="nb-NO" sz="22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907" y="4089572"/>
            <a:ext cx="3108608" cy="205130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2102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Elevaktivitet og refleksjon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15 minutter</a:t>
            </a:r>
          </a:p>
        </p:txBody>
      </p:sp>
    </p:spTree>
    <p:extLst>
      <p:ext uri="{BB962C8B-B14F-4D97-AF65-F5344CB8AC3E}">
        <p14:creationId xmlns:p14="http://schemas.microsoft.com/office/powerpoint/2010/main" val="1711430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39" y="412618"/>
            <a:ext cx="7583243" cy="1325563"/>
          </a:xfrm>
        </p:spPr>
        <p:txBody>
          <a:bodyPr/>
          <a:lstStyle/>
          <a:p>
            <a:r>
              <a:rPr lang="nb-NO" dirty="0"/>
              <a:t>Variasjon av aktiviteter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9" y="2453350"/>
            <a:ext cx="7199108" cy="2266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Dere skal nå få prøve en annen aktivitet fra undervisningsopplegget </a:t>
            </a:r>
            <a:r>
              <a:rPr lang="nb-NO" sz="2200" i="1" dirty="0"/>
              <a:t>Bærekraftig naturmangfold</a:t>
            </a:r>
            <a:r>
              <a:rPr lang="nb-NO" sz="2200" dirty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282" y="739547"/>
            <a:ext cx="3007653" cy="121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38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Grubleoppgave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690689"/>
            <a:ext cx="7583244" cy="4315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Tenk at du er i elevrollen. Les påstandene på grubletegningen på neste side. Hvilken påstand er du mest enig i, og hvorfor?</a:t>
            </a:r>
          </a:p>
          <a:p>
            <a:pPr marL="0" indent="0">
              <a:buNone/>
            </a:pPr>
            <a:endParaRPr lang="nb-NO" sz="2200" dirty="0"/>
          </a:p>
          <a:p>
            <a:r>
              <a:rPr lang="nb-NO" sz="2200" dirty="0"/>
              <a:t>Diskuter i grupper (3 min) </a:t>
            </a:r>
          </a:p>
          <a:p>
            <a:endParaRPr lang="nb-NO" sz="2200" dirty="0"/>
          </a:p>
          <a:p>
            <a:pPr marL="0" indent="0">
              <a:buNone/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1473369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861" t="4134" r="1710" b="3058"/>
          <a:stretch/>
        </p:blipFill>
        <p:spPr>
          <a:xfrm>
            <a:off x="0" y="0"/>
            <a:ext cx="9144000" cy="670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8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Diskuter i grupper (5 min)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865092"/>
            <a:ext cx="7583244" cy="3744008"/>
          </a:xfrm>
        </p:spPr>
        <p:txBody>
          <a:bodyPr/>
          <a:lstStyle/>
          <a:p>
            <a:pPr marL="0" indent="0">
              <a:buNone/>
            </a:pPr>
            <a:r>
              <a:rPr lang="nb-NO" sz="2200" dirty="0"/>
              <a:t>Tilbake i lærrollen: 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200" dirty="0"/>
              <a:t>Hvilke beskrivelser i skjemaet </a:t>
            </a:r>
            <a:br>
              <a:rPr lang="nb-NO" sz="2200" dirty="0"/>
            </a:br>
            <a:r>
              <a:rPr lang="nb-NO" sz="2200" dirty="0"/>
              <a:t>opplever du at grubleoppgaven </a:t>
            </a:r>
            <a:br>
              <a:rPr lang="nb-NO" sz="2200" dirty="0"/>
            </a:br>
            <a:r>
              <a:rPr lang="nb-NO" sz="2200" dirty="0"/>
              <a:t>legger til rette for?</a:t>
            </a:r>
            <a:br>
              <a:rPr lang="nb-NO" sz="2200" dirty="0"/>
            </a:br>
            <a:r>
              <a:rPr lang="nb-NO" sz="22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200" dirty="0"/>
              <a:t>Legger grubleoppgaven til rette for </a:t>
            </a:r>
            <a:br>
              <a:rPr lang="nb-NO" sz="2200" dirty="0"/>
            </a:br>
            <a:r>
              <a:rPr lang="nb-NO" sz="2200" dirty="0"/>
              <a:t>flere beskrivelser av dybdelæring </a:t>
            </a:r>
            <a:br>
              <a:rPr lang="nb-NO" sz="2200" dirty="0"/>
            </a:br>
            <a:r>
              <a:rPr lang="nb-NO" sz="2200" dirty="0"/>
              <a:t>enn leseaktiviteten gjorde? </a:t>
            </a:r>
            <a:br>
              <a:rPr lang="nb-NO" sz="2200" dirty="0"/>
            </a:br>
            <a:r>
              <a:rPr lang="nb-NO" sz="2200" dirty="0"/>
              <a:t>I så fall, hvorfor?   </a:t>
            </a:r>
          </a:p>
          <a:p>
            <a:endParaRPr lang="nb-NO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795" y="1676638"/>
            <a:ext cx="3234386" cy="2134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795" y="4053111"/>
            <a:ext cx="3234386" cy="24137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68626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Del i plenum (2 min)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9" y="1938941"/>
            <a:ext cx="7583244" cy="374400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sz="2200" dirty="0"/>
              <a:t>Hvilke beskrivelser i skjemaet </a:t>
            </a:r>
            <a:br>
              <a:rPr lang="nb-NO" sz="2200" dirty="0"/>
            </a:br>
            <a:r>
              <a:rPr lang="nb-NO" sz="2200" dirty="0"/>
              <a:t>opplever du at grubleoppgaven </a:t>
            </a:r>
            <a:br>
              <a:rPr lang="nb-NO" sz="2200" dirty="0"/>
            </a:br>
            <a:r>
              <a:rPr lang="nb-NO" sz="2200" dirty="0"/>
              <a:t>legger til rette for?</a:t>
            </a:r>
            <a:br>
              <a:rPr lang="nb-NO" sz="2200" dirty="0"/>
            </a:br>
            <a:r>
              <a:rPr lang="nb-NO" sz="22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200" dirty="0"/>
              <a:t>Legger grubleoppgaven til rette for </a:t>
            </a:r>
            <a:br>
              <a:rPr lang="nb-NO" sz="2200" dirty="0"/>
            </a:br>
            <a:r>
              <a:rPr lang="nb-NO" sz="2200" dirty="0"/>
              <a:t>flere beskrivelser av dybdelæring </a:t>
            </a:r>
            <a:br>
              <a:rPr lang="nb-NO" sz="2200" dirty="0"/>
            </a:br>
            <a:r>
              <a:rPr lang="nb-NO" sz="2200" dirty="0"/>
              <a:t>enn leseaktiviteten gjorde? </a:t>
            </a:r>
            <a:br>
              <a:rPr lang="nb-NO" sz="2200" dirty="0"/>
            </a:br>
            <a:r>
              <a:rPr lang="nb-NO" sz="2200" dirty="0"/>
              <a:t>I så fall, hvorfor?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795" y="1676638"/>
            <a:ext cx="3234386" cy="2134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795" y="4166323"/>
            <a:ext cx="3234386" cy="24137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83493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874A4-8011-40E0-9B75-CA9708AA7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39" y="283071"/>
            <a:ext cx="7972036" cy="1661881"/>
          </a:xfrm>
        </p:spPr>
        <p:txBody>
          <a:bodyPr>
            <a:normAutofit/>
          </a:bodyPr>
          <a:lstStyle/>
          <a:p>
            <a:r>
              <a:rPr lang="nb-NO" sz="2800" dirty="0"/>
              <a:t>En gruppe lærere som analyserte grubleaktiviteten opplevde at den tilrettelegger for disse beskrivelsene: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FCD2C-D78B-4C00-8893-ADF52AB97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AFBFF8-4487-49D6-B998-02D42348E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39" y="1825626"/>
            <a:ext cx="6105441" cy="40288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2" descr="Krysse, Slette, Fjerne, Avbryt, Avbryte">
            <a:extLst>
              <a:ext uri="{FF2B5EF4-FFF2-40B4-BE49-F238E27FC236}">
                <a16:creationId xmlns:a16="http://schemas.microsoft.com/office/drawing/2014/main" id="{1C43FF1D-06CB-43E0-ACAC-06BBDF944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468" y="2157171"/>
            <a:ext cx="653697" cy="44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Krysse, Slette, Fjerne, Avbryt, Avbryte">
            <a:extLst>
              <a:ext uri="{FF2B5EF4-FFF2-40B4-BE49-F238E27FC236}">
                <a16:creationId xmlns:a16="http://schemas.microsoft.com/office/drawing/2014/main" id="{D3862366-4631-47B2-B6B6-58ED8EE7F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445" y="3150705"/>
            <a:ext cx="626209" cy="42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rysse, Slette, Fjerne, Avbryt, Avbryte">
            <a:extLst>
              <a:ext uri="{FF2B5EF4-FFF2-40B4-BE49-F238E27FC236}">
                <a16:creationId xmlns:a16="http://schemas.microsoft.com/office/drawing/2014/main" id="{FBD13438-320B-4400-A3E1-39BC02082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671" y="4411949"/>
            <a:ext cx="678798" cy="46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ular Callout 2">
            <a:extLst>
              <a:ext uri="{FF2B5EF4-FFF2-40B4-BE49-F238E27FC236}">
                <a16:creationId xmlns:a16="http://schemas.microsoft.com/office/drawing/2014/main" id="{4F689D7E-ED82-46FC-890A-07F8B785376B}"/>
              </a:ext>
            </a:extLst>
          </p:cNvPr>
          <p:cNvSpPr/>
          <p:nvPr/>
        </p:nvSpPr>
        <p:spPr>
          <a:xfrm>
            <a:off x="6616976" y="5594177"/>
            <a:ext cx="2423329" cy="1104338"/>
          </a:xfrm>
          <a:prstGeom prst="wedgeRoundRectCallout">
            <a:avLst>
              <a:gd name="adj1" fmla="val -37185"/>
              <a:gd name="adj2" fmla="val -979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Hvordan stemmer dette med deres opplevelse?</a:t>
            </a:r>
          </a:p>
        </p:txBody>
      </p:sp>
    </p:spTree>
    <p:extLst>
      <p:ext uri="{BB962C8B-B14F-4D97-AF65-F5344CB8AC3E}">
        <p14:creationId xmlns:p14="http://schemas.microsoft.com/office/powerpoint/2010/main" val="1073957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40" y="280808"/>
            <a:ext cx="7583243" cy="1325563"/>
          </a:xfrm>
        </p:spPr>
        <p:txBody>
          <a:bodyPr/>
          <a:lstStyle/>
          <a:p>
            <a:r>
              <a:rPr lang="nb-NO" dirty="0"/>
              <a:t>Lytteaktiviteten om kongekrabben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194" y="1614364"/>
            <a:ext cx="5581003" cy="44674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200" dirty="0"/>
              <a:t>Viser hvordan vi kan starte i overflaten for å koble fagkunnskap til elevenes forståelseshorisont …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200" dirty="0"/>
              <a:t>… og etter hvert utvide med flere </a:t>
            </a:r>
            <a:br>
              <a:rPr lang="nb-NO" sz="2200" dirty="0"/>
            </a:br>
            <a:r>
              <a:rPr lang="nb-NO" sz="2200" dirty="0"/>
              <a:t>aktiviteter …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200" dirty="0"/>
              <a:t>… som tilrettelegger for en gradvis progresjon fra fragmentert kunnskap mot forståelse av kjerneelementer. 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200" dirty="0"/>
              <a:t>Med andre ord: progresjon fra </a:t>
            </a:r>
            <a:br>
              <a:rPr lang="nb-NO" sz="2200" dirty="0"/>
            </a:br>
            <a:r>
              <a:rPr lang="nb-NO" sz="2200" dirty="0"/>
              <a:t>overflate- til dybdelæring.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985" y="5168539"/>
            <a:ext cx="2390976" cy="15777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Striped Right Arrow 7">
            <a:extLst>
              <a:ext uri="{FF2B5EF4-FFF2-40B4-BE49-F238E27FC236}">
                <a16:creationId xmlns:a16="http://schemas.microsoft.com/office/drawing/2014/main" id="{51C6B39B-2754-4E73-B21E-BFDD34CD1FD5}"/>
              </a:ext>
            </a:extLst>
          </p:cNvPr>
          <p:cNvSpPr/>
          <p:nvPr/>
        </p:nvSpPr>
        <p:spPr>
          <a:xfrm>
            <a:off x="5395213" y="5277450"/>
            <a:ext cx="1893483" cy="1468848"/>
          </a:xfrm>
          <a:prstGeom prst="stripedRightArrow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477" y="1598978"/>
            <a:ext cx="2601305" cy="1048861"/>
          </a:xfrm>
          <a:prstGeom prst="rect">
            <a:avLst/>
          </a:prstGeom>
        </p:spPr>
      </p:pic>
      <p:pic>
        <p:nvPicPr>
          <p:cNvPr id="11" name="Bilde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5" t="34111" r="3671" b="4763"/>
          <a:stretch/>
        </p:blipFill>
        <p:spPr>
          <a:xfrm>
            <a:off x="6135834" y="2655832"/>
            <a:ext cx="2733674" cy="68483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5612" y="3321429"/>
            <a:ext cx="2675170" cy="157039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841194" y="5649641"/>
            <a:ext cx="20681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400" dirty="0"/>
              <a:t>Ludvigsen S. (2015). NOU </a:t>
            </a:r>
          </a:p>
        </p:txBody>
      </p:sp>
    </p:spTree>
    <p:extLst>
      <p:ext uri="{BB962C8B-B14F-4D97-AF65-F5344CB8AC3E}">
        <p14:creationId xmlns:p14="http://schemas.microsoft.com/office/powerpoint/2010/main" val="3730706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40" y="383173"/>
            <a:ext cx="7583243" cy="1325563"/>
          </a:xfrm>
        </p:spPr>
        <p:txBody>
          <a:bodyPr/>
          <a:lstStyle/>
          <a:p>
            <a:r>
              <a:rPr lang="nb-NO" dirty="0"/>
              <a:t>Grubleaktiviteten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194" y="1743569"/>
            <a:ext cx="7637789" cy="446749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nb-NO" sz="2200" dirty="0"/>
              <a:t>Legger til rette for læring i dialog om </a:t>
            </a:r>
            <a:br>
              <a:rPr lang="nb-NO" sz="2200" dirty="0"/>
            </a:br>
            <a:r>
              <a:rPr lang="nb-NO" sz="2200" dirty="0"/>
              <a:t>faglig kunnskap.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nb-NO" sz="2200" dirty="0"/>
              <a:t>Elevene er aktive i egen læringsprosess.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nb-NO" sz="2200" dirty="0"/>
              <a:t>I motsetning til lytteaktiviteten, fordrer </a:t>
            </a:r>
            <a:br>
              <a:rPr lang="nb-NO" sz="2200" dirty="0"/>
            </a:br>
            <a:r>
              <a:rPr lang="nb-NO" sz="2200" dirty="0"/>
              <a:t>den at elevene vurderer ulike perspektiv, forklarer, begrunner og resonnerer. </a:t>
            </a:r>
          </a:p>
          <a:p>
            <a:pPr marL="0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nb-NO" sz="2200" dirty="0"/>
              <a:t>Dette er sentrale prosesser i dybdelæring.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047" y="4517962"/>
            <a:ext cx="2983535" cy="19687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Striped Right Arrow 7">
            <a:extLst>
              <a:ext uri="{FF2B5EF4-FFF2-40B4-BE49-F238E27FC236}">
                <a16:creationId xmlns:a16="http://schemas.microsoft.com/office/drawing/2014/main" id="{51C6B39B-2754-4E73-B21E-BFDD34CD1FD5}"/>
              </a:ext>
            </a:extLst>
          </p:cNvPr>
          <p:cNvSpPr/>
          <p:nvPr/>
        </p:nvSpPr>
        <p:spPr>
          <a:xfrm>
            <a:off x="6240544" y="4699055"/>
            <a:ext cx="1653426" cy="1512011"/>
          </a:xfrm>
          <a:prstGeom prst="stripedRightArrow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837" y="1045954"/>
            <a:ext cx="2807954" cy="20955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967473" y="5335324"/>
            <a:ext cx="4003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dirty="0"/>
              <a:t>NOU (2014:7); Gilje, Ø., Landfald Ø. F. &amp; Ludvigsen S. (2018);</a:t>
            </a:r>
            <a:r>
              <a:rPr lang="en-US" sz="1400" dirty="0"/>
              <a:t> Mayer, R.E. (2010).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500698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40" y="383173"/>
            <a:ext cx="7583243" cy="1325563"/>
          </a:xfrm>
        </p:spPr>
        <p:txBody>
          <a:bodyPr/>
          <a:lstStyle/>
          <a:p>
            <a:r>
              <a:rPr lang="nb-NO" dirty="0"/>
              <a:t>Hvilken side dominerer i undervisninga?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230" y="1891673"/>
            <a:ext cx="8131849" cy="8920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200" dirty="0"/>
              <a:t>Av og til må vi starte i overflaten for å koble fagkunnskapen til elevenes forståelseshorisont.</a:t>
            </a:r>
            <a:endParaRPr lang="nn-NO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64" y="4080871"/>
            <a:ext cx="3436521" cy="226769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7162799" y="4276595"/>
            <a:ext cx="1749283" cy="187624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80229" y="2898270"/>
            <a:ext cx="8131849" cy="1169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200" dirty="0"/>
              <a:t>Samtidig er det viktig å tilrettelegge for beskrivelsene av dybdelæring i skjemaet, dersom elevene skal kunne overføre kunnskap til nye situasjoner og se komplekse sammenhenger. </a:t>
            </a:r>
            <a:endParaRPr lang="nn-NO" sz="22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80232" y="4195371"/>
            <a:ext cx="8131849" cy="1458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200" dirty="0"/>
              <a:t>Skjemaet kan brukes som verktøy </a:t>
            </a:r>
            <a:br>
              <a:rPr lang="nb-NO" sz="2200" dirty="0"/>
            </a:br>
            <a:r>
              <a:rPr lang="nb-NO" sz="2200" dirty="0"/>
              <a:t>for å bli bevisst på elevenes læring og </a:t>
            </a:r>
            <a:br>
              <a:rPr lang="nb-NO" sz="2200" dirty="0"/>
            </a:br>
            <a:r>
              <a:rPr lang="nb-NO" sz="2200" dirty="0"/>
              <a:t>om undervisninga legger til rette for </a:t>
            </a:r>
            <a:br>
              <a:rPr lang="nb-NO" sz="2200" dirty="0"/>
            </a:br>
            <a:r>
              <a:rPr lang="nb-NO" sz="2200" dirty="0"/>
              <a:t>dybdelæring.</a:t>
            </a:r>
          </a:p>
        </p:txBody>
      </p:sp>
    </p:spTree>
    <p:extLst>
      <p:ext uri="{BB962C8B-B14F-4D97-AF65-F5344CB8AC3E}">
        <p14:creationId xmlns:p14="http://schemas.microsoft.com/office/powerpoint/2010/main" val="427232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n-NO" dirty="0">
                <a:solidFill>
                  <a:srgbClr val="268183"/>
                </a:solidFill>
              </a:rPr>
              <a:t>Tidsplan for denne økta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064751"/>
              </p:ext>
            </p:extLst>
          </p:nvPr>
        </p:nvGraphicFramePr>
        <p:xfrm>
          <a:off x="965200" y="1825625"/>
          <a:ext cx="7150100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9500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n-NO" sz="2200" b="0" noProof="0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b="0" noProof="0" dirty="0"/>
                        <a:t>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baseline="0" noProof="0" dirty="0"/>
                        <a:t>Oppsummer forarbeidet</a:t>
                      </a:r>
                      <a:endParaRPr lang="nn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15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2200" noProof="0" dirty="0"/>
                        <a:t>Elevaktivitet</a:t>
                      </a:r>
                      <a:r>
                        <a:rPr lang="nn-NO" sz="2200" baseline="0" noProof="0" dirty="0"/>
                        <a:t> og refleksjon</a:t>
                      </a:r>
                      <a:endParaRPr lang="nn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15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641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200" noProof="0" dirty="0"/>
                        <a:t>Faglig</a:t>
                      </a:r>
                      <a:r>
                        <a:rPr lang="nn-NO" sz="2200" baseline="0" noProof="0" dirty="0"/>
                        <a:t> påfyll</a:t>
                      </a:r>
                      <a:endParaRPr lang="nn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aseline="0" noProof="0" dirty="0"/>
                        <a:t>  </a:t>
                      </a:r>
                      <a:r>
                        <a:rPr lang="nb-NO" sz="2200" noProof="0" dirty="0"/>
                        <a:t>5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488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200" noProof="0" dirty="0"/>
                        <a:t>Elevaktivitet og refleksjon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15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549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200" noProof="0" dirty="0"/>
                        <a:t>Oppsummer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  5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36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200" noProof="0" dirty="0"/>
                        <a:t>Forbered</a:t>
                      </a:r>
                      <a:r>
                        <a:rPr lang="nn-NO" sz="2200" baseline="0" noProof="0" dirty="0"/>
                        <a:t> utprøving i klasserommet</a:t>
                      </a:r>
                      <a:endParaRPr lang="nn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15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227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200" b="1" noProof="0" dirty="0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1" baseline="0" noProof="0" dirty="0"/>
                        <a:t>70 </a:t>
                      </a:r>
                      <a:r>
                        <a:rPr lang="nb-NO" sz="2200" b="1" noProof="0" dirty="0"/>
                        <a:t>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953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820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Oppsummer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5 minutter</a:t>
            </a:r>
          </a:p>
        </p:txBody>
      </p:sp>
    </p:spTree>
    <p:extLst>
      <p:ext uri="{BB962C8B-B14F-4D97-AF65-F5344CB8AC3E}">
        <p14:creationId xmlns:p14="http://schemas.microsoft.com/office/powerpoint/2010/main" val="109797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895739" y="145128"/>
            <a:ext cx="7583243" cy="1325563"/>
          </a:xfrm>
        </p:spPr>
        <p:txBody>
          <a:bodyPr/>
          <a:lstStyle/>
          <a:p>
            <a:pPr algn="ctr"/>
            <a:r>
              <a:rPr lang="nb-NO" dirty="0"/>
              <a:t>Hva har du lært om dybdelæring?</a:t>
            </a:r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 rotWithShape="1">
          <a:blip r:embed="rId3"/>
          <a:srcRect r="3791"/>
          <a:stretch/>
        </p:blipFill>
        <p:spPr>
          <a:xfrm>
            <a:off x="3091399" y="2520664"/>
            <a:ext cx="3113601" cy="2641497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2009774" y="5434563"/>
            <a:ext cx="5276850" cy="769441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b-NO" sz="2200" dirty="0"/>
              <a:t>Hvilken/hvilke påstand er du mest enig i?</a:t>
            </a:r>
            <a:br>
              <a:rPr lang="nb-NO" sz="2200" dirty="0"/>
            </a:br>
            <a:r>
              <a:rPr lang="nb-NO" sz="2200" b="1" dirty="0"/>
              <a:t>Diskuter i grupper (3 min). </a:t>
            </a:r>
          </a:p>
        </p:txBody>
      </p:sp>
      <p:sp>
        <p:nvSpPr>
          <p:cNvPr id="8" name="Bildeforklaring formet som et avrundet rektangel 7"/>
          <p:cNvSpPr/>
          <p:nvPr/>
        </p:nvSpPr>
        <p:spPr>
          <a:xfrm>
            <a:off x="749030" y="1319771"/>
            <a:ext cx="3207898" cy="1163797"/>
          </a:xfrm>
          <a:prstGeom prst="wedgeRoundRectCallout">
            <a:avLst>
              <a:gd name="adj1" fmla="val 49124"/>
              <a:gd name="adj2" fmla="val 8681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000" dirty="0">
                <a:latin typeface="Comic Sans MS" panose="030F0702030302020204" pitchFamily="66" charset="0"/>
              </a:rPr>
              <a:t>Jeg har ikke lært noe nytt, dette har jeg hørt om før, og gjør allerede.</a:t>
            </a:r>
          </a:p>
        </p:txBody>
      </p:sp>
      <p:sp>
        <p:nvSpPr>
          <p:cNvPr id="9" name="Bildeforklaring formet som et avrundet rektangel 8"/>
          <p:cNvSpPr/>
          <p:nvPr/>
        </p:nvSpPr>
        <p:spPr>
          <a:xfrm>
            <a:off x="6128427" y="3851541"/>
            <a:ext cx="2891368" cy="1105674"/>
          </a:xfrm>
          <a:prstGeom prst="wedgeRoundRectCallout">
            <a:avLst>
              <a:gd name="adj1" fmla="val -48997"/>
              <a:gd name="adj2" fmla="val -8146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000" dirty="0">
                <a:latin typeface="Comic Sans MS" panose="030F0702030302020204" pitchFamily="66" charset="0"/>
              </a:rPr>
              <a:t>Oi dette var gøy! Det har jeg lyst å prøve med elevene mine.</a:t>
            </a:r>
          </a:p>
        </p:txBody>
      </p:sp>
      <p:sp>
        <p:nvSpPr>
          <p:cNvPr id="10" name="Bildeforklaring formet som et avrundet rektangel 9"/>
          <p:cNvSpPr/>
          <p:nvPr/>
        </p:nvSpPr>
        <p:spPr>
          <a:xfrm>
            <a:off x="104775" y="3646594"/>
            <a:ext cx="2784340" cy="1105674"/>
          </a:xfrm>
          <a:prstGeom prst="wedgeRoundRectCallout">
            <a:avLst>
              <a:gd name="adj1" fmla="val 65541"/>
              <a:gd name="adj2" fmla="val -4207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000" dirty="0">
                <a:latin typeface="Comic Sans MS" panose="030F0702030302020204" pitchFamily="66" charset="0"/>
              </a:rPr>
              <a:t>Dette var lærerikt. Spesielt bra med konkrete eksempler. </a:t>
            </a:r>
          </a:p>
        </p:txBody>
      </p:sp>
      <p:sp>
        <p:nvSpPr>
          <p:cNvPr id="11" name="Bildeforklaring formet som et avrundet rektangel 10"/>
          <p:cNvSpPr/>
          <p:nvPr/>
        </p:nvSpPr>
        <p:spPr>
          <a:xfrm>
            <a:off x="5381627" y="1194992"/>
            <a:ext cx="3638167" cy="1325672"/>
          </a:xfrm>
          <a:prstGeom prst="wedgeRoundRectCallout">
            <a:avLst>
              <a:gd name="adj1" fmla="val -45080"/>
              <a:gd name="adj2" fmla="val 7301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000" dirty="0">
                <a:latin typeface="Comic Sans MS" panose="030F0702030302020204" pitchFamily="66" charset="0"/>
              </a:rPr>
              <a:t>Dette er ikke noe nytt, men en fin påminnelse og hjelp til å sette det i system.</a:t>
            </a:r>
          </a:p>
        </p:txBody>
      </p:sp>
    </p:spTree>
    <p:extLst>
      <p:ext uri="{BB962C8B-B14F-4D97-AF65-F5344CB8AC3E}">
        <p14:creationId xmlns:p14="http://schemas.microsoft.com/office/powerpoint/2010/main" val="3644504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Forbered utprøving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15 minutter</a:t>
            </a:r>
          </a:p>
        </p:txBody>
      </p:sp>
    </p:spTree>
    <p:extLst>
      <p:ext uri="{BB962C8B-B14F-4D97-AF65-F5344CB8AC3E}">
        <p14:creationId xmlns:p14="http://schemas.microsoft.com/office/powerpoint/2010/main" val="511833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38" y="364576"/>
            <a:ext cx="7583243" cy="1068093"/>
          </a:xfrm>
        </p:spPr>
        <p:txBody>
          <a:bodyPr/>
          <a:lstStyle/>
          <a:p>
            <a:r>
              <a:rPr lang="nn-NO" dirty="0"/>
              <a:t>Analyser elevenes læring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741523"/>
            <a:ext cx="5547592" cy="3775900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nb-NO" sz="2200" dirty="0"/>
              <a:t>Finn en ferdig grubletegning eller lag en egen som passer til ei økt i din egen undervisning. Mer info om grubletegninger finner dere på </a:t>
            </a:r>
            <a:r>
              <a:rPr lang="nb-NO" sz="2200" dirty="0">
                <a:hlinkClick r:id="rId3"/>
              </a:rPr>
              <a:t>naturfag.no/grubletegninger</a:t>
            </a:r>
            <a:r>
              <a:rPr lang="nb-NO" sz="2200" dirty="0"/>
              <a:t>. </a:t>
            </a:r>
            <a:br>
              <a:rPr lang="nb-NO" sz="2200" dirty="0"/>
            </a:br>
            <a:endParaRPr lang="nb-NO" sz="2200" dirty="0"/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nb-NO" sz="2200" dirty="0"/>
              <a:t>Etter utprøving skal du bruke skjemaet og vurdere hvilke av beskrivelsene som passer best med elevenes læring i denne aktiviteten, og hvorfor.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7444" y="3647420"/>
            <a:ext cx="5645886" cy="114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sz="2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647" y="4152014"/>
            <a:ext cx="2663228" cy="20013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4647" y="1873133"/>
            <a:ext cx="2663228" cy="19875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62844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71180" y="2477357"/>
            <a:ext cx="7801641" cy="1427034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nb-NO" sz="4900" dirty="0">
                <a:solidFill>
                  <a:srgbClr val="268183"/>
                </a:solidFill>
              </a:rPr>
              <a:t>Overflatelæring og dybdelæring</a:t>
            </a:r>
            <a:br>
              <a:rPr lang="nb-NO" dirty="0">
                <a:solidFill>
                  <a:srgbClr val="268183"/>
                </a:solidFill>
              </a:rPr>
            </a:br>
            <a:r>
              <a:rPr lang="nb-NO" sz="3600" dirty="0">
                <a:solidFill>
                  <a:srgbClr val="268183"/>
                </a:solidFill>
                <a:cs typeface="Calibri"/>
                <a:sym typeface="Calibri"/>
              </a:rPr>
              <a:t>D</a:t>
            </a:r>
            <a:r>
              <a:rPr lang="nb-NO" sz="3600" dirty="0">
                <a:solidFill>
                  <a:srgbClr val="268183"/>
                </a:solidFill>
                <a:ea typeface="Calibri"/>
                <a:cs typeface="Calibri"/>
                <a:sym typeface="Calibri"/>
              </a:rPr>
              <a:t> – Etterarbeid</a:t>
            </a:r>
            <a:endParaRPr lang="nb-NO" sz="4900" dirty="0">
              <a:solidFill>
                <a:srgbClr val="268183"/>
              </a:solidFill>
            </a:endParaRP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DD7B2E6B-256D-4F96-A706-94501853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783" y="1912281"/>
            <a:ext cx="5280434" cy="442989"/>
          </a:xfrm>
        </p:spPr>
        <p:txBody>
          <a:bodyPr/>
          <a:lstStyle/>
          <a:p>
            <a:r>
              <a:rPr lang="nn-NO" dirty="0"/>
              <a:t>Modul 1</a:t>
            </a:r>
          </a:p>
        </p:txBody>
      </p:sp>
    </p:spTree>
    <p:extLst>
      <p:ext uri="{BB962C8B-B14F-4D97-AF65-F5344CB8AC3E}">
        <p14:creationId xmlns:p14="http://schemas.microsoft.com/office/powerpoint/2010/main" val="2350475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200" dirty="0"/>
              <a:t>Målet med denne modulen er å skille mellom overflatelæring og dybdelæring og å reflektere over dette i egen undervisning. </a:t>
            </a:r>
          </a:p>
          <a:p>
            <a:pPr marL="0" indent="0">
              <a:lnSpc>
                <a:spcPct val="100000"/>
              </a:lnSpc>
              <a:buNone/>
            </a:pPr>
            <a:endParaRPr lang="nb-NO" sz="2200" dirty="0"/>
          </a:p>
          <a:p>
            <a:pPr marL="0" indent="0">
              <a:lnSpc>
                <a:spcPct val="100000"/>
              </a:lnSpc>
              <a:buNone/>
            </a:pPr>
            <a:r>
              <a:rPr lang="nb-NO" sz="2200" dirty="0"/>
              <a:t>Skjemaet </a:t>
            </a:r>
            <a:r>
              <a:rPr lang="nb-NO" sz="2200" i="1" dirty="0"/>
              <a:t>Overflatelæring/dybdelæring</a:t>
            </a:r>
            <a:r>
              <a:rPr lang="nb-NO" sz="2200" dirty="0"/>
              <a:t> brukes til å analysere ulike undervisningsaktiviteter. </a:t>
            </a:r>
            <a:endParaRPr lang="nb-NO" sz="22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640" y="4159461"/>
            <a:ext cx="3127461" cy="206374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96064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n-NO" dirty="0">
                <a:solidFill>
                  <a:srgbClr val="268183"/>
                </a:solidFill>
              </a:rPr>
              <a:t>Tidsplan for denne økta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286588"/>
              </p:ext>
            </p:extLst>
          </p:nvPr>
        </p:nvGraphicFramePr>
        <p:xfrm>
          <a:off x="1041400" y="1825625"/>
          <a:ext cx="71755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1100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n-NO" sz="2200" b="0" noProof="0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b="0" noProof="0" dirty="0"/>
                        <a:t>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200" noProof="0" dirty="0"/>
                        <a:t>Diskuter i grupper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noProof="0" dirty="0"/>
                        <a:t>20 minutt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34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200" noProof="0" dirty="0"/>
                        <a:t>Oppsummer i plenum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noProof="0" dirty="0"/>
                        <a:t>10 minutt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200" noProof="0" dirty="0"/>
                        <a:t>Tenk-par-del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noProof="0" dirty="0"/>
                        <a:t>10 minutt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889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Veien videre</a:t>
                      </a:r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noProof="0" dirty="0"/>
                        <a:t>5 minutt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641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200" b="1" noProof="0" dirty="0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b="1" noProof="0" dirty="0"/>
                        <a:t>45</a:t>
                      </a:r>
                      <a:r>
                        <a:rPr lang="nn-NO" sz="2200" b="1" baseline="0" noProof="0" dirty="0"/>
                        <a:t> </a:t>
                      </a:r>
                      <a:r>
                        <a:rPr lang="nn-NO" sz="2200" b="1" noProof="0" dirty="0"/>
                        <a:t>minutt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953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88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38" y="364576"/>
            <a:ext cx="7583243" cy="1068093"/>
          </a:xfrm>
        </p:spPr>
        <p:txBody>
          <a:bodyPr/>
          <a:lstStyle/>
          <a:p>
            <a:r>
              <a:rPr lang="nn-NO" dirty="0"/>
              <a:t>Diskuter i grupper (20 min)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925054"/>
            <a:ext cx="5526205" cy="3881616"/>
          </a:xfrm>
          <a:noFill/>
          <a:ln>
            <a:noFill/>
          </a:ln>
        </p:spPr>
        <p:txBody>
          <a:bodyPr>
            <a:noAutofit/>
          </a:bodyPr>
          <a:lstStyle/>
          <a:p>
            <a:pPr marL="457200" lvl="1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nb-NO" sz="2200" dirty="0"/>
              <a:t>Hvordan gikk det da du gjennomførte oppgaven med grubletegningen?</a:t>
            </a:r>
          </a:p>
          <a:p>
            <a:pPr marL="457200" lvl="1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nb-NO" sz="2200" dirty="0"/>
              <a:t>Hvilke av beskrivelsene på skjemaet </a:t>
            </a:r>
            <a:br>
              <a:rPr lang="nb-NO" sz="2200" dirty="0"/>
            </a:br>
            <a:r>
              <a:rPr lang="nb-NO" sz="2200" dirty="0"/>
              <a:t>passer best med elevenes læring i denne økta, og hvorfor?</a:t>
            </a:r>
          </a:p>
          <a:p>
            <a:pPr marL="457200" lvl="1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endParaRPr lang="nn-NO" sz="2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7444" y="3647420"/>
            <a:ext cx="5645886" cy="114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sz="2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424" y="4343618"/>
            <a:ext cx="2663228" cy="20013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423" y="2132341"/>
            <a:ext cx="2663228" cy="19875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790162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Oppsummer i plenum (10 min)</a:t>
            </a:r>
            <a:endParaRPr lang="nn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2011679"/>
            <a:ext cx="5241111" cy="3994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Hver gruppe forteller hva de snakket om.</a:t>
            </a:r>
          </a:p>
          <a:p>
            <a:pPr marL="0" indent="0">
              <a:buNone/>
            </a:pPr>
            <a:endParaRPr lang="nb-NO" sz="2200" dirty="0"/>
          </a:p>
          <a:p>
            <a:pPr marL="457200" indent="-457200">
              <a:buFont typeface="+mj-lt"/>
              <a:buAutoNum type="arabicPeriod"/>
            </a:pPr>
            <a:r>
              <a:rPr lang="nb-NO" sz="2200" dirty="0"/>
              <a:t>Hvordan gikk det da du gjennomførte oppgaven med grubletegningen? </a:t>
            </a:r>
          </a:p>
          <a:p>
            <a:pPr marL="457200" indent="-457200">
              <a:buFont typeface="+mj-lt"/>
              <a:buAutoNum type="arabicPeriod"/>
            </a:pPr>
            <a:endParaRPr lang="nb-NO" sz="2200" dirty="0"/>
          </a:p>
          <a:p>
            <a:pPr marL="457200" indent="-457200">
              <a:buFont typeface="+mj-lt"/>
              <a:buAutoNum type="arabicPeriod"/>
            </a:pPr>
            <a:r>
              <a:rPr lang="nb-NO" sz="2200" dirty="0"/>
              <a:t>Hvilke av beskrivelsene på skjemaet passer best med elevenes læring i denne økta, og hvorfor?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875" y="1802403"/>
            <a:ext cx="2663228" cy="19875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875" y="4155082"/>
            <a:ext cx="2663228" cy="20013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0163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Tenk-par-del (10 min)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Hvordan kan du bruke </a:t>
            </a:r>
            <a:r>
              <a:rPr lang="nb-NO" sz="2200" i="1" dirty="0"/>
              <a:t>Overflatelæring/dybdelæring</a:t>
            </a:r>
            <a:r>
              <a:rPr lang="nb-NO" sz="2200" dirty="0"/>
              <a:t>-skjemaet i fremtidig undervisningspraksis?</a:t>
            </a:r>
            <a:br>
              <a:rPr lang="nb-NO" sz="2200" dirty="0"/>
            </a:br>
            <a:endParaRPr lang="nb-NO" sz="2200" dirty="0"/>
          </a:p>
          <a:p>
            <a:r>
              <a:rPr lang="nb-NO" sz="2200" b="1" dirty="0">
                <a:solidFill>
                  <a:schemeClr val="tx2"/>
                </a:solidFill>
              </a:rPr>
              <a:t>Tenk </a:t>
            </a:r>
            <a:r>
              <a:rPr lang="nb-NO" sz="2200" dirty="0"/>
              <a:t>(2 min)</a:t>
            </a:r>
          </a:p>
          <a:p>
            <a:r>
              <a:rPr lang="nb-NO" sz="2200" dirty="0"/>
              <a:t>Diskuter i </a:t>
            </a:r>
            <a:r>
              <a:rPr lang="nb-NO" sz="2200" b="1" dirty="0">
                <a:solidFill>
                  <a:schemeClr val="tx2"/>
                </a:solidFill>
              </a:rPr>
              <a:t>par</a:t>
            </a:r>
            <a:r>
              <a:rPr lang="nb-NO" sz="2200" dirty="0"/>
              <a:t> (3 min)</a:t>
            </a:r>
          </a:p>
          <a:p>
            <a:r>
              <a:rPr lang="nb-NO" sz="2200" b="1" dirty="0">
                <a:solidFill>
                  <a:schemeClr val="tx2"/>
                </a:solidFill>
              </a:rPr>
              <a:t>Del</a:t>
            </a:r>
            <a:r>
              <a:rPr lang="nb-NO" sz="2200" dirty="0"/>
              <a:t> i plenum (5 min)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720" y="2676525"/>
            <a:ext cx="4296944" cy="32289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00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Oppsummer forarbeidet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15 minutter</a:t>
            </a:r>
          </a:p>
        </p:txBody>
      </p:sp>
    </p:spTree>
    <p:extLst>
      <p:ext uri="{BB962C8B-B14F-4D97-AF65-F5344CB8AC3E}">
        <p14:creationId xmlns:p14="http://schemas.microsoft.com/office/powerpoint/2010/main" val="19849175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Veien videre (5 min)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200" dirty="0"/>
              <a:t>Neste modul handler om kjennetegn på dybdelæring.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200" dirty="0"/>
              <a:t>Se gjennom </a:t>
            </a:r>
            <a:r>
              <a:rPr lang="nb-NO" sz="2200" i="1" dirty="0"/>
              <a:t>Introduksjon</a:t>
            </a:r>
            <a:r>
              <a:rPr lang="nb-NO" sz="2200" dirty="0"/>
              <a:t> og </a:t>
            </a:r>
            <a:r>
              <a:rPr lang="nb-NO" sz="2200" i="1" dirty="0"/>
              <a:t>A – Forarbeid</a:t>
            </a:r>
            <a:r>
              <a:rPr lang="nb-NO" sz="2200" dirty="0"/>
              <a:t> i neste modul.</a:t>
            </a:r>
          </a:p>
        </p:txBody>
      </p:sp>
    </p:spTree>
    <p:extLst>
      <p:ext uri="{BB962C8B-B14F-4D97-AF65-F5344CB8AC3E}">
        <p14:creationId xmlns:p14="http://schemas.microsoft.com/office/powerpoint/2010/main" val="12980899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Kilder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84288" y="2255044"/>
            <a:ext cx="7111504" cy="3597115"/>
          </a:xfrm>
        </p:spPr>
        <p:txBody>
          <a:bodyPr>
            <a:normAutofit fontScale="92500" lnSpcReduction="20000"/>
          </a:bodyPr>
          <a:lstStyle/>
          <a:p>
            <a:pPr marL="446088" indent="-446088" algn="l"/>
            <a:r>
              <a:rPr lang="en-US" dirty="0"/>
              <a:t>Blackwell, </a:t>
            </a:r>
            <a:r>
              <a:rPr lang="en-US" dirty="0" err="1"/>
              <a:t>Trzesniewski</a:t>
            </a:r>
            <a:r>
              <a:rPr lang="en-US" dirty="0"/>
              <a:t>, og Dweck (2007). Theories of intelligence and achievement across the junior high school transition. </a:t>
            </a:r>
            <a:r>
              <a:rPr lang="en-US" i="1" dirty="0"/>
              <a:t>Child Development, 78, </a:t>
            </a:r>
            <a:r>
              <a:rPr lang="en-US" dirty="0"/>
              <a:t>246–263</a:t>
            </a:r>
          </a:p>
          <a:p>
            <a:pPr marL="446088" indent="-446088" algn="l"/>
            <a:r>
              <a:rPr lang="en-US" dirty="0"/>
              <a:t>Mayer, R.E. (2010). Applying the science of learning. Upper Saddle River, NJ: Pearson</a:t>
            </a:r>
          </a:p>
          <a:p>
            <a:pPr marL="446088" indent="-446088" algn="l"/>
            <a:r>
              <a:rPr lang="en-US" dirty="0"/>
              <a:t>Meld. </a:t>
            </a:r>
            <a:r>
              <a:rPr lang="nb-NO" dirty="0"/>
              <a:t>St. 28, Fag – Fordypning – Forståelse</a:t>
            </a:r>
          </a:p>
          <a:p>
            <a:pPr marL="446088" indent="-446088" algn="l"/>
            <a:r>
              <a:rPr lang="nb-NO" dirty="0"/>
              <a:t>NOU 2014:7 Elevens læring i fremtidens skole</a:t>
            </a:r>
          </a:p>
          <a:p>
            <a:pPr marL="446088" indent="-446088" algn="l"/>
            <a:r>
              <a:rPr lang="nb-NO" dirty="0"/>
              <a:t>NOU 2015:8 Fremtidens skole</a:t>
            </a:r>
          </a:p>
          <a:p>
            <a:pPr marL="446088" indent="-446088" algn="l"/>
            <a:r>
              <a:rPr lang="en-US" dirty="0"/>
              <a:t>Pellegrino, J. W og Hilton, M. J. (2012). Education for Life and Work. Developing Transferable Knowledge and Skills in the 21</a:t>
            </a:r>
            <a:r>
              <a:rPr lang="en-US" baseline="30000" dirty="0"/>
              <a:t>st</a:t>
            </a:r>
            <a:r>
              <a:rPr lang="en-US" dirty="0"/>
              <a:t> Century</a:t>
            </a:r>
          </a:p>
          <a:p>
            <a:pPr marL="446088" indent="-446088" algn="l"/>
            <a:r>
              <a:rPr lang="nb-NO" dirty="0"/>
              <a:t>Gilje, Ø., Landfald Ø. F. &amp; Ludvigsen S. (2018). </a:t>
            </a:r>
            <a:r>
              <a:rPr lang="nb-NO" i="1" dirty="0"/>
              <a:t>Dybdelæring – historisk bakgrunn og teoretiske tilnærminger. </a:t>
            </a:r>
            <a:r>
              <a:rPr lang="nb-NO" dirty="0"/>
              <a:t>Bedre skole 4/18</a:t>
            </a:r>
          </a:p>
        </p:txBody>
      </p:sp>
    </p:spTree>
    <p:extLst>
      <p:ext uri="{BB962C8B-B14F-4D97-AF65-F5344CB8AC3E}">
        <p14:creationId xmlns:p14="http://schemas.microsoft.com/office/powerpoint/2010/main" val="1374767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Del i grupper (10 min)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Bruk </a:t>
            </a:r>
            <a:r>
              <a:rPr lang="nb-NO" sz="2200" i="1" dirty="0"/>
              <a:t>Overflatelæring/dybdelæring</a:t>
            </a:r>
            <a:r>
              <a:rPr lang="nb-NO" sz="2200" dirty="0"/>
              <a:t>-skjemaet og notatene fra </a:t>
            </a:r>
            <a:r>
              <a:rPr lang="nb-NO" sz="2200" i="1" dirty="0"/>
              <a:t>A – Forarbeid </a:t>
            </a:r>
            <a:r>
              <a:rPr lang="nb-NO" sz="2200" dirty="0"/>
              <a:t>og del refleksjoner i grupper på tre–fire personer:</a:t>
            </a:r>
            <a:br>
              <a:rPr lang="nb-NO" sz="2200" dirty="0"/>
            </a:br>
            <a:endParaRPr lang="nb-NO" sz="2200" dirty="0"/>
          </a:p>
          <a:p>
            <a:pPr marL="457200" indent="-457200">
              <a:buFont typeface="+mj-lt"/>
              <a:buAutoNum type="arabicPeriod"/>
            </a:pPr>
            <a:r>
              <a:rPr lang="nb-NO" sz="2200" dirty="0"/>
              <a:t>Velg et eksempel fra egen undervisning der elevenes læring passer med en eller flere av beskrivelsene av </a:t>
            </a:r>
            <a:r>
              <a:rPr lang="nb-NO" sz="2200" i="1" dirty="0"/>
              <a:t>overflatelæring</a:t>
            </a:r>
            <a:r>
              <a:rPr lang="nb-NO" sz="2200" dirty="0"/>
              <a:t>. Begrunn hvorfor. </a:t>
            </a:r>
            <a:br>
              <a:rPr lang="nb-NO" sz="2200" dirty="0"/>
            </a:br>
            <a:endParaRPr lang="nb-NO" sz="2200" dirty="0"/>
          </a:p>
          <a:p>
            <a:pPr marL="457200" indent="-457200">
              <a:buFont typeface="+mj-lt"/>
              <a:buAutoNum type="arabicPeriod"/>
            </a:pPr>
            <a:r>
              <a:rPr lang="nb-NO" sz="2200" dirty="0"/>
              <a:t>Velg et eksempel fra egen undervisning der elevenes læring passer med en eller flere av beskrivelsene av </a:t>
            </a:r>
            <a:r>
              <a:rPr lang="nb-NO" sz="2200" i="1" dirty="0"/>
              <a:t>dybdelæring</a:t>
            </a:r>
            <a:r>
              <a:rPr lang="nb-NO" sz="2200" dirty="0"/>
              <a:t>. Begrunn hvorfor. </a:t>
            </a:r>
          </a:p>
        </p:txBody>
      </p:sp>
    </p:spTree>
    <p:extLst>
      <p:ext uri="{BB962C8B-B14F-4D97-AF65-F5344CB8AC3E}">
        <p14:creationId xmlns:p14="http://schemas.microsoft.com/office/powerpoint/2010/main" val="637258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/>
              <a:t>Felles oppsummering (5 min)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/>
              <a:t>Hver gruppe deler det de har snakket om. </a:t>
            </a:r>
          </a:p>
        </p:txBody>
      </p:sp>
    </p:spTree>
    <p:extLst>
      <p:ext uri="{BB962C8B-B14F-4D97-AF65-F5344CB8AC3E}">
        <p14:creationId xmlns:p14="http://schemas.microsoft.com/office/powerpoint/2010/main" val="2037708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8053189" cy="1325563"/>
          </a:xfrm>
        </p:spPr>
        <p:txBody>
          <a:bodyPr>
            <a:normAutofit/>
          </a:bodyPr>
          <a:lstStyle/>
          <a:p>
            <a:pPr algn="l"/>
            <a:r>
              <a:rPr lang="nb-NO" dirty="0"/>
              <a:t>Hva er dybdelæring?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9" y="1690689"/>
            <a:ext cx="7705336" cy="41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Dybdelæring betyr at elevene gradvis og over tid utvikler sin forståelse av begreper og sammenhenger. </a:t>
            </a:r>
          </a:p>
          <a:p>
            <a:pPr marL="0" indent="0">
              <a:buNone/>
            </a:pPr>
            <a:r>
              <a:rPr lang="nb-NO" sz="2200" dirty="0"/>
              <a:t>Målet er at de skal utvikle</a:t>
            </a:r>
            <a:r>
              <a:rPr lang="nb-NO" sz="2200" b="1" dirty="0"/>
              <a:t> </a:t>
            </a:r>
            <a:r>
              <a:rPr lang="nb-NO" sz="2200" dirty="0"/>
              <a:t>robuste mentale nettverk som gjør dem i stand til å: </a:t>
            </a:r>
          </a:p>
          <a:p>
            <a:pPr lvl="1"/>
            <a:r>
              <a:rPr lang="nb-NO" sz="2200" dirty="0"/>
              <a:t>overføre kunnskap til nye situasjoner</a:t>
            </a:r>
          </a:p>
          <a:p>
            <a:pPr lvl="1"/>
            <a:r>
              <a:rPr lang="nb-NO" sz="2200" dirty="0"/>
              <a:t>se komplekse sammenhenger  </a:t>
            </a:r>
          </a:p>
          <a:p>
            <a:pPr lvl="1"/>
            <a:endParaRPr lang="nn-NO" sz="2200" dirty="0"/>
          </a:p>
          <a:p>
            <a:pPr lvl="1"/>
            <a:endParaRPr lang="nn-NO" sz="2200" dirty="0"/>
          </a:p>
          <a:p>
            <a:pPr lvl="1"/>
            <a:endParaRPr lang="nn-NO" sz="2200" dirty="0"/>
          </a:p>
          <a:p>
            <a:pPr marL="457200" lvl="1" indent="0">
              <a:buNone/>
            </a:pPr>
            <a:endParaRPr lang="nn-NO" sz="2200" dirty="0"/>
          </a:p>
          <a:p>
            <a:pPr marL="457200" lvl="1" indent="0">
              <a:buNone/>
            </a:pPr>
            <a:endParaRPr lang="nn-NO" sz="1800" dirty="0"/>
          </a:p>
          <a:p>
            <a:pPr lvl="1"/>
            <a:endParaRPr lang="nn-NO" sz="18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2531848" y="4716236"/>
            <a:ext cx="5288178" cy="1038226"/>
          </a:xfrm>
          <a:prstGeom prst="wedgeRoundRectCallout">
            <a:avLst>
              <a:gd name="adj1" fmla="val 6412"/>
              <a:gd name="adj2" fmla="val -1134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I denne økta skal vi se nærmere på, og skille mellom, overflatelæring og dybdelæring.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67316" y="3883290"/>
            <a:ext cx="1790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n-NO" sz="1600" dirty="0"/>
              <a:t>(Voll, L. 2019)</a:t>
            </a:r>
          </a:p>
        </p:txBody>
      </p:sp>
    </p:spTree>
    <p:extLst>
      <p:ext uri="{BB962C8B-B14F-4D97-AF65-F5344CB8AC3E}">
        <p14:creationId xmlns:p14="http://schemas.microsoft.com/office/powerpoint/2010/main" val="102929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Elevaktivitet og refleksjon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15 minutter</a:t>
            </a:r>
          </a:p>
        </p:txBody>
      </p:sp>
    </p:spTree>
    <p:extLst>
      <p:ext uri="{BB962C8B-B14F-4D97-AF65-F5344CB8AC3E}">
        <p14:creationId xmlns:p14="http://schemas.microsoft.com/office/powerpoint/2010/main" val="525391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 helt vanlig undervisningsøkt?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4"/>
          <a:stretch/>
        </p:blipFill>
        <p:spPr bwMode="auto">
          <a:xfrm>
            <a:off x="2861410" y="2198689"/>
            <a:ext cx="6022810" cy="37957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82147" y="1762125"/>
            <a:ext cx="2574513" cy="944564"/>
          </a:xfrm>
          <a:prstGeom prst="wedgeRoundRectCallout">
            <a:avLst>
              <a:gd name="adj1" fmla="val 53203"/>
              <a:gd name="adj2" fmla="val 924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Disse elevene sover heldigvis ikke.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80652" y="3183467"/>
            <a:ext cx="2066190" cy="1159934"/>
          </a:xfrm>
          <a:prstGeom prst="wedgeRoundRectCallout">
            <a:avLst>
              <a:gd name="adj1" fmla="val 76166"/>
              <a:gd name="adj2" fmla="val -32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De gjør en aktivitet i aktiv lytting ...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04477" y="4949428"/>
            <a:ext cx="2185047" cy="913078"/>
          </a:xfrm>
          <a:prstGeom prst="wedgeRoundRectCallout">
            <a:avLst>
              <a:gd name="adj1" fmla="val 57239"/>
              <a:gd name="adj2" fmla="val -844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... som dere skal få prøve.</a:t>
            </a:r>
          </a:p>
        </p:txBody>
      </p:sp>
    </p:spTree>
    <p:extLst>
      <p:ext uri="{BB962C8B-B14F-4D97-AF65-F5344CB8AC3E}">
        <p14:creationId xmlns:p14="http://schemas.microsoft.com/office/powerpoint/2010/main" val="2289877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alfagsløyper">
      <a:dk1>
        <a:srgbClr val="333333"/>
      </a:dk1>
      <a:lt1>
        <a:srgbClr val="FFFFFF"/>
      </a:lt1>
      <a:dk2>
        <a:srgbClr val="268183"/>
      </a:dk2>
      <a:lt2>
        <a:srgbClr val="E7E6E6"/>
      </a:lt2>
      <a:accent1>
        <a:srgbClr val="037F83"/>
      </a:accent1>
      <a:accent2>
        <a:srgbClr val="18B3B7"/>
      </a:accent2>
      <a:accent3>
        <a:srgbClr val="FDB90C"/>
      </a:accent3>
      <a:accent4>
        <a:srgbClr val="D3EEEE"/>
      </a:accent4>
      <a:accent5>
        <a:srgbClr val="268183"/>
      </a:accent5>
      <a:accent6>
        <a:srgbClr val="E25143"/>
      </a:accent6>
      <a:hlink>
        <a:srgbClr val="037F83"/>
      </a:hlink>
      <a:folHlink>
        <a:srgbClr val="037F8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9" id="{4C339673-3458-D54E-BAD1-9F5EA0A7244E}" vid="{3DC8B92C-5C4A-6D4A-AA28-A98CFDCD97D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25393</TotalTime>
  <Words>1550</Words>
  <Application>Microsoft Office PowerPoint</Application>
  <PresentationFormat>Skjermfremvisning (4:3)</PresentationFormat>
  <Paragraphs>219</Paragraphs>
  <Slides>41</Slides>
  <Notes>31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41</vt:i4>
      </vt:variant>
    </vt:vector>
  </HeadingPairs>
  <TitlesOfParts>
    <vt:vector size="46" baseType="lpstr">
      <vt:lpstr>Arial</vt:lpstr>
      <vt:lpstr>Calibri</vt:lpstr>
      <vt:lpstr>Comic Sans MS</vt:lpstr>
      <vt:lpstr>Wingdings</vt:lpstr>
      <vt:lpstr>Office-tema</vt:lpstr>
      <vt:lpstr>Overflatelæring versus dybdelæring B – Samarbeid</vt:lpstr>
      <vt:lpstr>Mål</vt:lpstr>
      <vt:lpstr>Tidsplan for denne økta</vt:lpstr>
      <vt:lpstr>Oppsummer forarbeidet</vt:lpstr>
      <vt:lpstr>Del i grupper (10 min)</vt:lpstr>
      <vt:lpstr>Felles oppsummering (5 min)</vt:lpstr>
      <vt:lpstr>Hva er dybdelæring?</vt:lpstr>
      <vt:lpstr>Elevaktivitet og refleksjon</vt:lpstr>
      <vt:lpstr>En helt vanlig undervisningsøkt? </vt:lpstr>
      <vt:lpstr>Aktiv lytting</vt:lpstr>
      <vt:lpstr>Etter lytting – oppsummer i plenum</vt:lpstr>
      <vt:lpstr>Fasit</vt:lpstr>
      <vt:lpstr>Tilbake i lærerrollen:</vt:lpstr>
      <vt:lpstr>Diskuter i grupper</vt:lpstr>
      <vt:lpstr>En gruppe lærere som analyserte lytteaktiviteten svarte dette:</vt:lpstr>
      <vt:lpstr>Faglig påfyll</vt:lpstr>
      <vt:lpstr>Lytteaktiviteten inngår i undervisningsopplegget  Bærekraftig naturmangfold (naturfag.no)</vt:lpstr>
      <vt:lpstr>Målet med opplegget er:</vt:lpstr>
      <vt:lpstr>Hvilken side dominerer?</vt:lpstr>
      <vt:lpstr>Elevaktivitet og refleksjon</vt:lpstr>
      <vt:lpstr>Variasjon av aktiviteter</vt:lpstr>
      <vt:lpstr>Grubleoppgave</vt:lpstr>
      <vt:lpstr>PowerPoint-presentasjon</vt:lpstr>
      <vt:lpstr>Diskuter i grupper (5 min) </vt:lpstr>
      <vt:lpstr>Del i plenum (2 min) </vt:lpstr>
      <vt:lpstr>En gruppe lærere som analyserte grubleaktiviteten opplevde at den tilrettelegger for disse beskrivelsene:</vt:lpstr>
      <vt:lpstr>Lytteaktiviteten om kongekrabben</vt:lpstr>
      <vt:lpstr>Grubleaktiviteten</vt:lpstr>
      <vt:lpstr>Hvilken side dominerer i undervisninga?</vt:lpstr>
      <vt:lpstr>Oppsummer</vt:lpstr>
      <vt:lpstr>Hva har du lært om dybdelæring?</vt:lpstr>
      <vt:lpstr>Forbered utprøving</vt:lpstr>
      <vt:lpstr>Analyser elevenes læring</vt:lpstr>
      <vt:lpstr>Overflatelæring og dybdelæring D – Etterarbeid</vt:lpstr>
      <vt:lpstr>Mål</vt:lpstr>
      <vt:lpstr>Tidsplan for denne økta</vt:lpstr>
      <vt:lpstr>Diskuter i grupper (20 min)</vt:lpstr>
      <vt:lpstr>Oppsummer i plenum (10 min)</vt:lpstr>
      <vt:lpstr>Tenk-par-del (10 min)</vt:lpstr>
      <vt:lpstr>Veien videre (5 min)</vt:lpstr>
      <vt:lpstr>Kilder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Realfagsløyper 2017</dc:title>
  <dc:creator>Hilde Osmo Reindal</dc:creator>
  <cp:lastModifiedBy>Øystein Sørborg</cp:lastModifiedBy>
  <cp:revision>1635</cp:revision>
  <cp:lastPrinted>2019-04-08T07:56:44Z</cp:lastPrinted>
  <dcterms:created xsi:type="dcterms:W3CDTF">2017-08-11T05:42:55Z</dcterms:created>
  <dcterms:modified xsi:type="dcterms:W3CDTF">2020-04-08T13:22:53Z</dcterms:modified>
</cp:coreProperties>
</file>