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349" r:id="rId2"/>
    <p:sldId id="451" r:id="rId3"/>
    <p:sldId id="402" r:id="rId4"/>
    <p:sldId id="403" r:id="rId5"/>
    <p:sldId id="404" r:id="rId6"/>
    <p:sldId id="390" r:id="rId7"/>
    <p:sldId id="478" r:id="rId8"/>
    <p:sldId id="488" r:id="rId9"/>
    <p:sldId id="482" r:id="rId10"/>
    <p:sldId id="480" r:id="rId11"/>
    <p:sldId id="483" r:id="rId12"/>
    <p:sldId id="428" r:id="rId13"/>
    <p:sldId id="436" r:id="rId14"/>
    <p:sldId id="456" r:id="rId15"/>
    <p:sldId id="459" r:id="rId16"/>
    <p:sldId id="421" r:id="rId17"/>
    <p:sldId id="443" r:id="rId18"/>
    <p:sldId id="433" r:id="rId19"/>
    <p:sldId id="484" r:id="rId20"/>
    <p:sldId id="489" r:id="rId21"/>
    <p:sldId id="487" r:id="rId22"/>
    <p:sldId id="448" r:id="rId23"/>
    <p:sldId id="444" r:id="rId24"/>
    <p:sldId id="473" r:id="rId25"/>
    <p:sldId id="467" r:id="rId26"/>
    <p:sldId id="472" r:id="rId27"/>
    <p:sldId id="394" r:id="rId28"/>
    <p:sldId id="417" r:id="rId29"/>
    <p:sldId id="398" r:id="rId30"/>
    <p:sldId id="477" r:id="rId31"/>
    <p:sldId id="401" r:id="rId32"/>
    <p:sldId id="377" r:id="rId33"/>
    <p:sldId id="378" r:id="rId34"/>
    <p:sldId id="491" r:id="rId35"/>
    <p:sldId id="490" r:id="rId36"/>
    <p:sldId id="382" r:id="rId37"/>
    <p:sldId id="380" r:id="rId38"/>
  </p:sldIdLst>
  <p:sldSz cx="9144000" cy="6858000" type="screen4x3"/>
  <p:notesSz cx="7099300" cy="1023461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erit S. Haug" initials="BSH" lastIdx="1" clrIdx="0"/>
  <p:cmAuthor id="1" name="Anette Braathen" initials="AB" lastIdx="35" clrIdx="1">
    <p:extLst>
      <p:ext uri="{19B8F6BF-5375-455C-9EA6-DF929625EA0E}">
        <p15:presenceInfo xmlns:p15="http://schemas.microsoft.com/office/powerpoint/2012/main" userId="S-1-5-21-1927809936-1189766144-1318725885-406907" providerId="AD"/>
      </p:ext>
    </p:extLst>
  </p:cmAuthor>
  <p:cmAuthor id="2" name="Maria Gaare Dahl" initials="MGD" lastIdx="16" clrIdx="2">
    <p:extLst>
      <p:ext uri="{19B8F6BF-5375-455C-9EA6-DF929625EA0E}">
        <p15:presenceInfo xmlns:p15="http://schemas.microsoft.com/office/powerpoint/2012/main" userId="S-1-5-21-1927809936-1189766144-1318725885-2350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D8D9"/>
    <a:srgbClr val="268183"/>
    <a:srgbClr val="FFFFFF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iddels stil 2 - aks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E3FDE45-AF77-4B5C-9715-49D594BDF05E}" styleName="Lys stil 1 - aks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454" autoAdjust="0"/>
    <p:restoredTop sz="81938" autoAdjust="0"/>
  </p:normalViewPr>
  <p:slideViewPr>
    <p:cSldViewPr snapToGrid="0" snapToObjects="1">
      <p:cViewPr varScale="1">
        <p:scale>
          <a:sx n="65" d="100"/>
          <a:sy n="65" d="100"/>
        </p:scale>
        <p:origin x="9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3" d="100"/>
          <a:sy n="113" d="100"/>
        </p:scale>
        <p:origin x="524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r">
              <a:defRPr sz="1200"/>
            </a:lvl1pPr>
          </a:lstStyle>
          <a:p>
            <a:fld id="{CFC80595-CB9A-4B2B-9F62-515657FF243E}" type="datetimeFigureOut">
              <a:rPr lang="nb-NO" smtClean="0"/>
              <a:t>30.06.2020</a:t>
            </a:fld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5" y="9721106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r">
              <a:defRPr sz="1200"/>
            </a:lvl1pPr>
          </a:lstStyle>
          <a:p>
            <a:fld id="{347094F0-FA6A-48DA-95DC-9F0078FF98FD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186525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3508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r">
              <a:defRPr sz="1200"/>
            </a:lvl1pPr>
          </a:lstStyle>
          <a:p>
            <a:fld id="{634AC687-64E8-6F43-AA98-B5EBDB685D9F}" type="datetimeFigureOut">
              <a:rPr lang="nb-NO" smtClean="0"/>
              <a:t>30.06.2020</a:t>
            </a:fld>
            <a:endParaRPr lang="nb-NO" dirty="0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906" tIns="47453" rIns="94906" bIns="47453" rtlCol="0" anchor="ctr"/>
          <a:lstStyle/>
          <a:p>
            <a:endParaRPr lang="nb-NO" dirty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4906" tIns="47453" rIns="94906" bIns="47453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3507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3507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r">
              <a:defRPr sz="1200"/>
            </a:lvl1pPr>
          </a:lstStyle>
          <a:p>
            <a:fld id="{498C61E4-D67C-2040-A9B3-42B060A8C95A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4648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6285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C61E4-D67C-2040-A9B3-42B060A8C95A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564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52215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1998A-2460-45C2-AD9C-B9E86D910CFF}" type="slidenum">
              <a:rPr lang="nb-NO" smtClean="0"/>
              <a:t>12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331171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13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299899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14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299899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C61E4-D67C-2040-A9B3-42B060A8C95A}" type="slidenum">
              <a:rPr lang="nb-NO" smtClean="0"/>
              <a:t>16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855135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C61E4-D67C-2040-A9B3-42B060A8C95A}" type="slidenum">
              <a:rPr lang="nb-NO" smtClean="0"/>
              <a:t>17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292443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C61E4-D67C-2040-A9B3-42B060A8C95A}" type="slidenum">
              <a:rPr lang="nb-NO" smtClean="0"/>
              <a:t>18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569893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C61E4-D67C-2040-A9B3-42B060A8C95A}" type="slidenum">
              <a:rPr lang="nb-NO" smtClean="0"/>
              <a:t>19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90079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C61E4-D67C-2040-A9B3-42B060A8C95A}" type="slidenum">
              <a:rPr lang="nb-NO" smtClean="0"/>
              <a:t>20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73622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C61E4-D67C-2040-A9B3-42B060A8C95A}" type="slidenum">
              <a:rPr lang="nb-NO" smtClean="0"/>
              <a:t>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879920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C61E4-D67C-2040-A9B3-42B060A8C95A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99462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22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105384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C61E4-D67C-2040-A9B3-42B060A8C95A}" type="slidenum">
              <a:rPr lang="nb-NO" smtClean="0"/>
              <a:t>23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55801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C61E4-D67C-2040-A9B3-42B060A8C95A}" type="slidenum">
              <a:rPr lang="nb-NO" smtClean="0"/>
              <a:t>25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509900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68603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24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28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537203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29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772817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31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002467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buFont typeface="+mj-lt"/>
              <a:buNone/>
            </a:pPr>
            <a:endParaRPr lang="nn-NO" sz="120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32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67565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C61E4-D67C-2040-A9B3-42B060A8C95A}" type="slidenum">
              <a:rPr lang="nb-NO" smtClean="0"/>
              <a:t>35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04536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38250"/>
            <a:ext cx="4457700" cy="334327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602464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2578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56356" y="4259257"/>
            <a:ext cx="5250848" cy="3484847"/>
          </a:xfrm>
          <a:prstGeom prst="rect">
            <a:avLst/>
          </a:prstGeom>
        </p:spPr>
        <p:txBody>
          <a:bodyPr wrap="square" lIns="88079" tIns="88079" rIns="88079" bIns="88079" anchor="t" anchorCtr="0">
            <a:noAutofit/>
          </a:bodyPr>
          <a:lstStyle/>
          <a:p>
            <a:pPr defTabSz="880933">
              <a:defRPr/>
            </a:pPr>
            <a:endParaRPr lang="nb-NO" b="0" dirty="0"/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292225" y="1106488"/>
            <a:ext cx="3979863" cy="29860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0126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38250"/>
            <a:ext cx="4457700" cy="334327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6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32235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4350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C61E4-D67C-2040-A9B3-42B060A8C95A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00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C61E4-D67C-2040-A9B3-42B060A8C95A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514429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C61E4-D67C-2040-A9B3-42B060A8C95A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9626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671180" y="2409914"/>
            <a:ext cx="7801641" cy="1674976"/>
          </a:xfrm>
        </p:spPr>
        <p:txBody>
          <a:bodyPr anchor="t">
            <a:normAutofit/>
          </a:bodyPr>
          <a:lstStyle>
            <a:lvl1pPr algn="ctr">
              <a:defRPr sz="5400" b="0" i="0">
                <a:solidFill>
                  <a:schemeClr val="tx2"/>
                </a:solidFill>
                <a:latin typeface="+mn-lt"/>
                <a:ea typeface="Campton Book" charset="0"/>
                <a:cs typeface="Campton Book" charset="0"/>
              </a:defRPr>
            </a:lvl1pPr>
          </a:lstStyle>
          <a:p>
            <a:r>
              <a:rPr lang="nb-NO" dirty="0"/>
              <a:t>Modultittel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960749" y="1912281"/>
            <a:ext cx="5280434" cy="442989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268183"/>
                </a:solidFill>
                <a:latin typeface="+mn-lt"/>
                <a:ea typeface="Campton Book" charset="0"/>
                <a:cs typeface="Campton Book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Modul </a:t>
            </a:r>
            <a:r>
              <a:rPr lang="nb-NO" dirty="0" err="1"/>
              <a:t>X</a:t>
            </a:r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52950" y="3529411"/>
            <a:ext cx="38100" cy="1447800"/>
          </a:xfrm>
          <a:prstGeom prst="rect">
            <a:avLst/>
          </a:prstGeom>
        </p:spPr>
      </p:pic>
      <p:grpSp>
        <p:nvGrpSpPr>
          <p:cNvPr id="4" name="Gruppe 3"/>
          <p:cNvGrpSpPr/>
          <p:nvPr userDrawn="1"/>
        </p:nvGrpSpPr>
        <p:grpSpPr>
          <a:xfrm>
            <a:off x="620590" y="5614909"/>
            <a:ext cx="7902815" cy="647295"/>
            <a:chOff x="1697880" y="5614909"/>
            <a:chExt cx="5885486" cy="647295"/>
          </a:xfrm>
        </p:grpSpPr>
        <p:pic>
          <p:nvPicPr>
            <p:cNvPr id="8" name="Bilde 7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4620" y="5614909"/>
              <a:ext cx="1589682" cy="647295"/>
            </a:xfrm>
            <a:prstGeom prst="rect">
              <a:avLst/>
            </a:prstGeom>
          </p:spPr>
        </p:pic>
        <p:pic>
          <p:nvPicPr>
            <p:cNvPr id="10" name="Bilde 9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6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7880" y="5739615"/>
              <a:ext cx="1282244" cy="442989"/>
            </a:xfrm>
            <a:prstGeom prst="rect">
              <a:avLst/>
            </a:prstGeom>
          </p:spPr>
        </p:pic>
        <p:pic>
          <p:nvPicPr>
            <p:cNvPr id="11" name="Bilde 10"/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6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8795" y="5806202"/>
              <a:ext cx="1404571" cy="3098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142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6400" y="365126"/>
            <a:ext cx="7582582" cy="1325563"/>
          </a:xfrm>
        </p:spPr>
        <p:txBody>
          <a:bodyPr/>
          <a:lstStyle>
            <a:lvl1pPr>
              <a:defRPr sz="3600">
                <a:solidFill>
                  <a:srgbClr val="268183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100" y="0"/>
            <a:ext cx="38100" cy="1447800"/>
          </a:xfrm>
          <a:prstGeom prst="rect">
            <a:avLst/>
          </a:prstGeom>
        </p:spPr>
      </p:pic>
      <p:sp>
        <p:nvSpPr>
          <p:cNvPr id="8" name="Plassholder for diagram 7"/>
          <p:cNvSpPr>
            <a:spLocks noGrp="1"/>
          </p:cNvSpPr>
          <p:nvPr>
            <p:ph type="chart" sz="quarter" idx="13"/>
          </p:nvPr>
        </p:nvSpPr>
        <p:spPr>
          <a:xfrm>
            <a:off x="5020469" y="2000250"/>
            <a:ext cx="3458513" cy="3867149"/>
          </a:xfrm>
        </p:spPr>
        <p:txBody>
          <a:bodyPr/>
          <a:lstStyle/>
          <a:p>
            <a:r>
              <a:rPr lang="nb-NO" dirty="0"/>
              <a:t>Klikk ikonet for å legge til et diagram</a:t>
            </a:r>
          </a:p>
        </p:txBody>
      </p:sp>
      <p:sp>
        <p:nvSpPr>
          <p:cNvPr id="11" name="Plassholder for innhold 10"/>
          <p:cNvSpPr>
            <a:spLocks noGrp="1"/>
          </p:cNvSpPr>
          <p:nvPr>
            <p:ph sz="quarter" idx="14"/>
          </p:nvPr>
        </p:nvSpPr>
        <p:spPr>
          <a:xfrm>
            <a:off x="896400" y="1994960"/>
            <a:ext cx="3904200" cy="3872441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8" y="6206222"/>
            <a:ext cx="1417063" cy="4305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6400" y="365126"/>
            <a:ext cx="7582582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68183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100" y="0"/>
            <a:ext cx="38100" cy="1447800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8" y="6206222"/>
            <a:ext cx="1417063" cy="43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77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8" y="6206222"/>
            <a:ext cx="1417063" cy="43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71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ferans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548866" y="1262559"/>
            <a:ext cx="8046268" cy="630662"/>
          </a:xfrm>
        </p:spPr>
        <p:txBody>
          <a:bodyPr>
            <a:normAutofit/>
          </a:bodyPr>
          <a:lstStyle>
            <a:lvl1pPr algn="ctr">
              <a:defRPr sz="3600" b="0" i="0">
                <a:solidFill>
                  <a:schemeClr val="accent1"/>
                </a:solidFill>
                <a:latin typeface="+mn-lt"/>
                <a:ea typeface="Campton Medium" charset="0"/>
                <a:cs typeface="Campton Medium" charset="0"/>
              </a:defRPr>
            </a:lvl1pPr>
          </a:lstStyle>
          <a:p>
            <a:r>
              <a:rPr lang="nb-NO" dirty="0"/>
              <a:t>Kilder</a:t>
            </a:r>
          </a:p>
        </p:txBody>
      </p:sp>
      <p:sp>
        <p:nvSpPr>
          <p:cNvPr id="9" name="Undertittel 2"/>
          <p:cNvSpPr>
            <a:spLocks noGrp="1"/>
          </p:cNvSpPr>
          <p:nvPr>
            <p:ph type="subTitle" idx="1"/>
          </p:nvPr>
        </p:nvSpPr>
        <p:spPr>
          <a:xfrm>
            <a:off x="1143000" y="2255045"/>
            <a:ext cx="6858000" cy="33921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latin typeface="+mn-lt"/>
                <a:ea typeface="Campton Book" charset="0"/>
                <a:cs typeface="Campton Book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1" y="213143"/>
            <a:ext cx="1066799" cy="901756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24065D29-AA58-4CA2-8598-56C22A2E39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717" y="6065422"/>
            <a:ext cx="2134567" cy="647295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9EB4C474-1A11-4899-A68B-FDD789436D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52950" y="1350233"/>
            <a:ext cx="381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71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77636" y="2304637"/>
            <a:ext cx="7886700" cy="1325563"/>
          </a:xfrm>
        </p:spPr>
        <p:txBody>
          <a:bodyPr>
            <a:normAutofit/>
          </a:bodyPr>
          <a:lstStyle>
            <a:lvl1pPr algn="ctr">
              <a:defRPr sz="4800" b="0">
                <a:solidFill>
                  <a:srgbClr val="268183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95586" y="3447481"/>
            <a:ext cx="50800" cy="1085850"/>
          </a:xfrm>
          <a:prstGeom prst="rect">
            <a:avLst/>
          </a:prstGeom>
        </p:spPr>
      </p:pic>
      <p:grpSp>
        <p:nvGrpSpPr>
          <p:cNvPr id="11" name="Gruppe 10"/>
          <p:cNvGrpSpPr/>
          <p:nvPr userDrawn="1"/>
        </p:nvGrpSpPr>
        <p:grpSpPr>
          <a:xfrm>
            <a:off x="620590" y="5614909"/>
            <a:ext cx="7902821" cy="647295"/>
            <a:chOff x="1697878" y="5614909"/>
            <a:chExt cx="5885487" cy="647295"/>
          </a:xfrm>
        </p:grpSpPr>
        <p:pic>
          <p:nvPicPr>
            <p:cNvPr id="12" name="Bilde 11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4617" y="5614909"/>
              <a:ext cx="1589681" cy="647295"/>
            </a:xfrm>
            <a:prstGeom prst="rect">
              <a:avLst/>
            </a:prstGeom>
          </p:spPr>
        </p:pic>
        <p:pic>
          <p:nvPicPr>
            <p:cNvPr id="13" name="Bilde 12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6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7878" y="5739615"/>
              <a:ext cx="1282244" cy="442989"/>
            </a:xfrm>
            <a:prstGeom prst="rect">
              <a:avLst/>
            </a:prstGeom>
          </p:spPr>
        </p:pic>
        <p:pic>
          <p:nvPicPr>
            <p:cNvPr id="14" name="Bilde 13"/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6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8794" y="5806202"/>
              <a:ext cx="1404571" cy="3098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8166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3491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fors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48866" y="2552978"/>
            <a:ext cx="8046268" cy="901756"/>
          </a:xfrm>
        </p:spPr>
        <p:txBody>
          <a:bodyPr/>
          <a:lstStyle>
            <a:lvl1pPr algn="ctr">
              <a:defRPr b="0" i="0">
                <a:solidFill>
                  <a:schemeClr val="accent1"/>
                </a:solidFill>
                <a:latin typeface="+mn-lt"/>
                <a:ea typeface="Campton Medium" charset="0"/>
                <a:cs typeface="Campton Medium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9" name="Undertittel 2"/>
          <p:cNvSpPr>
            <a:spLocks noGrp="1"/>
          </p:cNvSpPr>
          <p:nvPr>
            <p:ph type="subTitle" idx="1"/>
          </p:nvPr>
        </p:nvSpPr>
        <p:spPr>
          <a:xfrm>
            <a:off x="1143000" y="3991427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  <a:ea typeface="Campton Book" charset="0"/>
                <a:cs typeface="Campton Book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1" y="1375372"/>
            <a:ext cx="1066799" cy="901756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24065D29-AA58-4CA2-8598-56C22A2E39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717" y="5851776"/>
            <a:ext cx="2134567" cy="647295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9EB4C474-1A11-4899-A68B-FDD789436D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52950" y="2897023"/>
            <a:ext cx="381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92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5739" y="365126"/>
            <a:ext cx="7583243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268183"/>
                </a:solidFill>
                <a:latin typeface="+mn-lt"/>
                <a:ea typeface="Campton Book" charset="0"/>
                <a:cs typeface="Campton Book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95738" y="1825625"/>
            <a:ext cx="7583244" cy="4180320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800" b="0" i="0">
                <a:latin typeface="+mn-lt"/>
                <a:ea typeface="Campton Light" charset="0"/>
                <a:cs typeface="Campton Light" charset="0"/>
              </a:defRPr>
            </a:lvl1pPr>
            <a:lvl2pPr>
              <a:buClr>
                <a:schemeClr val="accent3"/>
              </a:buClr>
              <a:defRPr sz="2400" b="0" i="0">
                <a:latin typeface="+mn-lt"/>
                <a:ea typeface="Campton Light" charset="0"/>
                <a:cs typeface="Campton Light" charset="0"/>
              </a:defRPr>
            </a:lvl2pPr>
            <a:lvl3pPr>
              <a:buClr>
                <a:schemeClr val="accent3"/>
              </a:buClr>
              <a:defRPr sz="2000" b="0" i="0">
                <a:latin typeface="+mn-lt"/>
                <a:ea typeface="Campton Light" charset="0"/>
                <a:cs typeface="Campton Light" charset="0"/>
              </a:defRPr>
            </a:lvl3pPr>
            <a:lvl4pPr>
              <a:buClr>
                <a:schemeClr val="accent3"/>
              </a:buClr>
              <a:defRPr sz="1800" b="0" i="0">
                <a:latin typeface="+mn-lt"/>
                <a:ea typeface="Campton Light" charset="0"/>
                <a:cs typeface="Campton Light" charset="0"/>
              </a:defRPr>
            </a:lvl4pPr>
            <a:lvl5pPr>
              <a:buClr>
                <a:schemeClr val="accent3"/>
              </a:buClr>
              <a:defRPr sz="1800" b="0" i="0">
                <a:latin typeface="+mn-lt"/>
                <a:ea typeface="Campton Light" charset="0"/>
                <a:cs typeface="Campton Light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125" y="0"/>
            <a:ext cx="38100" cy="144780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8" y="6206222"/>
            <a:ext cx="1417063" cy="43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28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innho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5739" y="365126"/>
            <a:ext cx="7583243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268183"/>
                </a:solidFill>
                <a:latin typeface="+mn-lt"/>
                <a:ea typeface="Campton Book" charset="0"/>
                <a:cs typeface="Campton Book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95738" y="1825625"/>
            <a:ext cx="7583244" cy="4180320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800" b="0" i="0">
                <a:latin typeface="+mn-lt"/>
                <a:ea typeface="Campton Light" charset="0"/>
                <a:cs typeface="Campton Light" charset="0"/>
              </a:defRPr>
            </a:lvl1pPr>
            <a:lvl2pPr>
              <a:buClr>
                <a:schemeClr val="accent3"/>
              </a:buClr>
              <a:defRPr sz="2400" b="0" i="0">
                <a:latin typeface="+mn-lt"/>
                <a:ea typeface="Campton Light" charset="0"/>
                <a:cs typeface="Campton Light" charset="0"/>
              </a:defRPr>
            </a:lvl2pPr>
            <a:lvl3pPr>
              <a:buClr>
                <a:schemeClr val="accent3"/>
              </a:buClr>
              <a:defRPr sz="2000" b="0" i="0">
                <a:latin typeface="+mn-lt"/>
                <a:ea typeface="Campton Light" charset="0"/>
                <a:cs typeface="Campton Light" charset="0"/>
              </a:defRPr>
            </a:lvl3pPr>
            <a:lvl4pPr>
              <a:buClr>
                <a:schemeClr val="accent3"/>
              </a:buClr>
              <a:defRPr sz="1800" b="0" i="0">
                <a:latin typeface="+mn-lt"/>
                <a:ea typeface="Campton Light" charset="0"/>
                <a:cs typeface="Campton Light" charset="0"/>
              </a:defRPr>
            </a:lvl4pPr>
            <a:lvl5pPr>
              <a:buClr>
                <a:schemeClr val="accent3"/>
              </a:buClr>
              <a:defRPr sz="1800" b="0" i="0">
                <a:latin typeface="+mn-lt"/>
                <a:ea typeface="Campton Light" charset="0"/>
                <a:cs typeface="Campton Light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8" y="6206222"/>
            <a:ext cx="1417063" cy="43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16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 og innho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5739" y="365126"/>
            <a:ext cx="7583243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268183"/>
                </a:solidFill>
                <a:latin typeface="+mn-lt"/>
                <a:ea typeface="Campton Book" charset="0"/>
                <a:cs typeface="Campton Book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95738" y="1825625"/>
            <a:ext cx="7583244" cy="4180320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800" b="0" i="0">
                <a:latin typeface="+mn-lt"/>
                <a:ea typeface="Campton Light" charset="0"/>
                <a:cs typeface="Campton Light" charset="0"/>
              </a:defRPr>
            </a:lvl1pPr>
            <a:lvl2pPr>
              <a:buClr>
                <a:schemeClr val="accent3"/>
              </a:buClr>
              <a:defRPr sz="2400" b="0" i="0">
                <a:latin typeface="+mn-lt"/>
                <a:ea typeface="Campton Light" charset="0"/>
                <a:cs typeface="Campton Light" charset="0"/>
              </a:defRPr>
            </a:lvl2pPr>
            <a:lvl3pPr>
              <a:buClr>
                <a:schemeClr val="accent3"/>
              </a:buClr>
              <a:defRPr sz="2000" b="0" i="0">
                <a:latin typeface="+mn-lt"/>
                <a:ea typeface="Campton Light" charset="0"/>
                <a:cs typeface="Campton Light" charset="0"/>
              </a:defRPr>
            </a:lvl3pPr>
            <a:lvl4pPr>
              <a:buClr>
                <a:schemeClr val="accent3"/>
              </a:buClr>
              <a:defRPr sz="1800" b="0" i="0">
                <a:latin typeface="+mn-lt"/>
                <a:ea typeface="Campton Light" charset="0"/>
                <a:cs typeface="Campton Light" charset="0"/>
              </a:defRPr>
            </a:lvl4pPr>
            <a:lvl5pPr>
              <a:buClr>
                <a:schemeClr val="accent3"/>
              </a:buClr>
              <a:defRPr sz="1800" b="0" i="0">
                <a:latin typeface="+mn-lt"/>
                <a:ea typeface="Campton Light" charset="0"/>
                <a:cs typeface="Campton Light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125" y="0"/>
            <a:ext cx="381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936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6400" y="365126"/>
            <a:ext cx="7582582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68183"/>
                </a:solidFill>
                <a:latin typeface="+mn-lt"/>
                <a:ea typeface="Campton Book" charset="0"/>
                <a:cs typeface="Campton Book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96399" y="1825626"/>
            <a:ext cx="3726000" cy="4117975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 b="0" i="0">
                <a:latin typeface="+mn-lt"/>
                <a:ea typeface="Campton Light" charset="0"/>
                <a:cs typeface="Campton Light" charset="0"/>
              </a:defRPr>
            </a:lvl1pPr>
            <a:lvl2pPr>
              <a:buClr>
                <a:schemeClr val="accent3"/>
              </a:buClr>
              <a:defRPr sz="2000" b="0" i="0">
                <a:latin typeface="+mn-lt"/>
                <a:ea typeface="Campton Light" charset="0"/>
                <a:cs typeface="Campton Light" charset="0"/>
              </a:defRPr>
            </a:lvl2pPr>
            <a:lvl3pPr>
              <a:buClr>
                <a:schemeClr val="accent3"/>
              </a:buClr>
              <a:defRPr sz="1800" b="0" i="0">
                <a:latin typeface="+mn-lt"/>
                <a:ea typeface="Campton Light" charset="0"/>
                <a:cs typeface="Campton Light" charset="0"/>
              </a:defRPr>
            </a:lvl3pPr>
            <a:lvl4pPr>
              <a:buClr>
                <a:schemeClr val="accent3"/>
              </a:buClr>
              <a:defRPr sz="1600" b="0" i="0">
                <a:latin typeface="+mn-lt"/>
                <a:ea typeface="Campton Light" charset="0"/>
                <a:cs typeface="Campton Light" charset="0"/>
              </a:defRPr>
            </a:lvl4pPr>
            <a:lvl5pPr>
              <a:buClr>
                <a:schemeClr val="accent3"/>
              </a:buClr>
              <a:defRPr sz="1600" b="0" i="0">
                <a:latin typeface="+mn-lt"/>
                <a:ea typeface="Campton Light" charset="0"/>
                <a:cs typeface="Campton Light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818003" y="1826014"/>
            <a:ext cx="3660979" cy="4117586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 b="0" i="0">
                <a:latin typeface="+mn-lt"/>
                <a:ea typeface="Campton Light" charset="0"/>
                <a:cs typeface="Campton Light" charset="0"/>
              </a:defRPr>
            </a:lvl1pPr>
            <a:lvl2pPr>
              <a:buClr>
                <a:schemeClr val="accent3"/>
              </a:buClr>
              <a:defRPr sz="2000" b="0" i="0">
                <a:latin typeface="+mn-lt"/>
                <a:ea typeface="Campton Light" charset="0"/>
                <a:cs typeface="Campton Light" charset="0"/>
              </a:defRPr>
            </a:lvl2pPr>
            <a:lvl3pPr>
              <a:buClr>
                <a:schemeClr val="accent3"/>
              </a:buClr>
              <a:defRPr sz="1800" b="0" i="0">
                <a:latin typeface="+mn-lt"/>
                <a:ea typeface="Campton Light" charset="0"/>
                <a:cs typeface="Campton Light" charset="0"/>
              </a:defRPr>
            </a:lvl3pPr>
            <a:lvl4pPr>
              <a:buClr>
                <a:schemeClr val="accent3"/>
              </a:buClr>
              <a:defRPr sz="1600" b="0" i="0">
                <a:latin typeface="+mn-lt"/>
                <a:ea typeface="Campton Light" charset="0"/>
                <a:cs typeface="Campton Light" charset="0"/>
              </a:defRPr>
            </a:lvl4pPr>
            <a:lvl5pPr>
              <a:buClr>
                <a:schemeClr val="accent3"/>
              </a:buClr>
              <a:defRPr sz="1600" b="0" i="0">
                <a:latin typeface="+mn-lt"/>
                <a:ea typeface="Campton Light" charset="0"/>
                <a:cs typeface="Campton Light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128" y="0"/>
            <a:ext cx="38100" cy="144780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8" y="6206222"/>
            <a:ext cx="1417063" cy="43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41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6400" y="457200"/>
            <a:ext cx="2949178" cy="1600200"/>
          </a:xfrm>
        </p:spPr>
        <p:txBody>
          <a:bodyPr anchor="ctr"/>
          <a:lstStyle>
            <a:lvl1pPr>
              <a:defRPr sz="3200">
                <a:solidFill>
                  <a:srgbClr val="268183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3967842" y="681136"/>
            <a:ext cx="4511140" cy="517991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Dra bildet til plassholderen eller klikk ikonet for å legge til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896400" y="2239348"/>
            <a:ext cx="2949178" cy="362170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Klikk for å redigere tekststiler i malen </a:t>
            </a:r>
            <a:r>
              <a:rPr lang="nb-NO" dirty="0" err="1"/>
              <a:t>eesfnhef</a:t>
            </a:r>
            <a:r>
              <a:rPr lang="nb-NO" dirty="0"/>
              <a:t> </a:t>
            </a:r>
            <a:r>
              <a:rPr lang="nb-NO" dirty="0" err="1"/>
              <a:t>efe</a:t>
            </a:r>
            <a:r>
              <a:rPr lang="nb-NO" dirty="0"/>
              <a:t> </a:t>
            </a:r>
            <a:r>
              <a:rPr lang="nb-NO" dirty="0" err="1"/>
              <a:t>ege</a:t>
            </a:r>
            <a:r>
              <a:rPr lang="nb-NO" dirty="0"/>
              <a:t> </a:t>
            </a:r>
            <a:r>
              <a:rPr lang="nb-NO" dirty="0" err="1"/>
              <a:t>eg</a:t>
            </a:r>
            <a:r>
              <a:rPr lang="nb-NO" dirty="0"/>
              <a:t> </a:t>
            </a:r>
            <a:r>
              <a:rPr lang="nb-NO" dirty="0" err="1"/>
              <a:t>rwrøl</a:t>
            </a:r>
            <a:r>
              <a:rPr lang="nb-NO" dirty="0"/>
              <a:t>, </a:t>
            </a:r>
            <a:r>
              <a:rPr lang="nb-NO" dirty="0" err="1"/>
              <a:t>etoeg</a:t>
            </a:r>
            <a:r>
              <a:rPr lang="nb-NO" dirty="0"/>
              <a:t>, </a:t>
            </a:r>
            <a:r>
              <a:rPr lang="nb-NO" dirty="0" err="1"/>
              <a:t>e,eg</a:t>
            </a:r>
            <a:r>
              <a:rPr lang="nb-NO" dirty="0"/>
              <a:t> </a:t>
            </a:r>
            <a:r>
              <a:rPr lang="nb-NO" dirty="0" err="1"/>
              <a:t>rgorgo</a:t>
            </a:r>
            <a:r>
              <a:rPr lang="nb-NO" dirty="0"/>
              <a:t> </a:t>
            </a:r>
            <a:r>
              <a:rPr lang="nb-NO" dirty="0" err="1"/>
              <a:t>rog</a:t>
            </a:r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100" y="0"/>
            <a:ext cx="38100" cy="144780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8" y="6206222"/>
            <a:ext cx="1417063" cy="43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93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bilde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455227" y="457200"/>
            <a:ext cx="302375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888476" y="680989"/>
            <a:ext cx="4418681" cy="517991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Dra bildet til plassholderen eller klikk ikonet for å legge til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5455227" y="2239201"/>
            <a:ext cx="3023756" cy="362170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100" y="0"/>
            <a:ext cx="38100" cy="144780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8" y="6206222"/>
            <a:ext cx="1417063" cy="4305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6400" y="365126"/>
            <a:ext cx="7582582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68183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7" name="Plassholder for tabell 6"/>
          <p:cNvSpPr>
            <a:spLocks noGrp="1"/>
          </p:cNvSpPr>
          <p:nvPr>
            <p:ph type="tbl" sz="quarter" idx="13"/>
          </p:nvPr>
        </p:nvSpPr>
        <p:spPr>
          <a:xfrm>
            <a:off x="896400" y="1854200"/>
            <a:ext cx="7582582" cy="3767138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nb-NO" dirty="0"/>
              <a:t>Klikk ikonet for å legge til en tabell</a:t>
            </a:r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100" y="0"/>
            <a:ext cx="38100" cy="144780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8" y="6206222"/>
            <a:ext cx="1417063" cy="43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06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96400" y="365126"/>
            <a:ext cx="76189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96400" y="1825625"/>
            <a:ext cx="76189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758852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78" r:id="rId4"/>
    <p:sldLayoutId id="2147483679" r:id="rId5"/>
    <p:sldLayoutId id="2147483652" r:id="rId6"/>
    <p:sldLayoutId id="2147483657" r:id="rId7"/>
    <p:sldLayoutId id="2147483662" r:id="rId8"/>
    <p:sldLayoutId id="2147483658" r:id="rId9"/>
    <p:sldLayoutId id="2147483663" r:id="rId10"/>
    <p:sldLayoutId id="2147483654" r:id="rId11"/>
    <p:sldLayoutId id="2147483655" r:id="rId12"/>
    <p:sldLayoutId id="2147483677" r:id="rId13"/>
    <p:sldLayoutId id="2147483661" r:id="rId14"/>
    <p:sldLayoutId id="2147483680" r:id="rId1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68183"/>
          </a:solidFill>
          <a:latin typeface="+mn-lt"/>
          <a:ea typeface="Campton Book" charset="0"/>
          <a:cs typeface="Campton Boo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Font typeface="Arial"/>
        <a:buChar char="•"/>
        <a:defRPr sz="2800" kern="1200">
          <a:solidFill>
            <a:schemeClr val="tx1"/>
          </a:solidFill>
          <a:latin typeface="+mn-lt"/>
          <a:ea typeface="Campton Book" charset="0"/>
          <a:cs typeface="Campton Book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Campton Book" charset="0"/>
          <a:cs typeface="Campton Book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Campton Book" charset="0"/>
          <a:cs typeface="Campton Book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Campton Book" charset="0"/>
          <a:cs typeface="Campton Book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Campton Book" charset="0"/>
          <a:cs typeface="Campton Book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ommons.wikimedia.org/wiki/File:Happy_child_2.jpg" TargetMode="External"/><Relationship Id="rId4" Type="http://schemas.openxmlformats.org/officeDocument/2006/relationships/hyperlink" Target="http://commons.wikimedia.org/wiki/File:Happy_child_2.jpg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0/09585170500136093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71179" y="2556218"/>
            <a:ext cx="7801641" cy="167497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nb-NO" sz="4400" dirty="0">
                <a:solidFill>
                  <a:srgbClr val="268183"/>
                </a:solidFill>
              </a:rPr>
              <a:t>Vurdering av prosess og produkt</a:t>
            </a:r>
            <a:br>
              <a:rPr lang="nb-NO" sz="4400" dirty="0">
                <a:solidFill>
                  <a:srgbClr val="268183"/>
                </a:solidFill>
              </a:rPr>
            </a:br>
            <a:r>
              <a:rPr lang="nb-NO" sz="2700" dirty="0">
                <a:solidFill>
                  <a:srgbClr val="268183"/>
                </a:solidFill>
              </a:rPr>
              <a:t> </a:t>
            </a:r>
            <a:r>
              <a:rPr lang="nb-NO" dirty="0">
                <a:solidFill>
                  <a:srgbClr val="268183"/>
                </a:solidFill>
              </a:rPr>
              <a:t/>
            </a:r>
            <a:br>
              <a:rPr lang="nb-NO" dirty="0">
                <a:solidFill>
                  <a:srgbClr val="268183"/>
                </a:solidFill>
              </a:rPr>
            </a:br>
            <a:r>
              <a:rPr lang="nb-NO" sz="3200" dirty="0">
                <a:solidFill>
                  <a:srgbClr val="268183"/>
                </a:solidFill>
              </a:rPr>
              <a:t>B – Samarbeid</a:t>
            </a:r>
            <a:endParaRPr lang="nb-NO" dirty="0">
              <a:solidFill>
                <a:srgbClr val="268183"/>
              </a:solidFill>
            </a:endParaRPr>
          </a:p>
        </p:txBody>
      </p:sp>
      <p:sp>
        <p:nvSpPr>
          <p:cNvPr id="4" name="Undertittel 3">
            <a:extLst>
              <a:ext uri="{FF2B5EF4-FFF2-40B4-BE49-F238E27FC236}">
                <a16:creationId xmlns:a16="http://schemas.microsoft.com/office/drawing/2014/main" id="{DD7B2E6B-256D-4F96-A706-945018535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1783" y="1912281"/>
            <a:ext cx="5280434" cy="442989"/>
          </a:xfrm>
        </p:spPr>
        <p:txBody>
          <a:bodyPr/>
          <a:lstStyle/>
          <a:p>
            <a:r>
              <a:rPr lang="nb-NO" dirty="0"/>
              <a:t>Modul 3</a:t>
            </a:r>
          </a:p>
        </p:txBody>
      </p:sp>
    </p:spTree>
    <p:extLst>
      <p:ext uri="{BB962C8B-B14F-4D97-AF65-F5344CB8AC3E}">
        <p14:creationId xmlns:p14="http://schemas.microsoft.com/office/powerpoint/2010/main" val="184556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Informasjon frå logg</a:t>
            </a:r>
            <a:endParaRPr lang="nn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n-NO" sz="2200" dirty="0"/>
              <a:t>De er </a:t>
            </a:r>
            <a:r>
              <a:rPr lang="nn-NO" sz="2200" dirty="0" smtClean="0"/>
              <a:t>no </a:t>
            </a:r>
            <a:r>
              <a:rPr lang="nn-NO" sz="2200" dirty="0"/>
              <a:t>tilbake i </a:t>
            </a:r>
            <a:r>
              <a:rPr lang="nn-NO" sz="2200" dirty="0" smtClean="0"/>
              <a:t>lærarrolla.</a:t>
            </a:r>
          </a:p>
          <a:p>
            <a:pPr marL="0" indent="0">
              <a:buNone/>
            </a:pPr>
            <a:r>
              <a:rPr lang="nn-NO" sz="2200" dirty="0" smtClean="0"/>
              <a:t>Diskuter i par (5 </a:t>
            </a:r>
            <a:r>
              <a:rPr lang="nn-NO" sz="2200" dirty="0" smtClean="0"/>
              <a:t>min):</a:t>
            </a:r>
            <a:endParaRPr lang="nn-NO" sz="2200" dirty="0" smtClean="0"/>
          </a:p>
          <a:p>
            <a:r>
              <a:rPr lang="nn-NO" sz="2200" dirty="0" smtClean="0"/>
              <a:t>Korleis kan informasjon frå ein slik logg bidra til eit betre grunnlag for å vurdere forståinga til elevane </a:t>
            </a:r>
            <a:r>
              <a:rPr lang="nn-NO" sz="2200" dirty="0" smtClean="0"/>
              <a:t>undervegs</a:t>
            </a:r>
            <a:r>
              <a:rPr lang="nn-NO" sz="2200" dirty="0" smtClean="0"/>
              <a:t>?</a:t>
            </a:r>
          </a:p>
          <a:p>
            <a:r>
              <a:rPr lang="nn-NO" sz="2200" dirty="0"/>
              <a:t>K</a:t>
            </a:r>
            <a:r>
              <a:rPr lang="nn-NO" sz="2200" dirty="0" smtClean="0"/>
              <a:t>va må til for at slik informasjon kan støtte dykk i ei </a:t>
            </a:r>
            <a:r>
              <a:rPr lang="nn-NO" sz="2200" dirty="0" err="1" smtClean="0"/>
              <a:t>summativ</a:t>
            </a:r>
            <a:r>
              <a:rPr lang="nn-NO" sz="2200" dirty="0" smtClean="0"/>
              <a:t> vurdering av elevane?</a:t>
            </a:r>
          </a:p>
        </p:txBody>
      </p:sp>
      <p:sp>
        <p:nvSpPr>
          <p:cNvPr id="7" name="Rounded Rectangle 3"/>
          <p:cNvSpPr/>
          <p:nvPr/>
        </p:nvSpPr>
        <p:spPr>
          <a:xfrm rot="20497957">
            <a:off x="80078" y="282980"/>
            <a:ext cx="1260728" cy="43262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b="1" dirty="0"/>
              <a:t>Lærarrolle</a:t>
            </a:r>
          </a:p>
        </p:txBody>
      </p:sp>
      <p:pic>
        <p:nvPicPr>
          <p:cNvPr id="5" name="Picture 4" descr="Tilbakemelding, Gruppe, Kommunikasj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155" y="4784641"/>
            <a:ext cx="2328827" cy="155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46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Fagleg</a:t>
            </a:r>
            <a:r>
              <a:rPr lang="nb-NO" dirty="0" smtClean="0"/>
              <a:t> </a:t>
            </a:r>
            <a:r>
              <a:rPr lang="nb-NO" dirty="0"/>
              <a:t>påfyll</a:t>
            </a:r>
            <a:endParaRPr lang="x-none" dirty="0"/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A883D46C-4712-4EFB-BB3D-1EF2FC8AE2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 smtClean="0"/>
              <a:t>40 minutt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3581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39" y="365126"/>
            <a:ext cx="7782096" cy="1325563"/>
          </a:xfrm>
        </p:spPr>
        <p:txBody>
          <a:bodyPr>
            <a:normAutofit/>
          </a:bodyPr>
          <a:lstStyle/>
          <a:p>
            <a:r>
              <a:rPr lang="nn-NO" sz="3400" dirty="0" smtClean="0"/>
              <a:t>Vurdering undervegs og etter </a:t>
            </a:r>
            <a:r>
              <a:rPr lang="nn-NO" sz="3400" dirty="0" smtClean="0"/>
              <a:t>ein </a:t>
            </a:r>
            <a:r>
              <a:rPr lang="nn-NO" sz="3400" dirty="0" smtClean="0"/>
              <a:t>periode</a:t>
            </a:r>
            <a:endParaRPr lang="nn-NO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5738" y="1825625"/>
            <a:ext cx="7583244" cy="41803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n-NO" sz="2200" dirty="0" smtClean="0"/>
              <a:t>Omgrepsavklaring</a:t>
            </a:r>
            <a:r>
              <a:rPr lang="nn-NO" sz="2200" dirty="0" smtClean="0"/>
              <a:t>:</a:t>
            </a:r>
            <a:endParaRPr lang="nn-NO" sz="2200" dirty="0" smtClean="0"/>
          </a:p>
          <a:p>
            <a:r>
              <a:rPr lang="nn-NO" sz="2200" i="1" dirty="0" err="1" smtClean="0"/>
              <a:t>Undervegsvurdering</a:t>
            </a:r>
            <a:r>
              <a:rPr lang="nn-NO" sz="2200" dirty="0" smtClean="0"/>
              <a:t> er vurdering </a:t>
            </a:r>
            <a:r>
              <a:rPr lang="nn-NO" sz="2200" i="1" dirty="0" smtClean="0"/>
              <a:t>for</a:t>
            </a:r>
            <a:r>
              <a:rPr lang="nn-NO" sz="2200" dirty="0" smtClean="0"/>
              <a:t> læring. For eksempel: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n-NO" sz="2200" dirty="0" smtClean="0"/>
              <a:t>Når du stiller eit spørsmål for å finne ut kva eleven har forstått, og du gir tilbakemeldingar for å fremme læring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n-NO" sz="2200" dirty="0" smtClean="0"/>
              <a:t>Når elevane viser eit anna forståingsnivå enn forventa, og du må justere undervisninga etter behova til elevane</a:t>
            </a:r>
          </a:p>
          <a:p>
            <a:pPr marL="457200" lvl="1" indent="0">
              <a:buNone/>
            </a:pPr>
            <a:endParaRPr lang="nn-NO" sz="2200" dirty="0" smtClean="0"/>
          </a:p>
          <a:p>
            <a:r>
              <a:rPr lang="nn-NO" sz="2200" i="1" dirty="0" err="1" smtClean="0"/>
              <a:t>Summativ</a:t>
            </a:r>
            <a:r>
              <a:rPr lang="nn-NO" sz="2200" i="1" dirty="0" smtClean="0"/>
              <a:t> vurdering</a:t>
            </a:r>
            <a:r>
              <a:rPr lang="nn-NO" sz="2200" dirty="0" smtClean="0"/>
              <a:t> er vurdering </a:t>
            </a:r>
            <a:r>
              <a:rPr lang="nn-NO" sz="2200" i="1" dirty="0" smtClean="0"/>
              <a:t>av</a:t>
            </a:r>
            <a:r>
              <a:rPr lang="nn-NO" sz="2200" dirty="0" smtClean="0"/>
              <a:t> læring.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n-NO" sz="2200" dirty="0" smtClean="0"/>
              <a:t>Når du vurderer </a:t>
            </a:r>
            <a:r>
              <a:rPr lang="nn-NO" sz="2200" dirty="0" err="1" smtClean="0"/>
              <a:t>måloppnåinga</a:t>
            </a:r>
            <a:r>
              <a:rPr lang="nn-NO" sz="2200" dirty="0" smtClean="0"/>
              <a:t> til elevane ved avslutninga av eit tema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48983" y="5636613"/>
            <a:ext cx="143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dirty="0" err="1" smtClean="0"/>
              <a:t>Harlen</a:t>
            </a:r>
            <a:r>
              <a:rPr lang="nn-NO" dirty="0" smtClean="0"/>
              <a:t>, 2005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126969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n-NO" dirty="0" smtClean="0"/>
              <a:t>Fortsatt «all </a:t>
            </a:r>
            <a:r>
              <a:rPr lang="nn-NO" dirty="0" err="1" smtClean="0"/>
              <a:t>about</a:t>
            </a:r>
            <a:r>
              <a:rPr lang="nn-NO" dirty="0" smtClean="0"/>
              <a:t> planlegging» …</a:t>
            </a:r>
            <a:endParaRPr lang="nn-NO" dirty="0">
              <a:solidFill>
                <a:srgbClr val="268183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nn-NO" sz="2200" dirty="0" smtClean="0"/>
              <a:t>Å gjennomføre </a:t>
            </a:r>
            <a:r>
              <a:rPr lang="nn-NO" sz="2200" dirty="0" err="1" smtClean="0"/>
              <a:t>undervegsvurdering</a:t>
            </a:r>
            <a:r>
              <a:rPr lang="nn-NO" sz="2200" dirty="0" smtClean="0"/>
              <a:t> som kan </a:t>
            </a:r>
            <a:r>
              <a:rPr lang="nn-NO" sz="2200" dirty="0" smtClean="0"/>
              <a:t>bli brukt </a:t>
            </a:r>
            <a:r>
              <a:rPr lang="nn-NO" sz="2200" dirty="0" smtClean="0"/>
              <a:t>som støtte i </a:t>
            </a:r>
            <a:r>
              <a:rPr lang="nn-NO" sz="2200" dirty="0" smtClean="0"/>
              <a:t>ei </a:t>
            </a:r>
            <a:r>
              <a:rPr lang="nn-NO" sz="2200" dirty="0" err="1" smtClean="0"/>
              <a:t>summativ</a:t>
            </a:r>
            <a:r>
              <a:rPr lang="nn-NO" sz="2200" dirty="0" smtClean="0"/>
              <a:t> vurdering krev planlegging av: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n-NO" sz="2200" dirty="0" smtClean="0"/>
              <a:t>kortsiktige og langsiktige mål – for eksempel mål for timen, </a:t>
            </a:r>
            <a:br>
              <a:rPr lang="nn-NO" sz="2200" dirty="0" smtClean="0"/>
            </a:br>
            <a:r>
              <a:rPr lang="nn-NO" sz="2200" dirty="0" smtClean="0"/>
              <a:t>mål for perioden og kompetansemål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n-NO" sz="2200" dirty="0" smtClean="0"/>
              <a:t>kva som skal bli vurdert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n-NO" sz="2200" dirty="0" smtClean="0"/>
              <a:t>når elevane skal bli vurdert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n-NO" sz="2200" dirty="0" smtClean="0"/>
              <a:t>kva du vil godta som bevis på </a:t>
            </a:r>
            <a:r>
              <a:rPr lang="nn-NO" sz="2200" dirty="0" err="1" smtClean="0"/>
              <a:t>måloppnåing</a:t>
            </a:r>
            <a:endParaRPr lang="nn-NO" sz="22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nn-NO" sz="2200" dirty="0" smtClean="0"/>
              <a:t>aktivitetar der elevane får vist kva dei kan</a:t>
            </a:r>
          </a:p>
          <a:p>
            <a:endParaRPr lang="nn-NO" sz="2200" dirty="0">
              <a:solidFill>
                <a:srgbClr val="FF0000"/>
              </a:solidFill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AD3618A-A408-46C8-B1FD-D47ED1E6167F}"/>
              </a:ext>
            </a:extLst>
          </p:cNvPr>
          <p:cNvSpPr/>
          <p:nvPr/>
        </p:nvSpPr>
        <p:spPr>
          <a:xfrm>
            <a:off x="895739" y="4897891"/>
            <a:ext cx="7583243" cy="862829"/>
          </a:xfrm>
          <a:prstGeom prst="wedgeRoundRectCallout">
            <a:avLst>
              <a:gd name="adj1" fmla="val -22871"/>
              <a:gd name="adj2" fmla="val -6584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2000" dirty="0" smtClean="0"/>
              <a:t>Hugs å kommunisere </a:t>
            </a:r>
            <a:r>
              <a:rPr lang="nn-NO" sz="2000" dirty="0"/>
              <a:t>dette </a:t>
            </a:r>
            <a:r>
              <a:rPr lang="nn-NO" sz="2000" dirty="0" smtClean="0"/>
              <a:t>tydeleg til elevane, </a:t>
            </a:r>
            <a:r>
              <a:rPr lang="nn-NO" sz="2000" dirty="0"/>
              <a:t>slik at </a:t>
            </a:r>
            <a:r>
              <a:rPr lang="nn-NO" sz="2000" dirty="0" smtClean="0"/>
              <a:t>dei veit kva dei </a:t>
            </a:r>
            <a:r>
              <a:rPr lang="nn-NO" sz="2000" dirty="0"/>
              <a:t>skal </a:t>
            </a:r>
            <a:r>
              <a:rPr lang="nn-NO" sz="2000" dirty="0" smtClean="0"/>
              <a:t>gjere </a:t>
            </a:r>
            <a:r>
              <a:rPr lang="nn-NO" sz="2000" dirty="0"/>
              <a:t>og </a:t>
            </a:r>
            <a:r>
              <a:rPr lang="nn-NO" sz="2000" dirty="0" smtClean="0"/>
              <a:t>lære.</a:t>
            </a:r>
            <a:endParaRPr lang="nn-NO" sz="2000" dirty="0"/>
          </a:p>
        </p:txBody>
      </p:sp>
    </p:spTree>
    <p:extLst>
      <p:ext uri="{BB962C8B-B14F-4D97-AF65-F5344CB8AC3E}">
        <p14:creationId xmlns:p14="http://schemas.microsoft.com/office/powerpoint/2010/main" val="39478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b-NO" dirty="0"/>
              <a:t>Fortsatt «all about planlegging»…</a:t>
            </a:r>
            <a:endParaRPr lang="nb-NO" dirty="0">
              <a:solidFill>
                <a:srgbClr val="268183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95738" y="1825625"/>
            <a:ext cx="7365760" cy="4180320"/>
          </a:xfrm>
        </p:spPr>
        <p:txBody>
          <a:bodyPr>
            <a:noAutofit/>
          </a:bodyPr>
          <a:lstStyle/>
          <a:p>
            <a:r>
              <a:rPr lang="nb-NO" sz="2200" dirty="0" err="1" smtClean="0"/>
              <a:t>Desse</a:t>
            </a:r>
            <a:r>
              <a:rPr lang="nb-NO" sz="2200" dirty="0" smtClean="0"/>
              <a:t> punkta finn de </a:t>
            </a:r>
            <a:r>
              <a:rPr lang="nb-NO" sz="2200" dirty="0"/>
              <a:t>igjen i modellen for </a:t>
            </a:r>
            <a:r>
              <a:rPr lang="nb-NO" sz="2200" dirty="0" smtClean="0"/>
              <a:t>planlegging av undervisning som de blei </a:t>
            </a:r>
            <a:r>
              <a:rPr lang="nb-NO" sz="2200" dirty="0" err="1" smtClean="0"/>
              <a:t>kjende</a:t>
            </a:r>
            <a:r>
              <a:rPr lang="nb-NO" sz="2200" dirty="0" smtClean="0"/>
              <a:t> </a:t>
            </a:r>
            <a:r>
              <a:rPr lang="nb-NO" sz="2200" dirty="0"/>
              <a:t>med </a:t>
            </a:r>
            <a:r>
              <a:rPr lang="nb-NO" sz="2200" dirty="0" smtClean="0"/>
              <a:t>i </a:t>
            </a:r>
            <a:r>
              <a:rPr lang="nb-NO" sz="2200" dirty="0"/>
              <a:t>modul 1 og </a:t>
            </a:r>
            <a:r>
              <a:rPr lang="nb-NO" sz="2200" dirty="0" smtClean="0"/>
              <a:t>2:</a:t>
            </a:r>
            <a:endParaRPr lang="nb-NO" sz="2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650925-3549-4357-922A-159ECD134145}"/>
              </a:ext>
            </a:extLst>
          </p:cNvPr>
          <p:cNvSpPr txBox="1"/>
          <p:nvPr/>
        </p:nvSpPr>
        <p:spPr>
          <a:xfrm>
            <a:off x="5972299" y="5476167"/>
            <a:ext cx="2289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n-NO" sz="1600" dirty="0" err="1"/>
              <a:t>Pellegrino</a:t>
            </a:r>
            <a:r>
              <a:rPr lang="nn-NO" sz="1600" dirty="0"/>
              <a:t> et al. (2014)</a:t>
            </a: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895738" y="2984960"/>
            <a:ext cx="7365759" cy="2356271"/>
            <a:chOff x="348343" y="3284586"/>
            <a:chExt cx="8344788" cy="2524548"/>
          </a:xfrm>
        </p:grpSpPr>
        <p:sp>
          <p:nvSpPr>
            <p:cNvPr id="13" name="Rectangle 9"/>
            <p:cNvSpPr/>
            <p:nvPr/>
          </p:nvSpPr>
          <p:spPr>
            <a:xfrm>
              <a:off x="348343" y="3284586"/>
              <a:ext cx="2185944" cy="252454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nn-NO" sz="1600" b="1" dirty="0">
                  <a:effectLst/>
                  <a:ea typeface="SimSun"/>
                  <a:cs typeface="Times New Roman"/>
                </a:rPr>
                <a:t>Mål</a:t>
              </a: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nn-NO" sz="1600" dirty="0">
                  <a:solidFill>
                    <a:schemeClr val="tx1"/>
                  </a:solidFill>
                  <a:ea typeface="SimSun"/>
                  <a:cs typeface="Times New Roman"/>
                </a:rPr>
                <a:t>Nøyaktig kva slags kunnskapar og ferdigheiter vil du elevane skal ha, og korleis vil du dei skal lære det?</a:t>
              </a:r>
            </a:p>
          </p:txBody>
        </p:sp>
        <p:sp>
          <p:nvSpPr>
            <p:cNvPr id="14" name="Rectangle 10"/>
            <p:cNvSpPr/>
            <p:nvPr/>
          </p:nvSpPr>
          <p:spPr>
            <a:xfrm>
              <a:off x="3316895" y="3284586"/>
              <a:ext cx="2441648" cy="1751309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nn-NO" sz="1600" b="1" dirty="0">
                  <a:ea typeface="SimSun"/>
                  <a:cs typeface="Times New Roman"/>
                </a:rPr>
                <a:t>Bevis</a:t>
              </a:r>
              <a:br>
                <a:rPr lang="nn-NO" sz="1600" b="1" dirty="0">
                  <a:ea typeface="SimSun"/>
                  <a:cs typeface="Times New Roman"/>
                </a:rPr>
              </a:br>
              <a:r>
                <a:rPr lang="nn-NO" sz="1600" dirty="0">
                  <a:ea typeface="SimSun"/>
                  <a:cs typeface="Times New Roman"/>
                </a:rPr>
                <a:t>Kva vil du godta som bevis for at ein elev har </a:t>
              </a:r>
              <a:r>
                <a:rPr lang="nn-NO" sz="1600" dirty="0" smtClean="0">
                  <a:ea typeface="SimSun"/>
                  <a:cs typeface="Times New Roman"/>
                </a:rPr>
                <a:t>dei ønska kunnskapane og ferdigheitene?</a:t>
              </a:r>
              <a:endParaRPr lang="nn-NO" sz="1600" dirty="0">
                <a:ea typeface="SimSun"/>
                <a:cs typeface="Times New Roman"/>
              </a:endParaRPr>
            </a:p>
          </p:txBody>
        </p:sp>
        <p:sp>
          <p:nvSpPr>
            <p:cNvPr id="15" name="Left-Right Arrow 13"/>
            <p:cNvSpPr/>
            <p:nvPr/>
          </p:nvSpPr>
          <p:spPr>
            <a:xfrm>
              <a:off x="2657017" y="4227256"/>
              <a:ext cx="529361" cy="316789"/>
            </a:xfrm>
            <a:prstGeom prst="left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n-NO" sz="1400" dirty="0"/>
            </a:p>
          </p:txBody>
        </p:sp>
        <p:sp>
          <p:nvSpPr>
            <p:cNvPr id="17" name="Left-Right Arrow 14"/>
            <p:cNvSpPr/>
            <p:nvPr/>
          </p:nvSpPr>
          <p:spPr>
            <a:xfrm>
              <a:off x="5872913" y="4230384"/>
              <a:ext cx="554597" cy="344925"/>
            </a:xfrm>
            <a:prstGeom prst="left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n-NO" sz="1400" dirty="0"/>
            </a:p>
          </p:txBody>
        </p:sp>
        <p:sp>
          <p:nvSpPr>
            <p:cNvPr id="19" name="Rectangle 9"/>
            <p:cNvSpPr/>
            <p:nvPr/>
          </p:nvSpPr>
          <p:spPr>
            <a:xfrm>
              <a:off x="6548937" y="3284586"/>
              <a:ext cx="2144194" cy="252454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nn-NO" sz="1600" b="1" dirty="0">
                  <a:effectLst/>
                  <a:ea typeface="SimSun"/>
                  <a:cs typeface="Times New Roman"/>
                </a:rPr>
                <a:t>Aktivitet</a:t>
              </a:r>
            </a:p>
            <a:p>
              <a:pPr>
                <a:lnSpc>
                  <a:spcPct val="115000"/>
                </a:lnSpc>
              </a:pPr>
              <a:r>
                <a:rPr lang="nn-NO" sz="1600" dirty="0">
                  <a:ea typeface="SimSun"/>
                  <a:cs typeface="Times New Roman"/>
                </a:rPr>
                <a:t>Kva slags aktivitet(ar) skal elevane utføre for å synleggjere kva dei forstår? </a:t>
              </a:r>
              <a:endParaRPr lang="nn-NO" sz="2400" dirty="0">
                <a:ea typeface="SimSun"/>
                <a:cs typeface="Times New Roman"/>
              </a:endParaRP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endParaRPr lang="nn-NO" sz="1600" b="1" dirty="0">
                <a:effectLst/>
                <a:latin typeface="Times New Roman"/>
                <a:ea typeface="SimSun"/>
                <a:cs typeface="Times New Roman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316896" y="5101211"/>
              <a:ext cx="2441647" cy="707923"/>
            </a:xfrm>
            <a:prstGeom prst="rect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nn-NO" sz="1600" dirty="0">
                  <a:solidFill>
                    <a:schemeClr val="dk1"/>
                  </a:solidFill>
                  <a:ea typeface="SimSun"/>
                  <a:cs typeface="Times New Roman"/>
                </a:rPr>
                <a:t>Korleis vil du tolke og følge opp bevisa?</a:t>
              </a:r>
              <a:br>
                <a:rPr lang="nn-NO" sz="1600" dirty="0">
                  <a:solidFill>
                    <a:schemeClr val="dk1"/>
                  </a:solidFill>
                  <a:ea typeface="SimSun"/>
                  <a:cs typeface="Times New Roman"/>
                </a:rPr>
              </a:br>
              <a:endParaRPr lang="nn-NO" sz="1600" dirty="0">
                <a:solidFill>
                  <a:schemeClr val="dk1"/>
                </a:solidFill>
                <a:ea typeface="SimSu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978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76915-273D-4B73-A1F9-6BA06946D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n-NO" dirty="0" smtClean="0"/>
              <a:t>Utfordringar ved </a:t>
            </a:r>
            <a:r>
              <a:rPr lang="nn-NO" dirty="0" err="1" smtClean="0"/>
              <a:t>summativ</a:t>
            </a:r>
            <a:r>
              <a:rPr lang="nn-NO" dirty="0" smtClean="0"/>
              <a:t> vurdering</a:t>
            </a:r>
            <a:endParaRPr lang="nn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7BAFF-1A58-47F6-8886-50C481372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n-NO" sz="2000" dirty="0" smtClean="0"/>
              <a:t>Det kan vere vanskeleg å ha tilstrekkeleg vurderingsgrunnlag for enkeltelevar når dei for eksempel jobbar i grupper og leverer eit felles sluttprodukt (presentasjon, film, plakat, rapport m.m.)</a:t>
            </a:r>
          </a:p>
          <a:p>
            <a:r>
              <a:rPr lang="nn-NO" sz="2000" dirty="0" smtClean="0"/>
              <a:t>Å gjennomføre ein ekstra vurderingssituasjon etter at arbeidet er avslutta: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n-NO" sz="2000" dirty="0" smtClean="0"/>
              <a:t>er tidkrevjande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n-NO" sz="2000" dirty="0" smtClean="0"/>
              <a:t>kan gi elevane ei oppleving av at arbeidet dei gjorde i perioden eigentleg ikkje hadde noko å seie</a:t>
            </a:r>
            <a:endParaRPr lang="nn-NO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1591"/>
          <a:stretch/>
        </p:blipFill>
        <p:spPr>
          <a:xfrm>
            <a:off x="6327828" y="4192874"/>
            <a:ext cx="2151154" cy="2448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739" y="4553674"/>
            <a:ext cx="1936362" cy="1452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60" b="11046"/>
          <a:stretch/>
        </p:blipFill>
        <p:spPr>
          <a:xfrm rot="10800000">
            <a:off x="3237004" y="4553673"/>
            <a:ext cx="2685920" cy="1452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01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n-NO" dirty="0" smtClean="0"/>
              <a:t>Fortvil ikkje!</a:t>
            </a:r>
            <a:endParaRPr lang="nn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nn-NO" sz="2200" dirty="0" smtClean="0"/>
              <a:t>På dei neste sidene kjem nokre eksempel på korleis planlagt </a:t>
            </a:r>
            <a:r>
              <a:rPr lang="nn-NO" sz="2200" dirty="0" err="1" smtClean="0"/>
              <a:t>undervegsvurdering</a:t>
            </a:r>
            <a:r>
              <a:rPr lang="nn-NO" sz="2200" dirty="0" smtClean="0"/>
              <a:t> kan bli brukt som støtte i den </a:t>
            </a:r>
            <a:r>
              <a:rPr lang="nn-NO" sz="2200" dirty="0" err="1" smtClean="0"/>
              <a:t>summative</a:t>
            </a:r>
            <a:r>
              <a:rPr lang="nn-NO" sz="2200" dirty="0" smtClean="0"/>
              <a:t> vurderinga. </a:t>
            </a:r>
          </a:p>
          <a:p>
            <a:r>
              <a:rPr lang="nn-NO" sz="2200" dirty="0" smtClean="0"/>
              <a:t>Eksempla tar utgangspunkt i gruppearbeid, men dei fleste kan like gjerne bli nytta ved individuelt arbeid. </a:t>
            </a:r>
            <a:endParaRPr lang="nn-NO" sz="2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5D6956-5B7C-49BE-8ECF-C7FA34F03D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2789492" y="3723124"/>
            <a:ext cx="3565017" cy="2367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2A8CC0-D41B-4AB7-BEE8-65CFF4F4D140}"/>
              </a:ext>
            </a:extLst>
          </p:cNvPr>
          <p:cNvSpPr txBox="1"/>
          <p:nvPr/>
        </p:nvSpPr>
        <p:spPr>
          <a:xfrm>
            <a:off x="2789492" y="6175094"/>
            <a:ext cx="30861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900" dirty="0" smtClean="0"/>
              <a:t>Foto</a:t>
            </a:r>
            <a:r>
              <a:rPr lang="nn-NO" sz="900" dirty="0"/>
              <a:t>: </a:t>
            </a:r>
            <a:r>
              <a:rPr lang="nn-NO" sz="900" dirty="0" smtClean="0">
                <a:hlinkClick r:id="rId5"/>
              </a:rPr>
              <a:t>jayhay2336 </a:t>
            </a:r>
            <a:r>
              <a:rPr lang="nn-NO" sz="900" dirty="0" smtClean="0"/>
              <a:t>CC BY-SA 2.0</a:t>
            </a:r>
            <a:endParaRPr lang="nn-NO" sz="900" dirty="0"/>
          </a:p>
        </p:txBody>
      </p:sp>
    </p:spTree>
    <p:extLst>
      <p:ext uri="{BB962C8B-B14F-4D97-AF65-F5344CB8AC3E}">
        <p14:creationId xmlns:p14="http://schemas.microsoft.com/office/powerpoint/2010/main" val="33761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n-NO" dirty="0" smtClean="0"/>
              <a:t>Eksempel: Innleveringar undervegs</a:t>
            </a:r>
            <a:endParaRPr lang="nn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5738" y="1825625"/>
            <a:ext cx="7583243" cy="4180320"/>
          </a:xfrm>
        </p:spPr>
        <p:txBody>
          <a:bodyPr>
            <a:normAutofit/>
          </a:bodyPr>
          <a:lstStyle/>
          <a:p>
            <a:r>
              <a:rPr lang="nn-NO" sz="2200" dirty="0" smtClean="0"/>
              <a:t>Planlegg små skriftlege innleveringar undervegs.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n-NO" sz="2200" dirty="0" smtClean="0"/>
              <a:t>Innleveringane kan vere retta mot delmål som rettleiar elevane mot det endelege målet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n-NO" sz="2200" dirty="0" smtClean="0"/>
              <a:t>Tenk nøye gjennom kva de ber elevane om å levere. Innleveringane skal: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n-NO" sz="2200" dirty="0" smtClean="0"/>
              <a:t>gi dykk innblikk i forståinga til elevane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n-NO" sz="2200" dirty="0" smtClean="0"/>
              <a:t>hjelpe elevane til å fokusere på viktig fagleg innhald og prosessar knytte til målet med undervisninga</a:t>
            </a:r>
            <a:endParaRPr lang="nn-NO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81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n-NO" dirty="0"/>
              <a:t>Diskuter i par (5 </a:t>
            </a:r>
            <a:r>
              <a:rPr lang="nn-NO" dirty="0" smtClean="0"/>
              <a:t>min)</a:t>
            </a:r>
            <a:endParaRPr lang="nn-NO" dirty="0"/>
          </a:p>
        </p:txBody>
      </p:sp>
      <p:pic>
        <p:nvPicPr>
          <p:cNvPr id="5" name="Picture 4" descr="Tilbakemelding, Gruppe, Kommunikasj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827" y="4114800"/>
            <a:ext cx="2831156" cy="189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2200" dirty="0" smtClean="0"/>
              <a:t>Har </a:t>
            </a:r>
            <a:r>
              <a:rPr lang="nb-NO" sz="2200" dirty="0"/>
              <a:t>du noen </a:t>
            </a:r>
            <a:r>
              <a:rPr lang="nb-NO" sz="2200" dirty="0" smtClean="0"/>
              <a:t>eksempel </a:t>
            </a:r>
            <a:r>
              <a:rPr lang="nb-NO" sz="2200" dirty="0" err="1" smtClean="0"/>
              <a:t>frå</a:t>
            </a:r>
            <a:r>
              <a:rPr lang="nb-NO" sz="2200" dirty="0" smtClean="0"/>
              <a:t> eiga </a:t>
            </a:r>
            <a:r>
              <a:rPr lang="nb-NO" sz="2200" dirty="0"/>
              <a:t>undervisning der du har, eller kunne </a:t>
            </a:r>
            <a:r>
              <a:rPr lang="nb-NO" sz="2200" dirty="0" smtClean="0"/>
              <a:t>ha </a:t>
            </a:r>
            <a:r>
              <a:rPr lang="nb-NO" sz="2200" dirty="0"/>
              <a:t>brukt </a:t>
            </a:r>
            <a:r>
              <a:rPr lang="nb-NO" sz="2200" dirty="0" err="1" smtClean="0"/>
              <a:t>innleveringar</a:t>
            </a:r>
            <a:r>
              <a:rPr lang="nb-NO" sz="2200" dirty="0" smtClean="0"/>
              <a:t> undervegs </a:t>
            </a:r>
            <a:r>
              <a:rPr lang="nb-NO" sz="2200" dirty="0"/>
              <a:t>for å få informasjon </a:t>
            </a:r>
            <a:r>
              <a:rPr lang="nb-NO" sz="2200" dirty="0" smtClean="0"/>
              <a:t>om </a:t>
            </a:r>
            <a:r>
              <a:rPr lang="nb-NO" sz="2200" dirty="0" smtClean="0"/>
              <a:t>forståinga til </a:t>
            </a:r>
            <a:r>
              <a:rPr lang="nb-NO" sz="2200" dirty="0" err="1" smtClean="0"/>
              <a:t>elevane</a:t>
            </a:r>
            <a:r>
              <a:rPr lang="nb-NO" sz="2200" dirty="0" smtClean="0"/>
              <a:t>?</a:t>
            </a:r>
            <a:endParaRPr lang="nb-NO" sz="2200" dirty="0" smtClean="0"/>
          </a:p>
          <a:p>
            <a:r>
              <a:rPr lang="nn-NO" sz="2200" dirty="0"/>
              <a:t>På kva andre måtar enn gjennom innleveringar kan de undervegs få informasjon som kan </a:t>
            </a:r>
            <a:r>
              <a:rPr lang="nn-NO" sz="2200" dirty="0" smtClean="0"/>
              <a:t>støtte </a:t>
            </a:r>
            <a:r>
              <a:rPr lang="nn-NO" sz="2200" dirty="0" smtClean="0"/>
              <a:t>dykk i </a:t>
            </a:r>
            <a:r>
              <a:rPr lang="nn-NO" sz="2200" dirty="0"/>
              <a:t>den </a:t>
            </a:r>
            <a:r>
              <a:rPr lang="nn-NO" sz="2200" dirty="0" err="1"/>
              <a:t>summative</a:t>
            </a:r>
            <a:r>
              <a:rPr lang="nn-NO" sz="2200" dirty="0"/>
              <a:t> vurderinga av elevane? </a:t>
            </a:r>
          </a:p>
        </p:txBody>
      </p:sp>
    </p:spTree>
    <p:extLst>
      <p:ext uri="{BB962C8B-B14F-4D97-AF65-F5344CB8AC3E}">
        <p14:creationId xmlns:p14="http://schemas.microsoft.com/office/powerpoint/2010/main" val="246800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n-NO" dirty="0" smtClean="0"/>
              <a:t>Informasjon om </a:t>
            </a:r>
            <a:r>
              <a:rPr lang="nn-NO" dirty="0" smtClean="0"/>
              <a:t>forståinga undervegs</a:t>
            </a:r>
            <a:endParaRPr lang="nn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5738" y="1690689"/>
            <a:ext cx="7583244" cy="4315256"/>
          </a:xfrm>
        </p:spPr>
        <p:txBody>
          <a:bodyPr>
            <a:normAutofit/>
          </a:bodyPr>
          <a:lstStyle/>
          <a:p>
            <a:r>
              <a:rPr lang="nn-NO" sz="2200" dirty="0" smtClean="0"/>
              <a:t>Kanskje foreslo de noko av dette: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n-NO" sz="2200" dirty="0" smtClean="0"/>
              <a:t>gå rundt og høyre på elevdiskusjonar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n-NO" sz="2200" dirty="0" smtClean="0"/>
              <a:t>bruke læringsstrategiane i modulheftet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n-NO" sz="2200" dirty="0" smtClean="0"/>
              <a:t>tenk-par-del/individuell-gruppe-plenum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n-NO" sz="2200" dirty="0" smtClean="0"/>
              <a:t>felles tankekart i gruppa/klassen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n-NO" sz="2200" dirty="0" smtClean="0"/>
              <a:t>elevane </a:t>
            </a:r>
            <a:r>
              <a:rPr lang="nn-NO" sz="2200" dirty="0" smtClean="0"/>
              <a:t>skriv / publiserer </a:t>
            </a:r>
            <a:r>
              <a:rPr lang="nn-NO" sz="2200" dirty="0" smtClean="0"/>
              <a:t>logg/blogg/</a:t>
            </a:r>
            <a:r>
              <a:rPr lang="nn-NO" sz="2200" dirty="0" err="1" smtClean="0"/>
              <a:t>vlogg</a:t>
            </a:r>
            <a:r>
              <a:rPr lang="nn-NO" sz="2200" dirty="0" smtClean="0"/>
              <a:t> (video-logg)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n-NO" sz="2200" dirty="0" err="1" smtClean="0"/>
              <a:t>samskrivingsdokument</a:t>
            </a:r>
            <a:r>
              <a:rPr lang="nn-NO" sz="2200" dirty="0" smtClean="0"/>
              <a:t> (Google Docs e.l.)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n-NO" sz="2200" dirty="0" err="1" smtClean="0"/>
              <a:t>post-it-lapper</a:t>
            </a:r>
            <a:r>
              <a:rPr lang="nn-NO" sz="2200" dirty="0" smtClean="0"/>
              <a:t>, </a:t>
            </a:r>
            <a:r>
              <a:rPr lang="nn-NO" sz="2200" dirty="0" err="1" smtClean="0"/>
              <a:t>whiteboard</a:t>
            </a:r>
            <a:r>
              <a:rPr lang="nn-NO" sz="2200" dirty="0" smtClean="0"/>
              <a:t> e.l.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n-NO" sz="2200" dirty="0"/>
              <a:t>A</a:t>
            </a:r>
            <a:r>
              <a:rPr lang="nn-NO" sz="2200" dirty="0" smtClean="0"/>
              <a:t>ndre ting </a:t>
            </a:r>
            <a:r>
              <a:rPr lang="nn-NO" sz="2200" dirty="0" smtClean="0"/>
              <a:t>de snakka </a:t>
            </a:r>
            <a:r>
              <a:rPr lang="nn-NO" sz="2200" dirty="0" smtClean="0"/>
              <a:t>om?</a:t>
            </a:r>
            <a:endParaRPr lang="nn-NO" sz="2200" dirty="0"/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ADAEB2A-9739-46F7-B32E-132E29A66565}"/>
              </a:ext>
            </a:extLst>
          </p:cNvPr>
          <p:cNvSpPr/>
          <p:nvPr/>
        </p:nvSpPr>
        <p:spPr>
          <a:xfrm>
            <a:off x="5023692" y="5251138"/>
            <a:ext cx="3598509" cy="1509613"/>
          </a:xfrm>
          <a:prstGeom prst="wedgeRoundRectCallout">
            <a:avLst>
              <a:gd name="adj1" fmla="val -41122"/>
              <a:gd name="adj2" fmla="val -6956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n-NO" sz="2000" dirty="0" smtClean="0">
                <a:solidFill>
                  <a:schemeClr val="bg1"/>
                </a:solidFill>
              </a:rPr>
              <a:t>Informasjon kan bli henta: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sz="2000" dirty="0" smtClean="0">
                <a:solidFill>
                  <a:schemeClr val="bg1"/>
                </a:solidFill>
              </a:rPr>
              <a:t>direkte i situasjonen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sz="2000" dirty="0" smtClean="0">
                <a:solidFill>
                  <a:schemeClr val="bg1"/>
                </a:solidFill>
              </a:rPr>
              <a:t>gjennom dokumentasjon elevane gjer av eiga læring</a:t>
            </a:r>
            <a:endParaRPr lang="nn-NO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59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Mål</a:t>
            </a:r>
            <a:endParaRPr lang="nn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n-NO" sz="2200" dirty="0" smtClean="0"/>
              <a:t>Målet med denne modulen er å gi deltakarane verktøy som letter vurderinga av elevane når dei jobbar sjølvstendig i grupper over tid. </a:t>
            </a:r>
          </a:p>
          <a:p>
            <a:r>
              <a:rPr lang="nn-NO" sz="2200" dirty="0" smtClean="0"/>
              <a:t>Modulen viser korleis </a:t>
            </a:r>
            <a:r>
              <a:rPr lang="nn-NO" sz="2200" dirty="0" err="1" smtClean="0"/>
              <a:t>undervegsvurdering</a:t>
            </a:r>
            <a:r>
              <a:rPr lang="nn-NO" sz="2200" dirty="0" smtClean="0"/>
              <a:t> kan bli brukt som støtte i den </a:t>
            </a:r>
            <a:r>
              <a:rPr lang="nn-NO" sz="2200" dirty="0" err="1" smtClean="0"/>
              <a:t>summative</a:t>
            </a:r>
            <a:r>
              <a:rPr lang="nn-NO" sz="2200" dirty="0" smtClean="0"/>
              <a:t> vurderinga av elevane.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895739" y="3799841"/>
            <a:ext cx="7583243" cy="1957886"/>
            <a:chOff x="419463" y="3467466"/>
            <a:chExt cx="8344788" cy="2423198"/>
          </a:xfrm>
        </p:grpSpPr>
        <p:sp>
          <p:nvSpPr>
            <p:cNvPr id="11" name="Rectangle 9"/>
            <p:cNvSpPr/>
            <p:nvPr/>
          </p:nvSpPr>
          <p:spPr>
            <a:xfrm>
              <a:off x="419463" y="3467466"/>
              <a:ext cx="2185944" cy="242319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nn-NO" sz="1400" b="1" dirty="0">
                  <a:effectLst/>
                  <a:ea typeface="SimSun"/>
                  <a:cs typeface="Times New Roman"/>
                </a:rPr>
                <a:t>Mål</a:t>
              </a: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nn-NO" sz="1400" dirty="0">
                  <a:solidFill>
                    <a:schemeClr val="tx1"/>
                  </a:solidFill>
                  <a:ea typeface="SimSun"/>
                  <a:cs typeface="Times New Roman"/>
                </a:rPr>
                <a:t>Nøyaktig kva slags kunnskapar og ferdigheiter vil du elevane skal ha, og korleis vil du dei skal lære det?</a:t>
              </a: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3388015" y="3467466"/>
              <a:ext cx="2441648" cy="164962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nn-NO" sz="1400" b="1" dirty="0">
                  <a:ea typeface="SimSun"/>
                  <a:cs typeface="Times New Roman"/>
                </a:rPr>
                <a:t>Bevis</a:t>
              </a:r>
              <a:br>
                <a:rPr lang="nn-NO" sz="1400" b="1" dirty="0">
                  <a:ea typeface="SimSun"/>
                  <a:cs typeface="Times New Roman"/>
                </a:rPr>
              </a:br>
              <a:r>
                <a:rPr lang="nn-NO" sz="1400" dirty="0">
                  <a:ea typeface="SimSun"/>
                  <a:cs typeface="Times New Roman"/>
                </a:rPr>
                <a:t>Kva vil du godta som bevis for at ein elev har dei ønska kunnskapane og ferdigheitene?</a:t>
              </a:r>
            </a:p>
          </p:txBody>
        </p:sp>
        <p:sp>
          <p:nvSpPr>
            <p:cNvPr id="13" name="Left-Right Arrow 13"/>
            <p:cNvSpPr/>
            <p:nvPr/>
          </p:nvSpPr>
          <p:spPr>
            <a:xfrm>
              <a:off x="2744283" y="4410136"/>
              <a:ext cx="529361" cy="316789"/>
            </a:xfrm>
            <a:prstGeom prst="left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n-NO" sz="1200" dirty="0"/>
            </a:p>
          </p:txBody>
        </p:sp>
        <p:sp>
          <p:nvSpPr>
            <p:cNvPr id="14" name="Left-Right Arrow 14"/>
            <p:cNvSpPr/>
            <p:nvPr/>
          </p:nvSpPr>
          <p:spPr>
            <a:xfrm>
              <a:off x="5973321" y="4413264"/>
              <a:ext cx="554597" cy="344925"/>
            </a:xfrm>
            <a:prstGeom prst="left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n-NO" sz="120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620057" y="3467466"/>
              <a:ext cx="2144194" cy="242319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nn-NO" sz="1400" b="1" dirty="0">
                  <a:effectLst/>
                  <a:ea typeface="SimSun"/>
                  <a:cs typeface="Times New Roman"/>
                </a:rPr>
                <a:t>Aktivitet</a:t>
              </a:r>
            </a:p>
            <a:p>
              <a:pPr>
                <a:lnSpc>
                  <a:spcPct val="115000"/>
                </a:lnSpc>
              </a:pPr>
              <a:r>
                <a:rPr lang="nn-NO" sz="1400" dirty="0">
                  <a:ea typeface="SimSun"/>
                  <a:cs typeface="Times New Roman"/>
                </a:rPr>
                <a:t>Kva slags aktivitet(ar) skal elevane utføre for å synleggjere kva dei forstår? </a:t>
              </a:r>
              <a:endParaRPr lang="nn-NO" sz="2000" dirty="0">
                <a:ea typeface="SimSun"/>
                <a:cs typeface="Times New Roman"/>
              </a:endParaRP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endParaRPr lang="nn-NO" sz="1400" b="1" dirty="0">
                <a:effectLst/>
                <a:latin typeface="Times New Roman"/>
                <a:ea typeface="SimSun"/>
                <a:cs typeface="Times New Roman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388015" y="5182741"/>
              <a:ext cx="2441648" cy="707923"/>
            </a:xfrm>
            <a:prstGeom prst="rect">
              <a:avLst/>
            </a:prstGeom>
            <a:ln w="6350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nn-NO" sz="1400" dirty="0">
                  <a:solidFill>
                    <a:schemeClr val="dk1"/>
                  </a:solidFill>
                  <a:ea typeface="SimSun"/>
                  <a:cs typeface="Times New Roman"/>
                </a:rPr>
                <a:t>Korleis vil du tolke og følge opp bevisa?</a:t>
              </a:r>
              <a:br>
                <a:rPr lang="nn-NO" sz="1400" dirty="0">
                  <a:solidFill>
                    <a:schemeClr val="dk1"/>
                  </a:solidFill>
                  <a:ea typeface="SimSun"/>
                  <a:cs typeface="Times New Roman"/>
                </a:rPr>
              </a:br>
              <a:endParaRPr lang="nn-NO" sz="1400" dirty="0">
                <a:solidFill>
                  <a:schemeClr val="dk1"/>
                </a:solidFill>
                <a:ea typeface="SimSun"/>
                <a:cs typeface="Times New Roman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C650925-3549-4357-922A-159ECD134145}"/>
              </a:ext>
            </a:extLst>
          </p:cNvPr>
          <p:cNvSpPr txBox="1"/>
          <p:nvPr/>
        </p:nvSpPr>
        <p:spPr>
          <a:xfrm>
            <a:off x="6411870" y="5812319"/>
            <a:ext cx="206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n-NO" sz="1600" dirty="0" err="1"/>
              <a:t>Pellegrino</a:t>
            </a:r>
            <a:r>
              <a:rPr lang="nn-NO" sz="1600" dirty="0"/>
              <a:t> et al. (2014)</a:t>
            </a:r>
          </a:p>
        </p:txBody>
      </p:sp>
    </p:spTree>
    <p:extLst>
      <p:ext uri="{BB962C8B-B14F-4D97-AF65-F5344CB8AC3E}">
        <p14:creationId xmlns:p14="http://schemas.microsoft.com/office/powerpoint/2010/main" val="368486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n-NO" dirty="0" smtClean="0"/>
              <a:t>Eksempel: Logg</a:t>
            </a:r>
            <a:endParaRPr lang="nn-NO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95738" y="1690689"/>
            <a:ext cx="7583244" cy="4315256"/>
          </a:xfrm>
        </p:spPr>
        <p:txBody>
          <a:bodyPr>
            <a:normAutofit/>
          </a:bodyPr>
          <a:lstStyle/>
          <a:p>
            <a:r>
              <a:rPr lang="nn-NO" sz="2200" dirty="0" smtClean="0"/>
              <a:t>Ofte er det problematisk for elevar å skilje mellom kva dei har gjort og kva dei har lært av ein aktivitet. </a:t>
            </a:r>
          </a:p>
          <a:p>
            <a:r>
              <a:rPr lang="nn-NO" sz="2200" dirty="0" smtClean="0"/>
              <a:t>Dette skjemaet kan gi læraren innblikk i forståinga til elevane.</a:t>
            </a:r>
            <a:endParaRPr lang="nn-NO" sz="22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3254209"/>
              </p:ext>
            </p:extLst>
          </p:nvPr>
        </p:nvGraphicFramePr>
        <p:xfrm>
          <a:off x="895738" y="2943224"/>
          <a:ext cx="7583244" cy="3673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7862">
                  <a:extLst>
                    <a:ext uri="{9D8B030D-6E8A-4147-A177-3AD203B41FA5}">
                      <a16:colId xmlns:a16="http://schemas.microsoft.com/office/drawing/2014/main" val="1334309293"/>
                    </a:ext>
                  </a:extLst>
                </a:gridCol>
                <a:gridCol w="3805382">
                  <a:extLst>
                    <a:ext uri="{9D8B030D-6E8A-4147-A177-3AD203B41FA5}">
                      <a16:colId xmlns:a16="http://schemas.microsoft.com/office/drawing/2014/main" val="1801688096"/>
                    </a:ext>
                  </a:extLst>
                </a:gridCol>
              </a:tblGrid>
              <a:tr h="470958">
                <a:tc>
                  <a:txBody>
                    <a:bodyPr/>
                    <a:lstStyle/>
                    <a:p>
                      <a:r>
                        <a:rPr lang="nb-NO" dirty="0"/>
                        <a:t>K</a:t>
                      </a:r>
                      <a:r>
                        <a:rPr lang="nb-NO" dirty="0" smtClean="0"/>
                        <a:t>va </a:t>
                      </a:r>
                      <a:r>
                        <a:rPr lang="nb-NO" dirty="0"/>
                        <a:t>gjorde du?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Kva </a:t>
                      </a:r>
                      <a:r>
                        <a:rPr lang="nb-NO" dirty="0"/>
                        <a:t>lærte du?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1416038"/>
                  </a:ext>
                </a:extLst>
              </a:tr>
              <a:tr h="3202517">
                <a:tc>
                  <a:txBody>
                    <a:bodyPr/>
                    <a:lstStyle/>
                    <a:p>
                      <a:r>
                        <a:rPr lang="en-US" sz="1800" baseline="0" dirty="0" err="1" smtClean="0"/>
                        <a:t>Jeg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latet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som</a:t>
                      </a:r>
                      <a:r>
                        <a:rPr lang="en-US" sz="1800" baseline="0" dirty="0" smtClean="0"/>
                        <a:t> om </a:t>
                      </a:r>
                      <a:r>
                        <a:rPr lang="en-US" sz="1800" baseline="0" dirty="0" err="1" smtClean="0"/>
                        <a:t>jeg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var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en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partikkel</a:t>
                      </a:r>
                      <a:r>
                        <a:rPr lang="en-US" sz="1800" baseline="0" dirty="0" smtClean="0"/>
                        <a:t>. </a:t>
                      </a:r>
                      <a:r>
                        <a:rPr lang="en-US" sz="1800" baseline="0" dirty="0" err="1" smtClean="0"/>
                        <a:t>Jeg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beveget</a:t>
                      </a:r>
                      <a:r>
                        <a:rPr lang="en-US" sz="1800" baseline="0" dirty="0" smtClean="0"/>
                        <a:t> meg </a:t>
                      </a:r>
                      <a:r>
                        <a:rPr lang="en-US" sz="1800" baseline="0" dirty="0" err="1" smtClean="0"/>
                        <a:t>forskjellig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når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det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var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varmt</a:t>
                      </a:r>
                      <a:r>
                        <a:rPr lang="en-US" sz="1800" baseline="0" dirty="0" smtClean="0"/>
                        <a:t> og </a:t>
                      </a:r>
                      <a:r>
                        <a:rPr lang="en-US" sz="1800" baseline="0" dirty="0" err="1" smtClean="0"/>
                        <a:t>kaldt</a:t>
                      </a:r>
                      <a:r>
                        <a:rPr lang="en-US" sz="1800" baseline="0" dirty="0" smtClean="0"/>
                        <a:t>.</a:t>
                      </a:r>
                    </a:p>
                    <a:p>
                      <a:endParaRPr lang="en-US" sz="1800" baseline="0" dirty="0" smtClean="0"/>
                    </a:p>
                    <a:p>
                      <a:r>
                        <a:rPr lang="en-US" sz="1800" baseline="0" dirty="0" err="1" smtClean="0"/>
                        <a:t>Jeg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sto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på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samme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sted</a:t>
                      </a:r>
                      <a:r>
                        <a:rPr lang="en-US" sz="1800" baseline="0" dirty="0" smtClean="0"/>
                        <a:t> og </a:t>
                      </a:r>
                      <a:r>
                        <a:rPr lang="en-US" sz="1800" baseline="0" dirty="0" err="1" smtClean="0"/>
                        <a:t>gjorde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små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bevegelser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når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det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var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kaldt</a:t>
                      </a:r>
                      <a:r>
                        <a:rPr lang="en-US" sz="1800" baseline="0" dirty="0" smtClean="0"/>
                        <a:t> og </a:t>
                      </a:r>
                      <a:r>
                        <a:rPr lang="en-US" sz="1800" baseline="0" dirty="0" err="1" smtClean="0"/>
                        <a:t>gikk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rundt</a:t>
                      </a:r>
                      <a:r>
                        <a:rPr lang="en-US" sz="1800" baseline="0" dirty="0" smtClean="0"/>
                        <a:t> og </a:t>
                      </a:r>
                      <a:r>
                        <a:rPr lang="en-US" sz="1800" baseline="0" dirty="0" err="1" smtClean="0"/>
                        <a:t>gjorde</a:t>
                      </a:r>
                      <a:r>
                        <a:rPr lang="en-US" sz="1800" baseline="0" dirty="0" smtClean="0"/>
                        <a:t> store </a:t>
                      </a:r>
                      <a:r>
                        <a:rPr lang="en-US" sz="1800" baseline="0" dirty="0" err="1" smtClean="0"/>
                        <a:t>bevegelser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når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det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var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varmt</a:t>
                      </a:r>
                      <a:r>
                        <a:rPr lang="en-US" sz="1800" baseline="0" dirty="0" smtClean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Partikler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oppfører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seg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forskjellig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avhengig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av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temperatur</a:t>
                      </a:r>
                      <a:r>
                        <a:rPr lang="en-US" sz="1800" dirty="0" smtClean="0"/>
                        <a:t>.</a:t>
                      </a:r>
                    </a:p>
                    <a:p>
                      <a:endParaRPr lang="en-US" sz="1800" dirty="0" smtClean="0"/>
                    </a:p>
                    <a:p>
                      <a:endParaRPr lang="en-US" sz="1800" baseline="0" dirty="0" smtClean="0"/>
                    </a:p>
                    <a:p>
                      <a:r>
                        <a:rPr lang="en-US" sz="1800" baseline="0" dirty="0" err="1" smtClean="0"/>
                        <a:t>Når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det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er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kaldt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står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partiklene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på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en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bestemt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plass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i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forhold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til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hverandre</a:t>
                      </a:r>
                      <a:r>
                        <a:rPr lang="en-US" sz="1800" baseline="0" dirty="0" smtClean="0"/>
                        <a:t>. </a:t>
                      </a:r>
                      <a:r>
                        <a:rPr lang="en-US" sz="1800" baseline="0" dirty="0" err="1" smtClean="0"/>
                        <a:t>Når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temperaturen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øker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vibrerer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partiklene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kraftigere</a:t>
                      </a:r>
                      <a:r>
                        <a:rPr lang="en-US" sz="1800" baseline="0" dirty="0" smtClean="0"/>
                        <a:t> og tar </a:t>
                      </a:r>
                      <a:r>
                        <a:rPr lang="en-US" sz="1800" baseline="0" dirty="0" err="1" smtClean="0"/>
                        <a:t>større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plass</a:t>
                      </a:r>
                      <a:r>
                        <a:rPr lang="en-US" sz="1800" baseline="0" dirty="0" smtClean="0"/>
                        <a:t>. </a:t>
                      </a:r>
                      <a:r>
                        <a:rPr lang="en-US" sz="1800" baseline="0" dirty="0" err="1" smtClean="0"/>
                        <a:t>Blir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det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varmt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nok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begynner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partiklene</a:t>
                      </a:r>
                      <a:r>
                        <a:rPr lang="en-US" sz="1800" baseline="0" dirty="0" smtClean="0"/>
                        <a:t> å </a:t>
                      </a:r>
                      <a:r>
                        <a:rPr lang="en-US" sz="1800" baseline="0" dirty="0" err="1" smtClean="0"/>
                        <a:t>bevege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seg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imellom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hverandre</a:t>
                      </a:r>
                      <a:r>
                        <a:rPr lang="en-US" sz="1800" baseline="0" dirty="0" smtClean="0"/>
                        <a:t>.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5261148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88828" y="3466214"/>
            <a:ext cx="3625702" cy="991486"/>
          </a:xfrm>
          <a:prstGeom prst="rect">
            <a:avLst/>
          </a:prstGeom>
          <a:solidFill>
            <a:srgbClr val="CBD8D9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dirty="0"/>
          </a:p>
        </p:txBody>
      </p:sp>
      <p:sp>
        <p:nvSpPr>
          <p:cNvPr id="10" name="Rectangle 9"/>
          <p:cNvSpPr/>
          <p:nvPr/>
        </p:nvSpPr>
        <p:spPr>
          <a:xfrm>
            <a:off x="4766930" y="3480892"/>
            <a:ext cx="3625702" cy="976808"/>
          </a:xfrm>
          <a:prstGeom prst="rect">
            <a:avLst/>
          </a:prstGeom>
          <a:solidFill>
            <a:srgbClr val="CBD8D9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dirty="0"/>
          </a:p>
        </p:txBody>
      </p:sp>
      <p:sp>
        <p:nvSpPr>
          <p:cNvPr id="11" name="Rectangle 10"/>
          <p:cNvSpPr/>
          <p:nvPr/>
        </p:nvSpPr>
        <p:spPr>
          <a:xfrm>
            <a:off x="902478" y="4457700"/>
            <a:ext cx="3712052" cy="2051685"/>
          </a:xfrm>
          <a:prstGeom prst="rect">
            <a:avLst/>
          </a:prstGeom>
          <a:solidFill>
            <a:srgbClr val="CBD8D9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dirty="0"/>
          </a:p>
        </p:txBody>
      </p:sp>
      <p:sp>
        <p:nvSpPr>
          <p:cNvPr id="12" name="Rectangle 11"/>
          <p:cNvSpPr/>
          <p:nvPr/>
        </p:nvSpPr>
        <p:spPr>
          <a:xfrm>
            <a:off x="4766930" y="4457700"/>
            <a:ext cx="3625702" cy="2051685"/>
          </a:xfrm>
          <a:prstGeom prst="rect">
            <a:avLst/>
          </a:prstGeom>
          <a:solidFill>
            <a:srgbClr val="CBD8D9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38536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n-NO" sz="3300" dirty="0" smtClean="0"/>
              <a:t>Eksempel: </a:t>
            </a:r>
            <a:r>
              <a:rPr lang="nn-NO" sz="3300" dirty="0" err="1" smtClean="0"/>
              <a:t>Vlogg</a:t>
            </a:r>
            <a:r>
              <a:rPr lang="nn-NO" sz="3300" i="1" dirty="0" smtClean="0"/>
              <a:t> </a:t>
            </a:r>
            <a:r>
              <a:rPr lang="nn-NO" sz="3300" dirty="0" smtClean="0"/>
              <a:t>– v</a:t>
            </a:r>
            <a:r>
              <a:rPr lang="nn-NO" sz="3300" dirty="0" smtClean="0"/>
              <a:t>ideoblogg (8 min)</a:t>
            </a:r>
            <a:endParaRPr lang="nn-NO" sz="3300" i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95738" y="1690689"/>
            <a:ext cx="7583244" cy="431525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n-NO" sz="2200" dirty="0" smtClean="0"/>
              <a:t>Individuelt: Tenk over det du har fått presentert og diskutert om </a:t>
            </a:r>
            <a:r>
              <a:rPr lang="nn-NO" sz="2200" dirty="0" err="1" smtClean="0"/>
              <a:t>undervegsvurdering</a:t>
            </a:r>
            <a:r>
              <a:rPr lang="nn-NO" sz="2200" dirty="0" smtClean="0"/>
              <a:t> som støtte i den </a:t>
            </a:r>
            <a:r>
              <a:rPr lang="nn-NO" sz="2200" dirty="0" err="1" smtClean="0"/>
              <a:t>summative</a:t>
            </a:r>
            <a:r>
              <a:rPr lang="nn-NO" sz="2200" dirty="0" smtClean="0"/>
              <a:t> vurderinga av elevene (3 min). </a:t>
            </a:r>
          </a:p>
          <a:p>
            <a:pPr marL="457200" indent="-457200">
              <a:buFont typeface="+mj-lt"/>
              <a:buAutoNum type="arabicPeriod"/>
            </a:pPr>
            <a:r>
              <a:rPr lang="nn-NO" sz="2200" dirty="0" smtClean="0"/>
              <a:t>Bruk mobiltelefonen, og film eller ta </a:t>
            </a:r>
            <a:r>
              <a:rPr lang="nn-NO" sz="2200" dirty="0" err="1" smtClean="0"/>
              <a:t>lydopptak</a:t>
            </a:r>
            <a:r>
              <a:rPr lang="nn-NO" sz="2200" dirty="0" smtClean="0"/>
              <a:t> av at du fullfører kvar av desse setningstartarane:</a:t>
            </a:r>
          </a:p>
          <a:p>
            <a:pPr lvl="1"/>
            <a:r>
              <a:rPr lang="nn-NO" sz="2000" i="1" dirty="0" smtClean="0"/>
              <a:t>Før tenkte eg … </a:t>
            </a:r>
          </a:p>
          <a:p>
            <a:pPr lvl="1"/>
            <a:r>
              <a:rPr lang="nn-NO" sz="2000" i="1" dirty="0" smtClean="0"/>
              <a:t>No tenker </a:t>
            </a:r>
            <a:r>
              <a:rPr lang="nn-NO" sz="2000" i="1" dirty="0" smtClean="0"/>
              <a:t>e</a:t>
            </a:r>
            <a:r>
              <a:rPr lang="nn-NO" sz="2000" i="1" dirty="0" smtClean="0"/>
              <a:t>g ...</a:t>
            </a:r>
          </a:p>
          <a:p>
            <a:pPr marL="457200" indent="-457200">
              <a:buFont typeface="+mj-lt"/>
              <a:buAutoNum type="arabicPeriod"/>
            </a:pPr>
            <a:r>
              <a:rPr lang="nn-NO" sz="2200" dirty="0" smtClean="0"/>
              <a:t>Send lyd- eller bildefila til personen som sit ved sidan av deg.</a:t>
            </a:r>
          </a:p>
          <a:p>
            <a:pPr marL="457200" indent="-457200">
              <a:buFont typeface="+mj-lt"/>
              <a:buAutoNum type="arabicPeriod"/>
            </a:pPr>
            <a:r>
              <a:rPr lang="nn-NO" sz="2200" dirty="0" smtClean="0"/>
              <a:t>Høyr eller sjå på fila du har mottatt frå kollegaen din.</a:t>
            </a:r>
            <a:endParaRPr lang="nn-NO" sz="2200" dirty="0"/>
          </a:p>
        </p:txBody>
      </p:sp>
      <p:sp>
        <p:nvSpPr>
          <p:cNvPr id="4" name="Rounded Rectangle 3"/>
          <p:cNvSpPr/>
          <p:nvPr/>
        </p:nvSpPr>
        <p:spPr>
          <a:xfrm rot="20497957">
            <a:off x="76286" y="213082"/>
            <a:ext cx="1139511" cy="43262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b="1" dirty="0">
                <a:solidFill>
                  <a:schemeClr val="tx1"/>
                </a:solidFill>
              </a:rPr>
              <a:t>Elevrolle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825" y="5435501"/>
            <a:ext cx="1814158" cy="1140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ounded Rectangle 10"/>
          <p:cNvSpPr/>
          <p:nvPr/>
        </p:nvSpPr>
        <p:spPr>
          <a:xfrm>
            <a:off x="890043" y="5474368"/>
            <a:ext cx="5342315" cy="11265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2000" dirty="0" smtClean="0"/>
              <a:t>På side 9–11 i modulheftet finn de fleire eksempel på måtar å innhente informasjon om forståinga til elevane undervegs</a:t>
            </a:r>
            <a:endParaRPr lang="nn-NO" sz="2000" dirty="0"/>
          </a:p>
        </p:txBody>
      </p:sp>
    </p:spTree>
    <p:extLst>
      <p:ext uri="{BB962C8B-B14F-4D97-AF65-F5344CB8AC3E}">
        <p14:creationId xmlns:p14="http://schemas.microsoft.com/office/powerpoint/2010/main" val="301884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n-NO" dirty="0" smtClean="0"/>
              <a:t>Diskuter i grupper (10 </a:t>
            </a:r>
            <a:r>
              <a:rPr lang="nn-NO" dirty="0" smtClean="0"/>
              <a:t>min)</a:t>
            </a:r>
            <a:endParaRPr lang="nn-NO" sz="2700" dirty="0">
              <a:solidFill>
                <a:srgbClr val="268183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nn-NO" sz="2200" dirty="0" smtClean="0"/>
              <a:t>Læraren må </a:t>
            </a:r>
            <a:r>
              <a:rPr lang="nn-NO" sz="2200" dirty="0" smtClean="0"/>
              <a:t>innhente </a:t>
            </a:r>
            <a:r>
              <a:rPr lang="nn-NO" sz="2200" dirty="0" smtClean="0"/>
              <a:t>informasjon om forståinga til elevane fleire gongar undervegs dersom dette skal bli brukt i den </a:t>
            </a:r>
            <a:r>
              <a:rPr lang="nn-NO" sz="2200" dirty="0" err="1" smtClean="0"/>
              <a:t>summative</a:t>
            </a:r>
            <a:r>
              <a:rPr lang="nn-NO" sz="2200" dirty="0" smtClean="0"/>
              <a:t> vurderinga. </a:t>
            </a:r>
            <a:br>
              <a:rPr lang="nn-NO" sz="2200" dirty="0" smtClean="0"/>
            </a:br>
            <a:endParaRPr lang="nn-NO" sz="2200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nn-NO" sz="2200" dirty="0" smtClean="0"/>
              <a:t>Diskuter: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n-NO" sz="2000" dirty="0" smtClean="0"/>
              <a:t>Tenk på eit undervisningsopplegg du har eller skal gjennomføre. Når vil det vere hensiktsmessig å hente inn informasjon om forståinga til elevane? 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n-NO" sz="2000" dirty="0" smtClean="0"/>
              <a:t>Korleis kan dette støtte deg i den </a:t>
            </a:r>
            <a:r>
              <a:rPr lang="nn-NO" sz="2000" dirty="0" err="1" smtClean="0"/>
              <a:t>summative</a:t>
            </a:r>
            <a:r>
              <a:rPr lang="nn-NO" sz="2000" dirty="0" smtClean="0"/>
              <a:t> vurderinga?</a:t>
            </a:r>
            <a:endParaRPr lang="nn-NO" sz="2000" dirty="0"/>
          </a:p>
        </p:txBody>
      </p:sp>
      <p:pic>
        <p:nvPicPr>
          <p:cNvPr id="4" name="Picture 4" descr="Tilbakemelding, Gruppe, Kommunikasj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699" y="4827445"/>
            <a:ext cx="1764284" cy="117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890043" y="4984969"/>
            <a:ext cx="5059293" cy="10209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 dirty="0" smtClean="0"/>
              <a:t>På side 12 i modulheftet </a:t>
            </a:r>
            <a:r>
              <a:rPr lang="nb-NO" sz="2000" dirty="0" smtClean="0"/>
              <a:t>finn de </a:t>
            </a:r>
            <a:r>
              <a:rPr lang="nb-NO" sz="2000" dirty="0" smtClean="0"/>
              <a:t>eksempel på planleggings- og registreringsverktøy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155269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n-NO" dirty="0" smtClean="0"/>
              <a:t>Presentasjonar</a:t>
            </a:r>
            <a:endParaRPr lang="nn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5740" y="1825625"/>
            <a:ext cx="4267932" cy="4180320"/>
          </a:xfrm>
        </p:spPr>
        <p:txBody>
          <a:bodyPr>
            <a:normAutofit/>
          </a:bodyPr>
          <a:lstStyle/>
          <a:p>
            <a:r>
              <a:rPr lang="nn-NO" sz="2200" dirty="0" smtClean="0"/>
              <a:t>Gruppearbeid blir ofte vurdert på grunnlag av eit felles produkt. </a:t>
            </a:r>
          </a:p>
          <a:p>
            <a:r>
              <a:rPr lang="nn-NO" sz="2200" dirty="0" smtClean="0"/>
              <a:t>Ein kort presentasjon kan gjere det vanskeleg å skaffe tilstrekkeleg vurderingsgrunnlag for enkeltelevar.</a:t>
            </a:r>
          </a:p>
          <a:p>
            <a:r>
              <a:rPr lang="nn-NO" sz="2200" dirty="0" smtClean="0"/>
              <a:t>Eit tips er å gi elevane ei liste med spørsmål som kan bli stilte under presentasjonen. Lista må bli delt ut i </a:t>
            </a:r>
            <a:r>
              <a:rPr lang="nn-NO" sz="2200" dirty="0" err="1" smtClean="0"/>
              <a:t>oppstarten</a:t>
            </a:r>
            <a:r>
              <a:rPr lang="nn-NO" sz="2200" dirty="0" smtClean="0"/>
              <a:t> av perioden.</a:t>
            </a:r>
          </a:p>
          <a:p>
            <a:r>
              <a:rPr lang="nn-NO" sz="2200" dirty="0" smtClean="0"/>
              <a:t>På neste side ser de eksempel på spørsmål.</a:t>
            </a:r>
          </a:p>
          <a:p>
            <a:endParaRPr lang="nn-NO" sz="22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589" y="1857115"/>
            <a:ext cx="2786393" cy="2771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692588" y="4660641"/>
            <a:ext cx="27863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dirty="0" smtClean="0"/>
              <a:t>Elevar frå Børstad ungdomsskole presenterer arbeidet sitt. Foto: Lektor2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255188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254" y="462814"/>
            <a:ext cx="7905750" cy="930695"/>
          </a:xfrm>
        </p:spPr>
        <p:txBody>
          <a:bodyPr>
            <a:normAutofit/>
          </a:bodyPr>
          <a:lstStyle/>
          <a:p>
            <a:r>
              <a:rPr lang="nn-NO" dirty="0" smtClean="0"/>
              <a:t>Eksempel på spørsmål til presentasjonar</a:t>
            </a:r>
            <a:endParaRPr lang="nn-NO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3254" y="1699118"/>
            <a:ext cx="7583244" cy="4730257"/>
          </a:xfrm>
          <a:ln>
            <a:solidFill>
              <a:schemeClr val="accent2">
                <a:lumMod val="75000"/>
              </a:schemeClr>
            </a:solidFill>
          </a:ln>
        </p:spPr>
        <p:txBody>
          <a:bodyPr numCol="2">
            <a:normAutofit fontScale="25000" lnSpcReduction="20000"/>
          </a:bodyPr>
          <a:lstStyle/>
          <a:p>
            <a:pPr marL="457200" lvl="1" indent="0">
              <a:buNone/>
            </a:pPr>
            <a:endParaRPr lang="nn-NO" sz="8000" b="1" dirty="0" smtClean="0"/>
          </a:p>
          <a:p>
            <a:pPr marL="0" indent="0">
              <a:buNone/>
            </a:pPr>
            <a:r>
              <a:rPr lang="nn-NO" sz="8000" b="1" dirty="0" smtClean="0"/>
              <a:t>Om temaet/problemstillinga:</a:t>
            </a:r>
          </a:p>
          <a:p>
            <a:r>
              <a:rPr lang="nn-NO" sz="8000" dirty="0" smtClean="0"/>
              <a:t>Kven er dette temaet/arbeidet viktig for?</a:t>
            </a:r>
          </a:p>
          <a:p>
            <a:r>
              <a:rPr lang="nn-NO" sz="8000" dirty="0" smtClean="0"/>
              <a:t>Kva antok du i starten?</a:t>
            </a:r>
          </a:p>
          <a:p>
            <a:r>
              <a:rPr lang="nn-NO" sz="8000" dirty="0" smtClean="0"/>
              <a:t>Dersom du skulle gjort dette arbeidet på nytt, er det noko du ville gjort annleis?</a:t>
            </a:r>
            <a:r>
              <a:rPr lang="nn-NO" sz="7600" dirty="0" smtClean="0"/>
              <a:t/>
            </a:r>
            <a:br>
              <a:rPr lang="nn-NO" sz="7600" dirty="0" smtClean="0"/>
            </a:br>
            <a:endParaRPr lang="nn-NO" sz="7600" dirty="0" smtClean="0"/>
          </a:p>
          <a:p>
            <a:pPr marL="0" indent="0">
              <a:buNone/>
            </a:pPr>
            <a:r>
              <a:rPr lang="nn-NO" sz="8000" b="1" dirty="0" smtClean="0"/>
              <a:t>Om framgangsmåten:</a:t>
            </a:r>
          </a:p>
          <a:p>
            <a:r>
              <a:rPr lang="nn-NO" sz="8000" dirty="0" smtClean="0"/>
              <a:t>Korleis henta du inn informasjon?</a:t>
            </a:r>
          </a:p>
          <a:p>
            <a:r>
              <a:rPr lang="nn-NO" sz="8000" dirty="0" smtClean="0"/>
              <a:t>Kvifor trengte du denne informasjonen?</a:t>
            </a:r>
          </a:p>
          <a:p>
            <a:r>
              <a:rPr lang="nn-NO" sz="8000" dirty="0" smtClean="0"/>
              <a:t>Korleis brukte du informasjonen?</a:t>
            </a:r>
            <a:endParaRPr lang="nn-NO" sz="8000" b="1" dirty="0" smtClean="0"/>
          </a:p>
          <a:p>
            <a:pPr marL="457200" lvl="1" indent="0">
              <a:buNone/>
            </a:pPr>
            <a:endParaRPr lang="nn-NO" sz="9600" b="1" dirty="0" smtClean="0"/>
          </a:p>
          <a:p>
            <a:pPr marL="457200" lvl="1" indent="0">
              <a:buNone/>
            </a:pPr>
            <a:r>
              <a:rPr lang="nn-NO" sz="5600" b="1" dirty="0" smtClean="0"/>
              <a:t/>
            </a:r>
            <a:br>
              <a:rPr lang="nn-NO" sz="5600" b="1" dirty="0" smtClean="0"/>
            </a:br>
            <a:r>
              <a:rPr lang="nn-NO" sz="11200" b="1" dirty="0" smtClean="0"/>
              <a:t/>
            </a:r>
            <a:br>
              <a:rPr lang="nn-NO" sz="11200" b="1" dirty="0" smtClean="0"/>
            </a:br>
            <a:r>
              <a:rPr lang="nn-NO" sz="8000" b="1" dirty="0" smtClean="0"/>
              <a:t>Om dataa og forklaringane:</a:t>
            </a:r>
            <a:endParaRPr lang="nn-NO" sz="8000" dirty="0" smtClean="0"/>
          </a:p>
          <a:p>
            <a:pPr lvl="1">
              <a:spcBef>
                <a:spcPts val="1000"/>
              </a:spcBef>
            </a:pPr>
            <a:r>
              <a:rPr lang="nn-NO" sz="8000" dirty="0" smtClean="0"/>
              <a:t>Endra oppfatningane dine seg undervegs? Kvifor?</a:t>
            </a:r>
          </a:p>
          <a:p>
            <a:pPr lvl="1">
              <a:spcBef>
                <a:spcPts val="1000"/>
              </a:spcBef>
            </a:pPr>
            <a:r>
              <a:rPr lang="nn-NO" sz="8000" dirty="0" smtClean="0"/>
              <a:t>Korleis vil du forklare …?</a:t>
            </a:r>
          </a:p>
          <a:p>
            <a:pPr lvl="1">
              <a:spcBef>
                <a:spcPts val="1000"/>
              </a:spcBef>
            </a:pPr>
            <a:r>
              <a:rPr lang="nn-NO" sz="8000" dirty="0" smtClean="0"/>
              <a:t>Kva er beviset ditt for at … ?</a:t>
            </a:r>
          </a:p>
          <a:p>
            <a:pPr lvl="1">
              <a:spcBef>
                <a:spcPts val="1000"/>
              </a:spcBef>
            </a:pPr>
            <a:r>
              <a:rPr lang="nn-NO" sz="8000" dirty="0" smtClean="0"/>
              <a:t>Kvifor trur du … ?</a:t>
            </a:r>
            <a:r>
              <a:rPr lang="nn-NO" sz="7200" dirty="0" smtClean="0"/>
              <a:t/>
            </a:r>
            <a:br>
              <a:rPr lang="nn-NO" sz="7200" dirty="0" smtClean="0"/>
            </a:br>
            <a:endParaRPr lang="nn-NO" sz="11200" b="1" dirty="0" smtClean="0"/>
          </a:p>
          <a:p>
            <a:pPr marL="457200" lvl="1" indent="0">
              <a:buNone/>
            </a:pPr>
            <a:r>
              <a:rPr lang="nn-NO" sz="8000" b="1" dirty="0" smtClean="0"/>
              <a:t>Andre spørsmål:</a:t>
            </a:r>
            <a:endParaRPr lang="nn-NO" sz="8000" dirty="0" smtClean="0"/>
          </a:p>
          <a:p>
            <a:pPr lvl="1">
              <a:spcBef>
                <a:spcPts val="1000"/>
              </a:spcBef>
            </a:pPr>
            <a:r>
              <a:rPr lang="nn-NO" sz="8000" dirty="0" smtClean="0"/>
              <a:t>Kan du forklare meir om … ?</a:t>
            </a:r>
          </a:p>
          <a:p>
            <a:pPr lvl="1">
              <a:spcBef>
                <a:spcPts val="1000"/>
              </a:spcBef>
            </a:pPr>
            <a:r>
              <a:rPr lang="nn-NO" sz="8000" dirty="0" smtClean="0"/>
              <a:t>Kva meinte du med … ?</a:t>
            </a:r>
          </a:p>
          <a:p>
            <a:pPr lvl="1">
              <a:spcBef>
                <a:spcPts val="1000"/>
              </a:spcBef>
            </a:pPr>
            <a:r>
              <a:rPr lang="nn-NO" sz="8000" dirty="0" smtClean="0"/>
              <a:t>Kva har du lært om …?</a:t>
            </a:r>
          </a:p>
          <a:p>
            <a:pPr lvl="1">
              <a:spcBef>
                <a:spcPts val="1000"/>
              </a:spcBef>
            </a:pPr>
            <a:r>
              <a:rPr lang="nn-NO" sz="8000" dirty="0" smtClean="0"/>
              <a:t>Kva for nokre nye spørsmål har du nå? </a:t>
            </a:r>
          </a:p>
          <a:p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14038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n-NO" dirty="0" smtClean="0"/>
              <a:t>Eksempel på spørsmål til presentasjon</a:t>
            </a:r>
            <a:endParaRPr lang="nn-NO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  <a:buClr>
                <a:schemeClr val="accent3"/>
              </a:buClr>
            </a:pPr>
            <a:r>
              <a:rPr lang="nn-NO" sz="2200" dirty="0"/>
              <a:t>Spørsmåla bidrar </a:t>
            </a:r>
            <a:r>
              <a:rPr lang="nn-NO" sz="2200" dirty="0" smtClean="0"/>
              <a:t>til å:</a:t>
            </a:r>
            <a:endParaRPr lang="nn-NO" sz="2200" dirty="0" smtClean="0"/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n-NO" sz="2200" dirty="0" smtClean="0"/>
              <a:t>vise </a:t>
            </a:r>
            <a:r>
              <a:rPr lang="nn-NO" sz="2200" dirty="0"/>
              <a:t>elevane kva dei må fokusere på undervegs i prosessen </a:t>
            </a:r>
            <a:endParaRPr lang="nn-NO" sz="2200" dirty="0" smtClean="0"/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n-NO" sz="2200" dirty="0" smtClean="0"/>
              <a:t>synleggjere </a:t>
            </a:r>
            <a:r>
              <a:rPr lang="nn-NO" sz="2200" dirty="0"/>
              <a:t>den fagspesifikke forståinga til elevane og forståinga av naturvitskapelege tenkemåtar og </a:t>
            </a:r>
            <a:r>
              <a:rPr lang="nn-NO" sz="2200" dirty="0" smtClean="0"/>
              <a:t>praksisar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n-NO" sz="2200" dirty="0" smtClean="0"/>
              <a:t>aktivere </a:t>
            </a:r>
            <a:r>
              <a:rPr lang="nn-NO" sz="2200" dirty="0"/>
              <a:t>elevane som publikum – dei kan sjølve bruke lista til å stille spørsmål og kan samanlikne eigne resultat med resultata til andre</a:t>
            </a:r>
          </a:p>
          <a:p>
            <a:pPr>
              <a:spcBef>
                <a:spcPts val="600"/>
              </a:spcBef>
              <a:buClr>
                <a:schemeClr val="accent3"/>
              </a:buClr>
            </a:pPr>
            <a:r>
              <a:rPr lang="nn-NO" sz="2200" dirty="0"/>
              <a:t>I tillegg kan de lage spørsmål til enkeltelevar basert på informasjon de har samla undervegs</a:t>
            </a:r>
            <a:r>
              <a:rPr lang="nn-NO" sz="2200" dirty="0" smtClean="0"/>
              <a:t>.</a:t>
            </a:r>
            <a:endParaRPr lang="nn-NO" sz="2200" dirty="0"/>
          </a:p>
        </p:txBody>
      </p:sp>
    </p:spTree>
    <p:extLst>
      <p:ext uri="{BB962C8B-B14F-4D97-AF65-F5344CB8AC3E}">
        <p14:creationId xmlns:p14="http://schemas.microsoft.com/office/powerpoint/2010/main" val="214026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Oppsummering</a:t>
            </a:r>
            <a:endParaRPr lang="nn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n-NO" sz="2200" dirty="0" smtClean="0"/>
              <a:t>Planlagd </a:t>
            </a:r>
            <a:r>
              <a:rPr lang="nn-NO" sz="2200" dirty="0" err="1" smtClean="0"/>
              <a:t>undervegsvurdering</a:t>
            </a:r>
            <a:r>
              <a:rPr lang="nn-NO" sz="2200" dirty="0" smtClean="0"/>
              <a:t> kan bidra til eit betre grunnlag for </a:t>
            </a:r>
            <a:r>
              <a:rPr lang="nn-NO" sz="2200" dirty="0" err="1" smtClean="0"/>
              <a:t>summativ</a:t>
            </a:r>
            <a:r>
              <a:rPr lang="nn-NO" sz="2200" dirty="0" smtClean="0"/>
              <a:t> vurdering.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n-NO" sz="2000" dirty="0" smtClean="0"/>
              <a:t>Krev planlegging av både kortsiktige mål (delmål) og læringsmåla ved slutten av perioden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n-NO" sz="2000" dirty="0" smtClean="0"/>
              <a:t>Delmåla skal hjelpe elevane til å fokusere på viktig fagleg innhald og prosessar knytte til læringsmåla</a:t>
            </a:r>
          </a:p>
          <a:p>
            <a:r>
              <a:rPr lang="nn-NO" sz="2200" dirty="0" smtClean="0"/>
              <a:t>Den planlagde </a:t>
            </a:r>
            <a:r>
              <a:rPr lang="nn-NO" sz="2200" dirty="0" err="1" smtClean="0"/>
              <a:t>undervegsvurderinga</a:t>
            </a:r>
            <a:r>
              <a:rPr lang="nn-NO" sz="2200" dirty="0" smtClean="0"/>
              <a:t> blir samtidig nytta til å rettleie elevane i prosessane fram til eit betre produkt.</a:t>
            </a:r>
          </a:p>
          <a:p>
            <a:pPr lvl="0"/>
            <a:endParaRPr lang="nn-NO" sz="2200" dirty="0" smtClean="0"/>
          </a:p>
          <a:p>
            <a:endParaRPr lang="nn-NO" sz="2200" dirty="0" smtClean="0"/>
          </a:p>
          <a:p>
            <a:endParaRPr lang="nn-NO" sz="2200" dirty="0" smtClean="0"/>
          </a:p>
          <a:p>
            <a:endParaRPr lang="nn-NO" sz="2200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1020775" y="4760469"/>
            <a:ext cx="7338810" cy="1293092"/>
            <a:chOff x="1273857" y="4889403"/>
            <a:chExt cx="7338810" cy="1293092"/>
          </a:xfrm>
        </p:grpSpPr>
        <p:grpSp>
          <p:nvGrpSpPr>
            <p:cNvPr id="5" name="Group 4"/>
            <p:cNvGrpSpPr/>
            <p:nvPr/>
          </p:nvGrpSpPr>
          <p:grpSpPr>
            <a:xfrm>
              <a:off x="1273857" y="4889403"/>
              <a:ext cx="7338810" cy="1293092"/>
              <a:chOff x="1273857" y="4657755"/>
              <a:chExt cx="7338810" cy="1293092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273857" y="5119993"/>
                <a:ext cx="7338810" cy="830854"/>
                <a:chOff x="1260873" y="5169680"/>
                <a:chExt cx="7086804" cy="830854"/>
              </a:xfrm>
            </p:grpSpPr>
            <p:cxnSp>
              <p:nvCxnSpPr>
                <p:cNvPr id="15" name="Straight Connector 14"/>
                <p:cNvCxnSpPr>
                  <a:stCxn id="17" idx="3"/>
                  <a:endCxn id="20" idx="1"/>
                </p:cNvCxnSpPr>
                <p:nvPr/>
              </p:nvCxnSpPr>
              <p:spPr>
                <a:xfrm>
                  <a:off x="1978811" y="5354346"/>
                  <a:ext cx="4286643" cy="3700"/>
                </a:xfrm>
                <a:prstGeom prst="line">
                  <a:avLst/>
                </a:prstGeom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Flowchart: Connector 15"/>
                <p:cNvSpPr/>
                <p:nvPr/>
              </p:nvSpPr>
              <p:spPr>
                <a:xfrm>
                  <a:off x="2504377" y="5298570"/>
                  <a:ext cx="105621" cy="111552"/>
                </a:xfrm>
                <a:prstGeom prst="flowChartConnector">
                  <a:avLst/>
                </a:prstGeom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n-NO" dirty="0"/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1260873" y="5169680"/>
                  <a:ext cx="717938" cy="369332"/>
                </a:xfrm>
                <a:prstGeom prst="rect">
                  <a:avLst/>
                </a:prstGeom>
                <a:noFill/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n-NO" dirty="0" smtClean="0"/>
                    <a:t>Start</a:t>
                  </a:r>
                  <a:endParaRPr lang="nn-NO" dirty="0"/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2662977" y="5631202"/>
                  <a:ext cx="2835851" cy="369332"/>
                </a:xfrm>
                <a:prstGeom prst="rect">
                  <a:avLst/>
                </a:prstGeom>
                <a:noFill/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n-NO" dirty="0" smtClean="0"/>
                    <a:t>Planlagd </a:t>
                  </a:r>
                  <a:r>
                    <a:rPr lang="nn-NO" dirty="0" err="1" smtClean="0"/>
                    <a:t>undervegsvurdering</a:t>
                  </a:r>
                  <a:endParaRPr lang="nn-NO" dirty="0"/>
                </a:p>
              </p:txBody>
            </p:sp>
            <p:cxnSp>
              <p:nvCxnSpPr>
                <p:cNvPr id="19" name="Straight Arrow Connector 18"/>
                <p:cNvCxnSpPr/>
                <p:nvPr/>
              </p:nvCxnSpPr>
              <p:spPr>
                <a:xfrm flipH="1" flipV="1">
                  <a:off x="4033445" y="5453802"/>
                  <a:ext cx="3308" cy="188830"/>
                </a:xfrm>
                <a:prstGeom prst="straightConnector1">
                  <a:avLst/>
                </a:prstGeom>
                <a:ln>
                  <a:solidFill>
                    <a:schemeClr val="accent2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TextBox 19"/>
                <p:cNvSpPr txBox="1"/>
                <p:nvPr/>
              </p:nvSpPr>
              <p:spPr>
                <a:xfrm>
                  <a:off x="6265455" y="5173380"/>
                  <a:ext cx="2082222" cy="369332"/>
                </a:xfrm>
                <a:prstGeom prst="rect">
                  <a:avLst/>
                </a:prstGeom>
                <a:noFill/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n-NO" dirty="0" err="1" smtClean="0"/>
                    <a:t>Summativ</a:t>
                  </a:r>
                  <a:r>
                    <a:rPr lang="nn-NO" dirty="0" smtClean="0"/>
                    <a:t> vurdering</a:t>
                  </a:r>
                  <a:endParaRPr lang="nn-NO" dirty="0"/>
                </a:p>
              </p:txBody>
            </p:sp>
          </p:grpSp>
          <p:sp>
            <p:nvSpPr>
              <p:cNvPr id="11" name="TextBox 10"/>
              <p:cNvSpPr txBox="1"/>
              <p:nvPr/>
            </p:nvSpPr>
            <p:spPr>
              <a:xfrm>
                <a:off x="5217132" y="4662171"/>
                <a:ext cx="890944" cy="369332"/>
              </a:xfrm>
              <a:prstGeom prst="rect">
                <a:avLst/>
              </a:prstGeom>
              <a:noFill/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n-NO" dirty="0" smtClean="0"/>
                  <a:t>Delmål</a:t>
                </a:r>
                <a:endParaRPr lang="nn-NO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170796" y="4662171"/>
                <a:ext cx="890944" cy="369332"/>
              </a:xfrm>
              <a:prstGeom prst="rect">
                <a:avLst/>
              </a:prstGeom>
              <a:noFill/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n-NO" dirty="0" smtClean="0"/>
                  <a:t>Delmål</a:t>
                </a:r>
                <a:endParaRPr lang="nn-NO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693964" y="4662171"/>
                <a:ext cx="890944" cy="369332"/>
              </a:xfrm>
              <a:prstGeom prst="rect">
                <a:avLst/>
              </a:prstGeom>
              <a:noFill/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n-NO" dirty="0" smtClean="0"/>
                  <a:t>Delmål</a:t>
                </a:r>
                <a:endParaRPr lang="nn-NO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740300" y="4657755"/>
                <a:ext cx="1252895" cy="369332"/>
              </a:xfrm>
              <a:prstGeom prst="rect">
                <a:avLst/>
              </a:prstGeom>
              <a:noFill/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n-NO" dirty="0" smtClean="0"/>
                  <a:t>Læringsmål</a:t>
                </a:r>
                <a:endParaRPr lang="nn-NO" dirty="0"/>
              </a:p>
            </p:txBody>
          </p:sp>
        </p:grpSp>
        <p:sp>
          <p:nvSpPr>
            <p:cNvPr id="6" name="Flowchart: Connector 5"/>
            <p:cNvSpPr/>
            <p:nvPr/>
          </p:nvSpPr>
          <p:spPr>
            <a:xfrm>
              <a:off x="4081364" y="5484355"/>
              <a:ext cx="109377" cy="111552"/>
            </a:xfrm>
            <a:prstGeom prst="flowChartConnector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dirty="0"/>
            </a:p>
          </p:txBody>
        </p:sp>
        <p:sp>
          <p:nvSpPr>
            <p:cNvPr id="7" name="Flowchart: Connector 6"/>
            <p:cNvSpPr/>
            <p:nvPr/>
          </p:nvSpPr>
          <p:spPr>
            <a:xfrm>
              <a:off x="5662514" y="5480531"/>
              <a:ext cx="109377" cy="111552"/>
            </a:xfrm>
            <a:prstGeom prst="flowChartConnector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dirty="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 flipV="1">
              <a:off x="2641416" y="5616558"/>
              <a:ext cx="84404" cy="196605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V="1">
              <a:off x="5546283" y="5616558"/>
              <a:ext cx="116231" cy="196606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85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Planlegg </a:t>
            </a:r>
            <a:r>
              <a:rPr lang="nb-NO" dirty="0" smtClean="0"/>
              <a:t>eiga </a:t>
            </a:r>
            <a:r>
              <a:rPr lang="nb-NO" dirty="0"/>
              <a:t>undervisning 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A883D46C-4712-4EFB-BB3D-1EF2FC8AE2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20 </a:t>
            </a:r>
            <a:r>
              <a:rPr lang="nb-NO" dirty="0" smtClean="0"/>
              <a:t>minutt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6167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n-NO" dirty="0"/>
              <a:t>Planlegg undervisning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95738" y="1531346"/>
            <a:ext cx="7583244" cy="5326654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n-NO" sz="2000" dirty="0" smtClean="0"/>
              <a:t>De skal </a:t>
            </a:r>
            <a:r>
              <a:rPr lang="nn-NO" sz="2000" dirty="0" smtClean="0"/>
              <a:t>no </a:t>
            </a:r>
            <a:r>
              <a:rPr lang="nn-NO" sz="2000" dirty="0" smtClean="0"/>
              <a:t>planlegge ei </a:t>
            </a:r>
            <a:r>
              <a:rPr lang="nn-NO" sz="2000" dirty="0" err="1" smtClean="0"/>
              <a:t>undervegsvurdering</a:t>
            </a:r>
            <a:r>
              <a:rPr lang="nn-NO" sz="2000" dirty="0" smtClean="0"/>
              <a:t> som kan støtte dykk i den </a:t>
            </a:r>
            <a:r>
              <a:rPr lang="nn-NO" sz="2000" dirty="0" err="1" smtClean="0"/>
              <a:t>summative</a:t>
            </a:r>
            <a:r>
              <a:rPr lang="nn-NO" sz="2000" dirty="0" smtClean="0"/>
              <a:t> vurderinga av elevane. </a:t>
            </a:r>
            <a:endParaRPr lang="nn-NO" sz="2000" dirty="0"/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nn-NO" sz="2000" dirty="0" smtClean="0"/>
              <a:t>Vel ein </a:t>
            </a:r>
            <a:r>
              <a:rPr lang="nn-NO" sz="2000" dirty="0" smtClean="0"/>
              <a:t>undervisningstime, konkretiser måla for </a:t>
            </a:r>
            <a:r>
              <a:rPr lang="nn-NO" sz="2000" dirty="0" smtClean="0"/>
              <a:t>undervisninga, </a:t>
            </a:r>
            <a:r>
              <a:rPr lang="nn-NO" sz="2000" dirty="0"/>
              <a:t>og </a:t>
            </a:r>
            <a:r>
              <a:rPr lang="nn-NO" sz="2000" dirty="0" smtClean="0"/>
              <a:t>skisser </a:t>
            </a:r>
            <a:r>
              <a:rPr lang="nn-NO" sz="2000" dirty="0"/>
              <a:t>k</a:t>
            </a:r>
            <a:r>
              <a:rPr lang="nn-NO" sz="2000" dirty="0" smtClean="0"/>
              <a:t>va </a:t>
            </a:r>
            <a:r>
              <a:rPr lang="nn-NO" sz="2000" dirty="0"/>
              <a:t>du vil godta som bevis på </a:t>
            </a:r>
            <a:r>
              <a:rPr lang="nn-NO" sz="2000" dirty="0" err="1" smtClean="0"/>
              <a:t>måloppnåing</a:t>
            </a:r>
            <a:r>
              <a:rPr lang="nn-NO" sz="2000" dirty="0" smtClean="0"/>
              <a:t>.</a:t>
            </a:r>
            <a:endParaRPr lang="nn-NO" sz="2000" dirty="0"/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nn-NO" sz="2000" dirty="0" smtClean="0"/>
              <a:t>Planlegg </a:t>
            </a:r>
            <a:r>
              <a:rPr lang="nn-NO" sz="2000" dirty="0" smtClean="0"/>
              <a:t>ein </a:t>
            </a:r>
            <a:r>
              <a:rPr lang="nn-NO" sz="2000" dirty="0"/>
              <a:t>aktivitet </a:t>
            </a:r>
            <a:r>
              <a:rPr lang="nn-NO" sz="2000" dirty="0" smtClean="0"/>
              <a:t>som kan hjelpe </a:t>
            </a:r>
            <a:r>
              <a:rPr lang="nn-NO" sz="2000" dirty="0" smtClean="0"/>
              <a:t>elevane vidare </a:t>
            </a:r>
            <a:r>
              <a:rPr lang="nn-NO" sz="2000" dirty="0" smtClean="0"/>
              <a:t>i sin </a:t>
            </a:r>
            <a:r>
              <a:rPr lang="nn-NO" sz="2000" dirty="0" smtClean="0"/>
              <a:t>forståing </a:t>
            </a:r>
            <a:r>
              <a:rPr lang="nn-NO" sz="2000" dirty="0" smtClean="0"/>
              <a:t>av læringsmåla.</a:t>
            </a:r>
            <a:endParaRPr lang="nn-NO" sz="2000" dirty="0"/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nn-NO" sz="2000" dirty="0"/>
              <a:t>Etter at </a:t>
            </a:r>
            <a:r>
              <a:rPr lang="nn-NO" sz="2000" dirty="0" smtClean="0"/>
              <a:t>elevane </a:t>
            </a:r>
            <a:r>
              <a:rPr lang="nn-NO" sz="2000" dirty="0"/>
              <a:t>har gjennomført aktiviteten skal </a:t>
            </a:r>
            <a:r>
              <a:rPr lang="nn-NO" sz="2000" dirty="0" smtClean="0"/>
              <a:t>dei </a:t>
            </a:r>
            <a:r>
              <a:rPr lang="nn-NO" sz="2000" dirty="0"/>
              <a:t>bruke loggen «</a:t>
            </a:r>
            <a:r>
              <a:rPr lang="nn-NO" sz="2000" i="1" dirty="0"/>
              <a:t>Kva gjorde eg, kva lærte eg</a:t>
            </a:r>
            <a:r>
              <a:rPr lang="nn-NO" sz="2000" dirty="0" smtClean="0"/>
              <a:t>». </a:t>
            </a:r>
            <a:r>
              <a:rPr lang="nn-NO" sz="2000" dirty="0" smtClean="0"/>
              <a:t>Dei </a:t>
            </a:r>
            <a:r>
              <a:rPr lang="nn-NO" sz="2000" dirty="0" smtClean="0"/>
              <a:t>kan fylle ut og levere loggen </a:t>
            </a:r>
            <a:r>
              <a:rPr lang="nn-NO" sz="2000" dirty="0" smtClean="0"/>
              <a:t>skriftleg</a:t>
            </a:r>
            <a:r>
              <a:rPr lang="nn-NO" sz="2000" dirty="0" smtClean="0"/>
              <a:t>, eller sende </a:t>
            </a:r>
            <a:r>
              <a:rPr lang="nn-NO" sz="2000" dirty="0" smtClean="0"/>
              <a:t>ein </a:t>
            </a:r>
            <a:r>
              <a:rPr lang="nn-NO" sz="2000" dirty="0" err="1" smtClean="0"/>
              <a:t>Vlogg</a:t>
            </a:r>
            <a:r>
              <a:rPr lang="nn-NO" sz="2000" dirty="0" smtClean="0"/>
              <a:t> der </a:t>
            </a:r>
            <a:r>
              <a:rPr lang="nn-NO" sz="2000" dirty="0" smtClean="0"/>
              <a:t>dei munnleg </a:t>
            </a:r>
            <a:r>
              <a:rPr lang="nn-NO" sz="2000" dirty="0" smtClean="0"/>
              <a:t>deler </a:t>
            </a:r>
            <a:r>
              <a:rPr lang="nn-NO" sz="2000" dirty="0" smtClean="0"/>
              <a:t>punkta </a:t>
            </a:r>
            <a:r>
              <a:rPr lang="nn-NO" sz="2000" dirty="0" smtClean="0"/>
              <a:t>frå loggen med deg. Dersom </a:t>
            </a:r>
            <a:r>
              <a:rPr lang="nn-NO" sz="2000" dirty="0" smtClean="0"/>
              <a:t>elevane </a:t>
            </a:r>
            <a:r>
              <a:rPr lang="nn-NO" sz="2000" dirty="0" smtClean="0"/>
              <a:t>ikkje kan skrive/lese kan </a:t>
            </a:r>
            <a:r>
              <a:rPr lang="nn-NO" sz="2000" dirty="0" smtClean="0"/>
              <a:t>dei </a:t>
            </a:r>
            <a:r>
              <a:rPr lang="nn-NO" sz="2000" dirty="0" smtClean="0"/>
              <a:t>få tid til å tenke seg om, snakke med </a:t>
            </a:r>
            <a:r>
              <a:rPr lang="nn-NO" sz="2000" dirty="0" smtClean="0"/>
              <a:t>læringspartnaren </a:t>
            </a:r>
            <a:r>
              <a:rPr lang="nn-NO" sz="2000" dirty="0" smtClean="0"/>
              <a:t>og deretter dele </a:t>
            </a:r>
            <a:r>
              <a:rPr lang="nn-NO" sz="2000" dirty="0" smtClean="0"/>
              <a:t>munnleg </a:t>
            </a:r>
            <a:r>
              <a:rPr lang="nn-NO" sz="2000" dirty="0" smtClean="0"/>
              <a:t>i plenum.</a:t>
            </a:r>
            <a:endParaRPr lang="nn-NO" sz="2000" dirty="0"/>
          </a:p>
          <a:p>
            <a:pPr marL="457200" indent="-457200">
              <a:spcBef>
                <a:spcPts val="60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nn-NO" sz="2000" dirty="0" err="1" smtClean="0"/>
              <a:t>Bestem</a:t>
            </a:r>
            <a:r>
              <a:rPr lang="nn-NO" sz="2000" dirty="0" smtClean="0"/>
              <a:t> </a:t>
            </a:r>
            <a:r>
              <a:rPr lang="nn-NO" sz="2000" dirty="0" smtClean="0"/>
              <a:t>korleis du </a:t>
            </a:r>
            <a:r>
              <a:rPr lang="nn-NO" sz="2000" dirty="0" smtClean="0"/>
              <a:t>skal registrere </a:t>
            </a:r>
            <a:r>
              <a:rPr lang="nn-NO" sz="2000" dirty="0"/>
              <a:t>bevis </a:t>
            </a:r>
            <a:r>
              <a:rPr lang="nn-NO" sz="2000" dirty="0" smtClean="0"/>
              <a:t>på </a:t>
            </a:r>
            <a:r>
              <a:rPr lang="nn-NO" sz="2000" dirty="0" err="1" smtClean="0"/>
              <a:t>måloppnåing</a:t>
            </a:r>
            <a:r>
              <a:rPr lang="nn-NO" sz="2000" dirty="0" smtClean="0"/>
              <a:t>.</a:t>
            </a:r>
          </a:p>
          <a:p>
            <a:pPr marL="0" indent="0">
              <a:buNone/>
            </a:pPr>
            <a:r>
              <a:rPr lang="nn-NO" sz="2000" dirty="0"/>
              <a:t>Undervisninga </a:t>
            </a:r>
            <a:r>
              <a:rPr lang="nn-NO" sz="2000" dirty="0" smtClean="0"/>
              <a:t>skal </a:t>
            </a:r>
            <a:r>
              <a:rPr lang="nn-NO" sz="2000" dirty="0" smtClean="0"/>
              <a:t>de gjennomføre </a:t>
            </a:r>
            <a:r>
              <a:rPr lang="nn-NO" sz="2000" dirty="0"/>
              <a:t>før de møter til </a:t>
            </a:r>
            <a:r>
              <a:rPr lang="nn-NO" sz="2000" i="1" dirty="0"/>
              <a:t>D – Etterarbeid</a:t>
            </a:r>
            <a:r>
              <a:rPr lang="nn-NO" sz="2000" dirty="0"/>
              <a:t>. Ta med registrerte bevis på </a:t>
            </a:r>
            <a:r>
              <a:rPr lang="nn-NO" sz="2000" dirty="0" err="1"/>
              <a:t>måloppnåing</a:t>
            </a:r>
            <a:r>
              <a:rPr lang="nn-NO" sz="2000" dirty="0"/>
              <a:t>.</a:t>
            </a:r>
            <a:endParaRPr lang="nn-NO" sz="2000" dirty="0">
              <a:ea typeface="SimSun"/>
              <a:cs typeface="Times New Roman"/>
            </a:endParaRPr>
          </a:p>
          <a:p>
            <a:pPr marL="0" indent="0">
              <a:buNone/>
            </a:pPr>
            <a:endParaRPr lang="nn-NO" sz="2000" dirty="0"/>
          </a:p>
          <a:p>
            <a:endParaRPr lang="nn-NO" sz="2000" dirty="0" smtClean="0"/>
          </a:p>
        </p:txBody>
      </p:sp>
    </p:spTree>
    <p:extLst>
      <p:ext uri="{BB962C8B-B14F-4D97-AF65-F5344CB8AC3E}">
        <p14:creationId xmlns:p14="http://schemas.microsoft.com/office/powerpoint/2010/main" val="301620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71179" y="2556218"/>
            <a:ext cx="7801641" cy="1674976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nb-NO" sz="4900" dirty="0">
                <a:solidFill>
                  <a:srgbClr val="268183"/>
                </a:solidFill>
              </a:rPr>
              <a:t>Vurdering av prosess og produkt </a:t>
            </a:r>
            <a:r>
              <a:rPr lang="nb-NO" sz="4400" dirty="0">
                <a:solidFill>
                  <a:srgbClr val="268183"/>
                </a:solidFill>
              </a:rPr>
              <a:t/>
            </a:r>
            <a:br>
              <a:rPr lang="nb-NO" sz="4400" dirty="0">
                <a:solidFill>
                  <a:srgbClr val="268183"/>
                </a:solidFill>
              </a:rPr>
            </a:br>
            <a:r>
              <a:rPr lang="nb-NO" sz="2700" dirty="0">
                <a:solidFill>
                  <a:srgbClr val="268183"/>
                </a:solidFill>
              </a:rPr>
              <a:t/>
            </a:r>
            <a:br>
              <a:rPr lang="nb-NO" sz="2700" dirty="0">
                <a:solidFill>
                  <a:srgbClr val="268183"/>
                </a:solidFill>
              </a:rPr>
            </a:br>
            <a:r>
              <a:rPr lang="nb-NO" sz="3600" dirty="0">
                <a:solidFill>
                  <a:srgbClr val="268183"/>
                </a:solidFill>
              </a:rPr>
              <a:t>D – Etterarbeid</a:t>
            </a:r>
            <a:endParaRPr lang="nb-NO" sz="6000" dirty="0">
              <a:solidFill>
                <a:srgbClr val="268183"/>
              </a:solidFill>
            </a:endParaRPr>
          </a:p>
        </p:txBody>
      </p:sp>
      <p:sp>
        <p:nvSpPr>
          <p:cNvPr id="4" name="Undertittel 3">
            <a:extLst>
              <a:ext uri="{FF2B5EF4-FFF2-40B4-BE49-F238E27FC236}">
                <a16:creationId xmlns:a16="http://schemas.microsoft.com/office/drawing/2014/main" id="{DD7B2E6B-256D-4F96-A706-945018535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1783" y="1912281"/>
            <a:ext cx="5280434" cy="442989"/>
          </a:xfrm>
        </p:spPr>
        <p:txBody>
          <a:bodyPr/>
          <a:lstStyle/>
          <a:p>
            <a:r>
              <a:rPr lang="nb-NO" dirty="0"/>
              <a:t>Modul 3</a:t>
            </a:r>
          </a:p>
        </p:txBody>
      </p:sp>
    </p:spTree>
    <p:extLst>
      <p:ext uri="{BB962C8B-B14F-4D97-AF65-F5344CB8AC3E}">
        <p14:creationId xmlns:p14="http://schemas.microsoft.com/office/powerpoint/2010/main" val="228237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b-NO" dirty="0">
                <a:solidFill>
                  <a:srgbClr val="268183"/>
                </a:solidFill>
              </a:rPr>
              <a:t>Tidsplan for denne økta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7359184"/>
              </p:ext>
            </p:extLst>
          </p:nvPr>
        </p:nvGraphicFramePr>
        <p:xfrm>
          <a:off x="895350" y="1825625"/>
          <a:ext cx="7583488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11674">
                  <a:extLst>
                    <a:ext uri="{9D8B030D-6E8A-4147-A177-3AD203B41FA5}">
                      <a16:colId xmlns:a16="http://schemas.microsoft.com/office/drawing/2014/main" val="3943618325"/>
                    </a:ext>
                  </a:extLst>
                </a:gridCol>
                <a:gridCol w="2571814">
                  <a:extLst>
                    <a:ext uri="{9D8B030D-6E8A-4147-A177-3AD203B41FA5}">
                      <a16:colId xmlns:a16="http://schemas.microsoft.com/office/drawing/2014/main" val="2311720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sz="2200" b="0" dirty="0"/>
                        <a:t>Aktivitet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b="0" dirty="0"/>
                        <a:t>Tid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857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2200" dirty="0" smtClean="0">
                          <a:solidFill>
                            <a:schemeClr val="tx1"/>
                          </a:solidFill>
                        </a:rPr>
                        <a:t>Summer</a:t>
                      </a:r>
                      <a:r>
                        <a:rPr lang="nb-NO" sz="2200" baseline="0" dirty="0" smtClean="0">
                          <a:solidFill>
                            <a:schemeClr val="tx1"/>
                          </a:solidFill>
                        </a:rPr>
                        <a:t> opp forarbeidet</a:t>
                      </a:r>
                      <a:endParaRPr lang="nb-NO" sz="2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dirty="0" smtClean="0">
                          <a:solidFill>
                            <a:schemeClr val="tx1"/>
                          </a:solidFill>
                        </a:rPr>
                        <a:t>15 minutt</a:t>
                      </a:r>
                      <a:endParaRPr lang="nb-NO" sz="2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5347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2200" dirty="0" smtClean="0">
                          <a:solidFill>
                            <a:schemeClr val="tx1"/>
                          </a:solidFill>
                        </a:rPr>
                        <a:t>Aktivitet</a:t>
                      </a:r>
                      <a:endParaRPr lang="nb-NO" sz="2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dirty="0" smtClean="0">
                          <a:solidFill>
                            <a:schemeClr val="tx1"/>
                          </a:solidFill>
                        </a:rPr>
                        <a:t>15 minutt</a:t>
                      </a:r>
                      <a:endParaRPr lang="nb-NO" sz="2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2629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2200" dirty="0" err="1" smtClean="0">
                          <a:solidFill>
                            <a:schemeClr val="tx1"/>
                          </a:solidFill>
                        </a:rPr>
                        <a:t>Fagleg</a:t>
                      </a:r>
                      <a:r>
                        <a:rPr lang="nb-NO" sz="2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nb-NO" sz="2200" dirty="0">
                          <a:solidFill>
                            <a:schemeClr val="tx1"/>
                          </a:solidFill>
                        </a:rPr>
                        <a:t>påfyll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dirty="0" smtClean="0">
                          <a:solidFill>
                            <a:schemeClr val="tx1"/>
                          </a:solidFill>
                        </a:rPr>
                        <a:t>40 minutt</a:t>
                      </a:r>
                      <a:endParaRPr lang="nb-NO" sz="2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9079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2200" dirty="0">
                          <a:solidFill>
                            <a:schemeClr val="tx1"/>
                          </a:solidFill>
                        </a:rPr>
                        <a:t>Planlegg </a:t>
                      </a:r>
                      <a:r>
                        <a:rPr lang="nb-NO" sz="2200" dirty="0" smtClean="0">
                          <a:solidFill>
                            <a:schemeClr val="tx1"/>
                          </a:solidFill>
                        </a:rPr>
                        <a:t>eiga </a:t>
                      </a:r>
                      <a:r>
                        <a:rPr lang="nb-NO" sz="2200" dirty="0">
                          <a:solidFill>
                            <a:schemeClr val="tx1"/>
                          </a:solidFill>
                        </a:rPr>
                        <a:t>undervisning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dirty="0" smtClean="0">
                          <a:solidFill>
                            <a:schemeClr val="tx1"/>
                          </a:solidFill>
                        </a:rPr>
                        <a:t>20 minutt</a:t>
                      </a:r>
                      <a:endParaRPr lang="nb-NO" sz="2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2752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2200" b="1" dirty="0">
                          <a:solidFill>
                            <a:schemeClr val="tx1"/>
                          </a:solidFill>
                        </a:rPr>
                        <a:t>Totalt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b="1" baseline="0" dirty="0" smtClean="0">
                          <a:solidFill>
                            <a:schemeClr val="tx1"/>
                          </a:solidFill>
                        </a:rPr>
                        <a:t>90 </a:t>
                      </a:r>
                      <a:r>
                        <a:rPr lang="nb-NO" sz="2200" b="1" dirty="0" smtClean="0">
                          <a:solidFill>
                            <a:schemeClr val="tx1"/>
                          </a:solidFill>
                        </a:rPr>
                        <a:t>minutt</a:t>
                      </a:r>
                      <a:endParaRPr lang="nb-NO" sz="2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9534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772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Mål</a:t>
            </a:r>
            <a:endParaRPr lang="nn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n-NO" sz="2200" dirty="0" smtClean="0"/>
              <a:t>Målet med denne modulen er å gi </a:t>
            </a:r>
            <a:r>
              <a:rPr lang="nn-NO" sz="2200" dirty="0" smtClean="0"/>
              <a:t>deltakarane </a:t>
            </a:r>
            <a:r>
              <a:rPr lang="nn-NO" sz="2200" dirty="0" smtClean="0"/>
              <a:t>verktøy som </a:t>
            </a:r>
            <a:r>
              <a:rPr lang="nn-NO" sz="2200" dirty="0" smtClean="0"/>
              <a:t>lettar vurderinga </a:t>
            </a:r>
            <a:r>
              <a:rPr lang="nn-NO" sz="2200" dirty="0" smtClean="0"/>
              <a:t>av elevane når dei jobbar sjølvstendig i grupper over tid. </a:t>
            </a:r>
          </a:p>
          <a:p>
            <a:r>
              <a:rPr lang="nn-NO" sz="2200" dirty="0" smtClean="0"/>
              <a:t>Modulen viser korleis </a:t>
            </a:r>
            <a:r>
              <a:rPr lang="nn-NO" sz="2200" dirty="0" err="1" smtClean="0"/>
              <a:t>undervegsvurdering</a:t>
            </a:r>
            <a:r>
              <a:rPr lang="nn-NO" sz="2200" dirty="0" smtClean="0"/>
              <a:t> kan bli brukt som støtte i den </a:t>
            </a:r>
            <a:r>
              <a:rPr lang="nn-NO" sz="2200" dirty="0" err="1" smtClean="0"/>
              <a:t>summative</a:t>
            </a:r>
            <a:r>
              <a:rPr lang="nn-NO" sz="2200" dirty="0" smtClean="0"/>
              <a:t> vurderinga av elevane.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895739" y="3845560"/>
            <a:ext cx="7583243" cy="1957887"/>
            <a:chOff x="419463" y="3467466"/>
            <a:chExt cx="8344788" cy="2423198"/>
          </a:xfrm>
        </p:grpSpPr>
        <p:sp>
          <p:nvSpPr>
            <p:cNvPr id="11" name="Rectangle 9"/>
            <p:cNvSpPr/>
            <p:nvPr/>
          </p:nvSpPr>
          <p:spPr>
            <a:xfrm>
              <a:off x="419463" y="3467466"/>
              <a:ext cx="2185944" cy="242319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nn-NO" sz="1400" b="1" dirty="0">
                  <a:effectLst/>
                  <a:ea typeface="SimSun"/>
                  <a:cs typeface="Times New Roman"/>
                </a:rPr>
                <a:t>Mål</a:t>
              </a: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nn-NO" sz="1400" dirty="0">
                  <a:solidFill>
                    <a:schemeClr val="tx1"/>
                  </a:solidFill>
                  <a:ea typeface="SimSun"/>
                  <a:cs typeface="Times New Roman"/>
                </a:rPr>
                <a:t>Nøyaktig kva slags kunnskapar og ferdigheiter vil du elevane skal ha, og korleis vil du dei skal lære det?</a:t>
              </a: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3388015" y="3467466"/>
              <a:ext cx="2441648" cy="163725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nn-NO" sz="1400" b="1" dirty="0">
                  <a:ea typeface="SimSun"/>
                  <a:cs typeface="Times New Roman"/>
                </a:rPr>
                <a:t>Bevis</a:t>
              </a:r>
              <a:br>
                <a:rPr lang="nn-NO" sz="1400" b="1" dirty="0">
                  <a:ea typeface="SimSun"/>
                  <a:cs typeface="Times New Roman"/>
                </a:rPr>
              </a:br>
              <a:r>
                <a:rPr lang="nn-NO" sz="1400" dirty="0">
                  <a:ea typeface="SimSun"/>
                  <a:cs typeface="Times New Roman"/>
                </a:rPr>
                <a:t>Kva vil du godta som bevis for at ein elev har dei ønska kunnskapane og ferdigheitene?</a:t>
              </a:r>
            </a:p>
          </p:txBody>
        </p:sp>
        <p:sp>
          <p:nvSpPr>
            <p:cNvPr id="13" name="Left-Right Arrow 13"/>
            <p:cNvSpPr/>
            <p:nvPr/>
          </p:nvSpPr>
          <p:spPr>
            <a:xfrm>
              <a:off x="2744283" y="4410136"/>
              <a:ext cx="529361" cy="316789"/>
            </a:xfrm>
            <a:prstGeom prst="left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n-NO" sz="1200" dirty="0"/>
            </a:p>
          </p:txBody>
        </p:sp>
        <p:sp>
          <p:nvSpPr>
            <p:cNvPr id="14" name="Left-Right Arrow 14"/>
            <p:cNvSpPr/>
            <p:nvPr/>
          </p:nvSpPr>
          <p:spPr>
            <a:xfrm>
              <a:off x="5973321" y="4413264"/>
              <a:ext cx="554597" cy="344925"/>
            </a:xfrm>
            <a:prstGeom prst="left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n-NO" sz="120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620057" y="3467466"/>
              <a:ext cx="2144194" cy="242319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nn-NO" sz="1400" b="1" dirty="0">
                  <a:effectLst/>
                  <a:ea typeface="SimSun"/>
                  <a:cs typeface="Times New Roman"/>
                </a:rPr>
                <a:t>Aktivitet</a:t>
              </a:r>
            </a:p>
            <a:p>
              <a:pPr>
                <a:lnSpc>
                  <a:spcPct val="115000"/>
                </a:lnSpc>
              </a:pPr>
              <a:r>
                <a:rPr lang="nn-NO" sz="1400" dirty="0">
                  <a:ea typeface="SimSun"/>
                  <a:cs typeface="Times New Roman"/>
                </a:rPr>
                <a:t>Kva slags aktivitet(ar) skal elevane utføre for å synleggjere kva dei forstår? </a:t>
              </a:r>
              <a:endParaRPr lang="nn-NO" sz="2000" dirty="0">
                <a:ea typeface="SimSun"/>
                <a:cs typeface="Times New Roman"/>
              </a:endParaRP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endParaRPr lang="nn-NO" sz="1400" b="1" dirty="0">
                <a:effectLst/>
                <a:latin typeface="Times New Roman"/>
                <a:ea typeface="SimSun"/>
                <a:cs typeface="Times New Roman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402148" y="5182741"/>
              <a:ext cx="2427515" cy="707923"/>
            </a:xfrm>
            <a:prstGeom prst="rect">
              <a:avLst/>
            </a:prstGeom>
            <a:ln w="6350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nn-NO" sz="1400" dirty="0">
                  <a:solidFill>
                    <a:schemeClr val="dk1"/>
                  </a:solidFill>
                  <a:ea typeface="SimSun"/>
                  <a:cs typeface="Times New Roman"/>
                </a:rPr>
                <a:t>Korleis vil du tolke og følge opp bevisa?</a:t>
              </a:r>
              <a:br>
                <a:rPr lang="nn-NO" sz="1400" dirty="0">
                  <a:solidFill>
                    <a:schemeClr val="dk1"/>
                  </a:solidFill>
                  <a:ea typeface="SimSun"/>
                  <a:cs typeface="Times New Roman"/>
                </a:rPr>
              </a:br>
              <a:endParaRPr lang="nn-NO" sz="1400" dirty="0">
                <a:solidFill>
                  <a:schemeClr val="dk1"/>
                </a:solidFill>
                <a:ea typeface="SimSun"/>
                <a:cs typeface="Times New Roman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C650925-3549-4357-922A-159ECD134145}"/>
              </a:ext>
            </a:extLst>
          </p:cNvPr>
          <p:cNvSpPr txBox="1"/>
          <p:nvPr/>
        </p:nvSpPr>
        <p:spPr>
          <a:xfrm>
            <a:off x="6411871" y="5854371"/>
            <a:ext cx="206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n-NO" sz="1600" dirty="0" err="1"/>
              <a:t>Pellegrino</a:t>
            </a:r>
            <a:r>
              <a:rPr lang="nn-NO" sz="1600" dirty="0"/>
              <a:t> et al. (2014)</a:t>
            </a:r>
          </a:p>
        </p:txBody>
      </p:sp>
    </p:spTree>
    <p:extLst>
      <p:ext uri="{BB962C8B-B14F-4D97-AF65-F5344CB8AC3E}">
        <p14:creationId xmlns:p14="http://schemas.microsoft.com/office/powerpoint/2010/main" val="23363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n-NO" dirty="0" smtClean="0">
                <a:solidFill>
                  <a:srgbClr val="268183"/>
                </a:solidFill>
              </a:rPr>
              <a:t>Tidsplan for denne økta</a:t>
            </a:r>
            <a:endParaRPr lang="nn-NO" dirty="0">
              <a:solidFill>
                <a:srgbClr val="268183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7607773"/>
              </p:ext>
            </p:extLst>
          </p:nvPr>
        </p:nvGraphicFramePr>
        <p:xfrm>
          <a:off x="895350" y="1825625"/>
          <a:ext cx="7583488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11674">
                  <a:extLst>
                    <a:ext uri="{9D8B030D-6E8A-4147-A177-3AD203B41FA5}">
                      <a16:colId xmlns:a16="http://schemas.microsoft.com/office/drawing/2014/main" val="3943618325"/>
                    </a:ext>
                  </a:extLst>
                </a:gridCol>
                <a:gridCol w="2571814">
                  <a:extLst>
                    <a:ext uri="{9D8B030D-6E8A-4147-A177-3AD203B41FA5}">
                      <a16:colId xmlns:a16="http://schemas.microsoft.com/office/drawing/2014/main" val="2311720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n-NO" sz="2200" b="0" noProof="0" dirty="0" smtClean="0"/>
                        <a:t>Aktivitet</a:t>
                      </a:r>
                      <a:endParaRPr lang="nn-NO" sz="2200" b="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n-NO" sz="2200" b="0" noProof="0" dirty="0" smtClean="0"/>
                        <a:t>Tid</a:t>
                      </a:r>
                      <a:endParaRPr lang="nn-NO" sz="2200" b="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857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n-NO" sz="2200" noProof="0" dirty="0" smtClean="0">
                          <a:solidFill>
                            <a:schemeClr val="tx1"/>
                          </a:solidFill>
                        </a:rPr>
                        <a:t>Del erfaringar i grupper</a:t>
                      </a:r>
                      <a:endParaRPr lang="nn-NO" sz="220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n-NO" sz="2200" noProof="0" dirty="0" smtClean="0">
                          <a:solidFill>
                            <a:schemeClr val="tx1"/>
                          </a:solidFill>
                        </a:rPr>
                        <a:t>20 minutt</a:t>
                      </a:r>
                      <a:endParaRPr lang="nn-NO" sz="220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5347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n-NO" sz="2200" noProof="0" dirty="0" smtClean="0">
                          <a:solidFill>
                            <a:schemeClr val="tx1"/>
                          </a:solidFill>
                        </a:rPr>
                        <a:t>Summer opp i plenum</a:t>
                      </a:r>
                      <a:endParaRPr lang="nn-NO" sz="220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n-NO" sz="2200" noProof="0" dirty="0" smtClean="0">
                          <a:solidFill>
                            <a:schemeClr val="tx1"/>
                          </a:solidFill>
                        </a:rPr>
                        <a:t>10 minutt</a:t>
                      </a:r>
                      <a:endParaRPr lang="nn-NO" sz="220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9079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n-NO" sz="2200" noProof="0" dirty="0" smtClean="0">
                          <a:solidFill>
                            <a:schemeClr val="tx1"/>
                          </a:solidFill>
                        </a:rPr>
                        <a:t>Tenk-par-del</a:t>
                      </a:r>
                      <a:endParaRPr lang="nn-NO" sz="220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n-NO" sz="2200" noProof="0" dirty="0" smtClean="0">
                          <a:solidFill>
                            <a:schemeClr val="tx1"/>
                          </a:solidFill>
                        </a:rPr>
                        <a:t>12 minutt</a:t>
                      </a:r>
                      <a:endParaRPr lang="nn-NO" sz="220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715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n-NO" sz="2200" noProof="0" dirty="0" smtClean="0">
                          <a:solidFill>
                            <a:schemeClr val="tx1"/>
                          </a:solidFill>
                        </a:rPr>
                        <a:t>Vegen vidare</a:t>
                      </a:r>
                      <a:endParaRPr lang="nn-NO" sz="220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n-NO" sz="2200" noProof="0" dirty="0" smtClean="0">
                          <a:solidFill>
                            <a:schemeClr val="tx1"/>
                          </a:solidFill>
                        </a:rPr>
                        <a:t>8 minutt</a:t>
                      </a:r>
                      <a:endParaRPr lang="nn-NO" sz="220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889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n-NO" sz="2200" b="1" noProof="0" dirty="0" smtClean="0">
                          <a:solidFill>
                            <a:schemeClr val="tx1"/>
                          </a:solidFill>
                        </a:rPr>
                        <a:t>Totalt</a:t>
                      </a:r>
                      <a:endParaRPr lang="nn-NO" sz="22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n-NO" sz="2200" b="1" baseline="0" noProof="0" dirty="0" smtClean="0">
                          <a:solidFill>
                            <a:schemeClr val="tx1"/>
                          </a:solidFill>
                        </a:rPr>
                        <a:t>50 </a:t>
                      </a:r>
                      <a:r>
                        <a:rPr lang="nn-NO" sz="2200" b="1" noProof="0" dirty="0" smtClean="0">
                          <a:solidFill>
                            <a:schemeClr val="tx1"/>
                          </a:solidFill>
                        </a:rPr>
                        <a:t>minutt</a:t>
                      </a:r>
                      <a:endParaRPr lang="nn-NO" sz="22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9534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13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n-NO" dirty="0" smtClean="0"/>
              <a:t>Del erfaringar i grupper (20 </a:t>
            </a:r>
            <a:r>
              <a:rPr lang="nn-NO" dirty="0" smtClean="0"/>
              <a:t>min)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95738" y="1825625"/>
            <a:ext cx="7583244" cy="418032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nn-NO" sz="2200" dirty="0" smtClean="0"/>
              <a:t>Kvar </a:t>
            </a:r>
            <a:r>
              <a:rPr lang="nn-NO" sz="2200" dirty="0" smtClean="0"/>
              <a:t>person </a:t>
            </a:r>
            <a:r>
              <a:rPr lang="nn-NO" sz="2200" dirty="0" smtClean="0"/>
              <a:t>fortel </a:t>
            </a:r>
            <a:r>
              <a:rPr lang="nn-NO" sz="2200" dirty="0" smtClean="0"/>
              <a:t>kort: 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nn-NO" sz="2200" dirty="0" smtClean="0"/>
              <a:t>Kva var læringsmålet og </a:t>
            </a:r>
            <a:r>
              <a:rPr lang="nn-NO" sz="2200" dirty="0" smtClean="0"/>
              <a:t>kva </a:t>
            </a:r>
            <a:r>
              <a:rPr lang="nn-NO" sz="2200" dirty="0" smtClean="0"/>
              <a:t>aktivitet gjennomførte elevene for å nærme seg dette?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nn-NO" sz="2200" dirty="0"/>
              <a:t>Kva bevis på </a:t>
            </a:r>
            <a:r>
              <a:rPr lang="nn-NO" sz="2200" dirty="0" err="1"/>
              <a:t>måloppnåing</a:t>
            </a:r>
            <a:r>
              <a:rPr lang="nn-NO" sz="2200" dirty="0"/>
              <a:t> observerte </a:t>
            </a:r>
            <a:r>
              <a:rPr lang="nn-NO" sz="2200" dirty="0" smtClean="0"/>
              <a:t>de i loggen elevene leverte i etterkant av aktiviteten?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nn-NO" sz="2200" dirty="0"/>
              <a:t>Korleis registrerte de bevis på </a:t>
            </a:r>
            <a:r>
              <a:rPr lang="nn-NO" sz="2200" dirty="0" err="1"/>
              <a:t>måloppnåing</a:t>
            </a:r>
            <a:r>
              <a:rPr lang="nn-NO" sz="2200" dirty="0"/>
              <a:t>?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nn-NO" sz="2200" dirty="0" smtClean="0"/>
              <a:t>Korleis kan informasjonen støtte dykk i den </a:t>
            </a:r>
            <a:r>
              <a:rPr lang="nn-NO" sz="2200" dirty="0" err="1" smtClean="0"/>
              <a:t>summative</a:t>
            </a:r>
            <a:r>
              <a:rPr lang="nn-NO" sz="2200" dirty="0" smtClean="0"/>
              <a:t> vurderinga av elevene?</a:t>
            </a:r>
          </a:p>
          <a:p>
            <a:pPr marL="457200" lvl="3" indent="0">
              <a:spcBef>
                <a:spcPts val="0"/>
              </a:spcBef>
              <a:spcAft>
                <a:spcPts val="600"/>
              </a:spcAft>
              <a:buNone/>
            </a:pPr>
            <a:endParaRPr lang="nn-NO" sz="2400" dirty="0" smtClean="0"/>
          </a:p>
          <a:p>
            <a:pPr marL="0" lvl="2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nn-NO" sz="2200" dirty="0" smtClean="0"/>
              <a:t>Vel eit </a:t>
            </a:r>
            <a:r>
              <a:rPr lang="nn-NO" sz="2200" dirty="0" smtClean="0"/>
              <a:t>eksempel som de vil dele i plenum.</a:t>
            </a:r>
          </a:p>
          <a:p>
            <a:pPr marL="685800" lvl="3">
              <a:spcBef>
                <a:spcPts val="0"/>
              </a:spcBef>
              <a:spcAft>
                <a:spcPts val="600"/>
              </a:spcAft>
            </a:pPr>
            <a:endParaRPr lang="nn-NO" sz="2000" dirty="0"/>
          </a:p>
        </p:txBody>
      </p:sp>
    </p:spTree>
    <p:extLst>
      <p:ext uri="{BB962C8B-B14F-4D97-AF65-F5344CB8AC3E}">
        <p14:creationId xmlns:p14="http://schemas.microsoft.com/office/powerpoint/2010/main" val="296843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Summer opp i </a:t>
            </a:r>
            <a:r>
              <a:rPr lang="nb-NO" dirty="0"/>
              <a:t>plenum </a:t>
            </a:r>
            <a:r>
              <a:rPr lang="nb-NO" dirty="0" smtClean="0"/>
              <a:t>(10 </a:t>
            </a:r>
            <a:r>
              <a:rPr lang="nb-NO" dirty="0" smtClean="0"/>
              <a:t>min)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n-NO" sz="2200" dirty="0" smtClean="0"/>
              <a:t>Kvar </a:t>
            </a:r>
            <a:r>
              <a:rPr lang="nn-NO" sz="2200" dirty="0" smtClean="0"/>
              <a:t>gruppe deler </a:t>
            </a:r>
            <a:r>
              <a:rPr lang="nn-NO" sz="2200" dirty="0" smtClean="0"/>
              <a:t>eit </a:t>
            </a:r>
            <a:r>
              <a:rPr lang="nn-NO" sz="2200" dirty="0" smtClean="0"/>
              <a:t>eksempel i plenum: </a:t>
            </a:r>
            <a:endParaRPr lang="nn-NO" sz="2200" dirty="0" smtClean="0"/>
          </a:p>
          <a:p>
            <a:pPr marL="0" indent="0">
              <a:buNone/>
            </a:pPr>
            <a:endParaRPr lang="nn-NO" sz="2200" dirty="0" smtClean="0"/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nn-NO" sz="2200" dirty="0"/>
              <a:t>Kva var læringsmålet og kva aktivitet gjennomførte elevene for å nærme seg dette?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nn-NO" sz="2200" dirty="0"/>
              <a:t>Kva bevis på </a:t>
            </a:r>
            <a:r>
              <a:rPr lang="nn-NO" sz="2200" dirty="0" err="1"/>
              <a:t>måloppnåing</a:t>
            </a:r>
            <a:r>
              <a:rPr lang="nn-NO" sz="2200" dirty="0"/>
              <a:t> observerte de i loggen elevene leverte i etterkant av aktiviteten?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nn-NO" sz="2200" dirty="0"/>
              <a:t>Korleis registrerte de bevis på </a:t>
            </a:r>
            <a:r>
              <a:rPr lang="nn-NO" sz="2200" dirty="0" err="1"/>
              <a:t>måloppnåing</a:t>
            </a:r>
            <a:r>
              <a:rPr lang="nn-NO" sz="2200" dirty="0"/>
              <a:t>?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nn-NO" sz="2200" dirty="0"/>
              <a:t>Korleis kan informasjonen støtte dykk i den </a:t>
            </a:r>
            <a:r>
              <a:rPr lang="nn-NO" sz="2200" dirty="0" err="1"/>
              <a:t>summative</a:t>
            </a:r>
            <a:r>
              <a:rPr lang="nn-NO" sz="2200" dirty="0"/>
              <a:t> vurderinga av elevene</a:t>
            </a:r>
            <a:r>
              <a:rPr lang="nn-NO" sz="2200" dirty="0" smtClean="0"/>
              <a:t>?</a:t>
            </a:r>
            <a:endParaRPr lang="nn-NO" sz="2200" dirty="0"/>
          </a:p>
          <a:p>
            <a:endParaRPr lang="nn-NO" sz="2200" dirty="0"/>
          </a:p>
          <a:p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86941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Mål</a:t>
            </a:r>
            <a:endParaRPr lang="nn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n-NO" sz="2200" dirty="0"/>
              <a:t>Målet med denne modulen er å gi deltakarane verktøy som letter vurderinga av elevane når dei jobbar sjølvstendig i grupper over tid. </a:t>
            </a:r>
          </a:p>
          <a:p>
            <a:r>
              <a:rPr lang="nn-NO" sz="2200" dirty="0"/>
              <a:t>Modulen viser korleis </a:t>
            </a:r>
            <a:r>
              <a:rPr lang="nn-NO" sz="2200" dirty="0" err="1"/>
              <a:t>undervegsvurdering</a:t>
            </a:r>
            <a:r>
              <a:rPr lang="nn-NO" sz="2200" dirty="0"/>
              <a:t> kan bli brukt som støtte i den </a:t>
            </a:r>
            <a:r>
              <a:rPr lang="nn-NO" sz="2200" dirty="0" err="1"/>
              <a:t>summative</a:t>
            </a:r>
            <a:r>
              <a:rPr lang="nn-NO" sz="2200" dirty="0"/>
              <a:t> vurderinga av elevane.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895739" y="3845561"/>
            <a:ext cx="7583243" cy="1971535"/>
            <a:chOff x="419463" y="3467466"/>
            <a:chExt cx="8344788" cy="2440089"/>
          </a:xfrm>
        </p:grpSpPr>
        <p:sp>
          <p:nvSpPr>
            <p:cNvPr id="11" name="Rectangle 9"/>
            <p:cNvSpPr/>
            <p:nvPr/>
          </p:nvSpPr>
          <p:spPr>
            <a:xfrm>
              <a:off x="419463" y="3467466"/>
              <a:ext cx="2185944" cy="2440089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nn-NO" sz="1400" b="1" dirty="0">
                  <a:effectLst/>
                  <a:ea typeface="SimSun"/>
                  <a:cs typeface="Times New Roman"/>
                </a:rPr>
                <a:t>Mål</a:t>
              </a: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nn-NO" sz="1400" dirty="0">
                  <a:solidFill>
                    <a:schemeClr val="tx1"/>
                  </a:solidFill>
                  <a:ea typeface="SimSun"/>
                  <a:cs typeface="Times New Roman"/>
                </a:rPr>
                <a:t>Nøyaktig kva slags kunnskapar og ferdigheiter vil du elevane skal ha, og korleis vil du dei skal lære det?</a:t>
              </a: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3388015" y="3467466"/>
              <a:ext cx="2441648" cy="164962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nn-NO" sz="1400" b="1" dirty="0">
                  <a:ea typeface="SimSun"/>
                  <a:cs typeface="Times New Roman"/>
                </a:rPr>
                <a:t>Bevis</a:t>
              </a:r>
              <a:br>
                <a:rPr lang="nn-NO" sz="1400" b="1" dirty="0">
                  <a:ea typeface="SimSun"/>
                  <a:cs typeface="Times New Roman"/>
                </a:rPr>
              </a:br>
              <a:r>
                <a:rPr lang="nn-NO" sz="1400" dirty="0">
                  <a:ea typeface="SimSun"/>
                  <a:cs typeface="Times New Roman"/>
                </a:rPr>
                <a:t>Kva vil du godta som bevis for at ein elev har dei ønska kunnskapane og ferdigheitene?</a:t>
              </a:r>
            </a:p>
          </p:txBody>
        </p:sp>
        <p:sp>
          <p:nvSpPr>
            <p:cNvPr id="13" name="Left-Right Arrow 13"/>
            <p:cNvSpPr/>
            <p:nvPr/>
          </p:nvSpPr>
          <p:spPr>
            <a:xfrm>
              <a:off x="2744283" y="4410136"/>
              <a:ext cx="529361" cy="316789"/>
            </a:xfrm>
            <a:prstGeom prst="left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n-NO" sz="1200" dirty="0"/>
            </a:p>
          </p:txBody>
        </p:sp>
        <p:sp>
          <p:nvSpPr>
            <p:cNvPr id="14" name="Left-Right Arrow 14"/>
            <p:cNvSpPr/>
            <p:nvPr/>
          </p:nvSpPr>
          <p:spPr>
            <a:xfrm>
              <a:off x="5973321" y="4413264"/>
              <a:ext cx="554597" cy="344925"/>
            </a:xfrm>
            <a:prstGeom prst="left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n-NO" sz="120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620057" y="3467466"/>
              <a:ext cx="2144194" cy="2440089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nn-NO" sz="1400" b="1" dirty="0">
                  <a:effectLst/>
                  <a:ea typeface="SimSun"/>
                  <a:cs typeface="Times New Roman"/>
                </a:rPr>
                <a:t>Aktivitet</a:t>
              </a:r>
            </a:p>
            <a:p>
              <a:pPr>
                <a:lnSpc>
                  <a:spcPct val="115000"/>
                </a:lnSpc>
              </a:pPr>
              <a:r>
                <a:rPr lang="nn-NO" sz="1400" dirty="0">
                  <a:ea typeface="SimSun"/>
                  <a:cs typeface="Times New Roman"/>
                </a:rPr>
                <a:t>Kva slags aktivitet(ar) skal elevane utføre for å synleggjere kva dei forstår? </a:t>
              </a:r>
              <a:endParaRPr lang="nn-NO" sz="2000" dirty="0">
                <a:ea typeface="SimSun"/>
                <a:cs typeface="Times New Roman"/>
              </a:endParaRP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endParaRPr lang="nn-NO" sz="1400" b="1" dirty="0">
                <a:effectLst/>
                <a:latin typeface="Times New Roman"/>
                <a:ea typeface="SimSun"/>
                <a:cs typeface="Times New Roman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388015" y="5199632"/>
              <a:ext cx="2441648" cy="707923"/>
            </a:xfrm>
            <a:prstGeom prst="rect">
              <a:avLst/>
            </a:prstGeom>
            <a:ln w="6350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nn-NO" sz="1400" dirty="0">
                  <a:solidFill>
                    <a:schemeClr val="dk1"/>
                  </a:solidFill>
                  <a:ea typeface="SimSun"/>
                  <a:cs typeface="Times New Roman"/>
                </a:rPr>
                <a:t>Korleis vil du tolke og følge opp bevisa?</a:t>
              </a:r>
              <a:br>
                <a:rPr lang="nn-NO" sz="1400" dirty="0">
                  <a:solidFill>
                    <a:schemeClr val="dk1"/>
                  </a:solidFill>
                  <a:ea typeface="SimSun"/>
                  <a:cs typeface="Times New Roman"/>
                </a:rPr>
              </a:br>
              <a:endParaRPr lang="nn-NO" sz="1400" dirty="0">
                <a:solidFill>
                  <a:schemeClr val="dk1"/>
                </a:solidFill>
                <a:ea typeface="SimSun"/>
                <a:cs typeface="Times New Roman"/>
              </a:endParaRPr>
            </a:p>
          </p:txBody>
        </p:sp>
      </p:grpSp>
      <p:sp>
        <p:nvSpPr>
          <p:cNvPr id="17" name="Rounded Rectangular Callout 2"/>
          <p:cNvSpPr/>
          <p:nvPr/>
        </p:nvSpPr>
        <p:spPr>
          <a:xfrm>
            <a:off x="4513373" y="365126"/>
            <a:ext cx="3363687" cy="1097279"/>
          </a:xfrm>
          <a:prstGeom prst="wedgeRoundRectCallout">
            <a:avLst>
              <a:gd name="adj1" fmla="val -72588"/>
              <a:gd name="adj2" fmla="val -21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 err="1" smtClean="0"/>
              <a:t>Hugser</a:t>
            </a:r>
            <a:r>
              <a:rPr lang="nb-NO" sz="2200" dirty="0" smtClean="0"/>
              <a:t> </a:t>
            </a:r>
            <a:r>
              <a:rPr lang="nb-NO" sz="2200" dirty="0"/>
              <a:t>du målet med denne modulen?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650925-3549-4357-922A-159ECD134145}"/>
              </a:ext>
            </a:extLst>
          </p:cNvPr>
          <p:cNvSpPr txBox="1"/>
          <p:nvPr/>
        </p:nvSpPr>
        <p:spPr>
          <a:xfrm>
            <a:off x="6411870" y="5836668"/>
            <a:ext cx="206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n-NO" sz="1600" dirty="0" err="1"/>
              <a:t>Pellegrino</a:t>
            </a:r>
            <a:r>
              <a:rPr lang="nn-NO" sz="1600" dirty="0"/>
              <a:t> et al. (2014)</a:t>
            </a:r>
          </a:p>
        </p:txBody>
      </p:sp>
    </p:spTree>
    <p:extLst>
      <p:ext uri="{BB962C8B-B14F-4D97-AF65-F5344CB8AC3E}">
        <p14:creationId xmlns:p14="http://schemas.microsoft.com/office/powerpoint/2010/main" val="114355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Tenk-par-del (12 min)</a:t>
            </a:r>
            <a:endParaRPr lang="nn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nn-NO" sz="2200" dirty="0" smtClean="0"/>
              <a:t>De har diskutert ulike verktøy å samle informasjon om forståinga til elevane: logg, </a:t>
            </a:r>
            <a:r>
              <a:rPr lang="nn-NO" sz="2200" dirty="0" err="1" smtClean="0"/>
              <a:t>vlogg</a:t>
            </a:r>
            <a:r>
              <a:rPr lang="nn-NO" sz="2200" dirty="0" smtClean="0"/>
              <a:t>, blogg, innleveringar, læringsstrategiar, </a:t>
            </a:r>
            <a:r>
              <a:rPr lang="nn-NO" sz="2200" dirty="0" err="1" smtClean="0"/>
              <a:t>samskrivingsdokument</a:t>
            </a:r>
            <a:r>
              <a:rPr lang="nn-NO" sz="2200" dirty="0" smtClean="0"/>
              <a:t>, felles tankekart, spørsmål til presentasjon m.m.</a:t>
            </a:r>
            <a:br>
              <a:rPr lang="nn-NO" sz="2200" dirty="0" smtClean="0"/>
            </a:br>
            <a:endParaRPr lang="nn-NO" sz="2200" dirty="0" smtClean="0"/>
          </a:p>
          <a:p>
            <a:pPr marL="0" indent="0">
              <a:buNone/>
            </a:pPr>
            <a:r>
              <a:rPr lang="nn-NO" sz="2200" dirty="0" smtClean="0"/>
              <a:t>I din framtidige undervisningspraksis:</a:t>
            </a:r>
          </a:p>
          <a:p>
            <a:pPr lvl="1"/>
            <a:r>
              <a:rPr lang="nn-NO" sz="2200" dirty="0" smtClean="0"/>
              <a:t>Kva verktøy vil du bruke for å lette vurderinga av forståinga til elevane undervegs og til slutt? </a:t>
            </a:r>
          </a:p>
          <a:p>
            <a:pPr lvl="1"/>
            <a:r>
              <a:rPr lang="nn-NO" sz="2200" dirty="0" smtClean="0"/>
              <a:t>Kvifor </a:t>
            </a:r>
            <a:r>
              <a:rPr lang="nn-NO" sz="2200" dirty="0" smtClean="0"/>
              <a:t>vil du bruke akkurat desse verktøya?</a:t>
            </a:r>
          </a:p>
          <a:p>
            <a:pPr marL="457200" lvl="1" indent="0">
              <a:buNone/>
            </a:pPr>
            <a:endParaRPr lang="nn-NO" sz="2200" dirty="0"/>
          </a:p>
        </p:txBody>
      </p:sp>
      <p:sp>
        <p:nvSpPr>
          <p:cNvPr id="11" name="Rectangle 10"/>
          <p:cNvSpPr/>
          <p:nvPr/>
        </p:nvSpPr>
        <p:spPr>
          <a:xfrm>
            <a:off x="5577906" y="5317391"/>
            <a:ext cx="3021168" cy="12008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sz="2000" b="1" dirty="0" smtClean="0"/>
              <a:t>Tenk</a:t>
            </a:r>
            <a:r>
              <a:rPr lang="nn-NO" sz="2000" dirty="0" smtClean="0"/>
              <a:t> (2 min)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sz="2000" dirty="0" smtClean="0"/>
              <a:t>Diskuter i </a:t>
            </a:r>
            <a:r>
              <a:rPr lang="nn-NO" sz="2000" b="1" dirty="0" smtClean="0"/>
              <a:t>par </a:t>
            </a:r>
            <a:r>
              <a:rPr lang="nn-NO" sz="2000" dirty="0" smtClean="0"/>
              <a:t>(5 min)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sz="2000" b="1" dirty="0" smtClean="0"/>
              <a:t>Del</a:t>
            </a:r>
            <a:r>
              <a:rPr lang="nn-NO" sz="2000" dirty="0" smtClean="0"/>
              <a:t> i plenum (5 min)</a:t>
            </a:r>
            <a:endParaRPr lang="nn-NO" sz="2000" dirty="0"/>
          </a:p>
        </p:txBody>
      </p:sp>
    </p:spTree>
    <p:extLst>
      <p:ext uri="{BB962C8B-B14F-4D97-AF65-F5344CB8AC3E}">
        <p14:creationId xmlns:p14="http://schemas.microsoft.com/office/powerpoint/2010/main" val="59110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Vegen </a:t>
            </a:r>
            <a:r>
              <a:rPr lang="nb-NO" dirty="0" err="1" smtClean="0"/>
              <a:t>vidare</a:t>
            </a:r>
            <a:r>
              <a:rPr lang="nb-NO" dirty="0" smtClean="0"/>
              <a:t> (</a:t>
            </a:r>
            <a:r>
              <a:rPr lang="nb-NO" dirty="0"/>
              <a:t>8</a:t>
            </a:r>
            <a:r>
              <a:rPr lang="nb-NO" dirty="0" smtClean="0"/>
              <a:t> </a:t>
            </a:r>
            <a:r>
              <a:rPr lang="nb-NO" dirty="0" smtClean="0"/>
              <a:t>min)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n-NO" sz="2200" dirty="0" err="1"/>
              <a:t>Bestem</a:t>
            </a:r>
            <a:r>
              <a:rPr lang="nn-NO" sz="2200" dirty="0"/>
              <a:t> kva pakke de vil ta som den neste. </a:t>
            </a:r>
          </a:p>
          <a:p>
            <a:pPr marL="0" indent="0">
              <a:buNone/>
            </a:pPr>
            <a:endParaRPr lang="nb-NO" sz="2200" dirty="0"/>
          </a:p>
          <a:p>
            <a:pPr marL="0" indent="0">
              <a:buNone/>
            </a:pPr>
            <a:r>
              <a:rPr lang="nn-NO" sz="2200" dirty="0"/>
              <a:t>Sjå gjennom </a:t>
            </a:r>
            <a:r>
              <a:rPr lang="nn-NO" sz="2200" i="1" dirty="0"/>
              <a:t>Oversikt</a:t>
            </a:r>
            <a:r>
              <a:rPr lang="nn-NO" sz="2200" dirty="0"/>
              <a:t> og </a:t>
            </a:r>
            <a:r>
              <a:rPr lang="nn-NO" sz="2200" i="1" dirty="0"/>
              <a:t>A – Forarbeid</a:t>
            </a:r>
            <a:r>
              <a:rPr lang="nn-NO" sz="2200" dirty="0"/>
              <a:t> i neste modul.</a:t>
            </a:r>
          </a:p>
          <a:p>
            <a:pPr marL="0" indent="0">
              <a:buNone/>
            </a:pPr>
            <a:endParaRPr lang="nb-NO" sz="2200" dirty="0"/>
          </a:p>
          <a:p>
            <a:pPr marL="0" indent="0">
              <a:buNone/>
            </a:pPr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217865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Kjelder</a:t>
            </a:r>
            <a:endParaRPr lang="nb-NO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358775" indent="-358775" algn="l">
              <a:lnSpc>
                <a:spcPct val="100000"/>
              </a:lnSpc>
            </a:pPr>
            <a:r>
              <a:rPr lang="nn-NO" dirty="0" err="1"/>
              <a:t>Pellegrino</a:t>
            </a:r>
            <a:r>
              <a:rPr lang="nn-NO" dirty="0"/>
              <a:t>, J. W., Wilson, M., </a:t>
            </a:r>
            <a:r>
              <a:rPr lang="nn-NO" dirty="0" err="1"/>
              <a:t>Koenig</a:t>
            </a:r>
            <a:r>
              <a:rPr lang="nn-NO" dirty="0"/>
              <a:t>, J. og Beatty, A. (Red.) (2014</a:t>
            </a:r>
            <a:r>
              <a:rPr lang="nn-NO" i="1" dirty="0"/>
              <a:t>). </a:t>
            </a:r>
            <a:r>
              <a:rPr lang="nn-NO" i="1" dirty="0" err="1"/>
              <a:t>Developing</a:t>
            </a:r>
            <a:r>
              <a:rPr lang="nn-NO" i="1" dirty="0"/>
              <a:t> </a:t>
            </a:r>
            <a:r>
              <a:rPr lang="nn-NO" i="1" dirty="0" err="1"/>
              <a:t>assessments</a:t>
            </a:r>
            <a:r>
              <a:rPr lang="nn-NO" i="1" dirty="0"/>
              <a:t> for </a:t>
            </a:r>
            <a:r>
              <a:rPr lang="nn-NO" i="1" dirty="0" err="1"/>
              <a:t>the</a:t>
            </a:r>
            <a:r>
              <a:rPr lang="nn-NO" i="1" dirty="0"/>
              <a:t> </a:t>
            </a:r>
            <a:r>
              <a:rPr lang="nn-NO" i="1" dirty="0" err="1"/>
              <a:t>next</a:t>
            </a:r>
            <a:r>
              <a:rPr lang="nn-NO" i="1" dirty="0"/>
              <a:t> </a:t>
            </a:r>
            <a:r>
              <a:rPr lang="nn-NO" i="1" dirty="0" err="1"/>
              <a:t>generation</a:t>
            </a:r>
            <a:r>
              <a:rPr lang="nn-NO" i="1" dirty="0"/>
              <a:t> science standards.</a:t>
            </a:r>
            <a:r>
              <a:rPr lang="nn-NO" dirty="0"/>
              <a:t> Washington, DC: National </a:t>
            </a:r>
            <a:r>
              <a:rPr lang="nn-NO" dirty="0" err="1"/>
              <a:t>Academies</a:t>
            </a:r>
            <a:r>
              <a:rPr lang="nn-NO" dirty="0"/>
              <a:t> Press.</a:t>
            </a:r>
          </a:p>
          <a:p>
            <a:pPr marL="358775" indent="-358775" algn="l">
              <a:lnSpc>
                <a:spcPct val="100000"/>
              </a:lnSpc>
            </a:pPr>
            <a:r>
              <a:rPr lang="nb-NO" dirty="0" err="1" smtClean="0"/>
              <a:t>Wynne</a:t>
            </a:r>
            <a:r>
              <a:rPr lang="nb-NO" dirty="0" smtClean="0"/>
              <a:t> </a:t>
            </a:r>
            <a:r>
              <a:rPr lang="nb-NO" dirty="0" err="1"/>
              <a:t>Harlen</a:t>
            </a:r>
            <a:r>
              <a:rPr lang="nb-NO" dirty="0"/>
              <a:t> (2005). </a:t>
            </a:r>
            <a:r>
              <a:rPr lang="nb-NO" i="1" dirty="0"/>
              <a:t>Teachers' summative </a:t>
            </a:r>
            <a:r>
              <a:rPr lang="nb-NO" i="1" dirty="0" err="1"/>
              <a:t>practices</a:t>
            </a:r>
            <a:r>
              <a:rPr lang="nb-NO" i="1" dirty="0"/>
              <a:t> and </a:t>
            </a:r>
            <a:r>
              <a:rPr lang="nb-NO" i="1" dirty="0" err="1"/>
              <a:t>assessment</a:t>
            </a:r>
            <a:r>
              <a:rPr lang="nb-NO" i="1" dirty="0"/>
              <a:t> for </a:t>
            </a:r>
            <a:r>
              <a:rPr lang="nb-NO" i="1" dirty="0" err="1"/>
              <a:t>learning</a:t>
            </a:r>
            <a:r>
              <a:rPr lang="nb-NO" i="1" dirty="0"/>
              <a:t> – </a:t>
            </a:r>
            <a:r>
              <a:rPr lang="nb-NO" i="1" dirty="0" err="1"/>
              <a:t>tensions</a:t>
            </a:r>
            <a:r>
              <a:rPr lang="nb-NO" i="1" dirty="0"/>
              <a:t> and </a:t>
            </a:r>
            <a:r>
              <a:rPr lang="nb-NO" i="1" dirty="0" err="1"/>
              <a:t>synergies</a:t>
            </a:r>
            <a:r>
              <a:rPr lang="nb-NO" dirty="0"/>
              <a:t>, 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The </a:t>
            </a:r>
            <a:r>
              <a:rPr lang="nb-NO" dirty="0"/>
              <a:t>Curriculum Journal, </a:t>
            </a:r>
            <a:r>
              <a:rPr lang="nb-NO" i="1" dirty="0" smtClean="0"/>
              <a:t>16</a:t>
            </a:r>
            <a:r>
              <a:rPr lang="nb-NO" dirty="0" smtClean="0"/>
              <a:t>(2), 207–223, </a:t>
            </a:r>
            <a:r>
              <a:rPr lang="nb-NO" u="sng" dirty="0" smtClean="0">
                <a:hlinkClick r:id="rId3"/>
              </a:rPr>
              <a:t>https</a:t>
            </a:r>
            <a:r>
              <a:rPr lang="nb-NO" u="sng" dirty="0">
                <a:hlinkClick r:id="rId3"/>
              </a:rPr>
              <a:t>://doi.org/10.1080/09585170500136093</a:t>
            </a:r>
            <a:endParaRPr lang="en-US" dirty="0"/>
          </a:p>
          <a:p>
            <a:pPr marL="358775" indent="-358775" algn="l">
              <a:lnSpc>
                <a:spcPct val="100000"/>
              </a:lnSpc>
            </a:pPr>
            <a:endParaRPr lang="nn-NO" sz="1800" dirty="0"/>
          </a:p>
          <a:p>
            <a:pPr marL="358775" lvl="1" indent="-358775" algn="l">
              <a:lnSpc>
                <a:spcPct val="100000"/>
              </a:lnSpc>
            </a:pPr>
            <a:endParaRPr lang="nn-NO" sz="1800" dirty="0"/>
          </a:p>
        </p:txBody>
      </p:sp>
    </p:spTree>
    <p:extLst>
      <p:ext uri="{BB962C8B-B14F-4D97-AF65-F5344CB8AC3E}">
        <p14:creationId xmlns:p14="http://schemas.microsoft.com/office/powerpoint/2010/main" val="27429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Summer opp forarbeidet </a:t>
            </a:r>
            <a:r>
              <a:rPr lang="nb-NO" dirty="0"/>
              <a:t>i grupper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A883D46C-4712-4EFB-BB3D-1EF2FC8AE2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 smtClean="0"/>
              <a:t>15 minutt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0250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n-NO" dirty="0" smtClean="0"/>
              <a:t>Diskuter i grupper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95738" y="1825625"/>
            <a:ext cx="6822585" cy="41803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n-NO" sz="2200" dirty="0" smtClean="0"/>
              <a:t>Bruk notata frå forarbeidet og diskuter (10 </a:t>
            </a:r>
            <a:r>
              <a:rPr lang="nn-NO" sz="2200" dirty="0" smtClean="0"/>
              <a:t>min): </a:t>
            </a:r>
            <a:endParaRPr lang="nn-NO" sz="2200" dirty="0" smtClean="0"/>
          </a:p>
          <a:p>
            <a:r>
              <a:rPr lang="nn-NO" sz="2200" dirty="0" smtClean="0"/>
              <a:t>Når elevane jobbar sjølvstendig i grupper over tid: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n-NO" sz="2200" dirty="0" smtClean="0"/>
              <a:t>Korleis vurderer du elevane undervegs?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n-NO" sz="2200" dirty="0" smtClean="0"/>
              <a:t>Korleis skaffar du deg grunnlag for å vurdere </a:t>
            </a:r>
            <a:r>
              <a:rPr lang="nn-NO" sz="2200" dirty="0" err="1" smtClean="0"/>
              <a:t>måloppnåinga</a:t>
            </a:r>
            <a:r>
              <a:rPr lang="nn-NO" sz="2200" dirty="0" smtClean="0"/>
              <a:t> til elevane når perioden er slutt?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n-NO" sz="2200" dirty="0" smtClean="0"/>
              <a:t>Kva synest du er utfordrande med vurdering av denne type undervisning?</a:t>
            </a:r>
          </a:p>
          <a:p>
            <a:pPr marL="457200" lvl="1" indent="0">
              <a:buNone/>
            </a:pPr>
            <a:endParaRPr lang="nn-NO" sz="2200" dirty="0" smtClean="0"/>
          </a:p>
          <a:p>
            <a:r>
              <a:rPr lang="nn-NO" sz="2200" dirty="0" smtClean="0"/>
              <a:t>Del kort i plenum (5 </a:t>
            </a:r>
            <a:r>
              <a:rPr lang="nn-NO" sz="2200" dirty="0" smtClean="0"/>
              <a:t>min).</a:t>
            </a:r>
            <a:r>
              <a:rPr lang="nn-NO" sz="2200" dirty="0" smtClean="0"/>
              <a:t/>
            </a:r>
            <a:br>
              <a:rPr lang="nn-NO" sz="2200" dirty="0" smtClean="0"/>
            </a:br>
            <a:endParaRPr lang="nn-NO" sz="2200" dirty="0"/>
          </a:p>
        </p:txBody>
      </p:sp>
      <p:pic>
        <p:nvPicPr>
          <p:cNvPr id="4" name="Picture 4" descr="Tilbakemelding, Gruppe, Kommunikasj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155" y="4784641"/>
            <a:ext cx="2328827" cy="155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87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Aktivitet</a:t>
            </a:r>
            <a:endParaRPr lang="x-none" dirty="0"/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A883D46C-4712-4EFB-BB3D-1EF2FC8AE2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 smtClean="0"/>
              <a:t>15 minutt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3303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n-NO" dirty="0"/>
              <a:t>Vi startar med ein </a:t>
            </a:r>
            <a:r>
              <a:rPr lang="nn-NO" dirty="0" smtClean="0"/>
              <a:t>aktivitet:</a:t>
            </a:r>
            <a:r>
              <a:rPr lang="nn-NO" dirty="0"/>
              <a:t/>
            </a:r>
            <a:br>
              <a:rPr lang="nn-NO" dirty="0"/>
            </a:br>
            <a:r>
              <a:rPr lang="nn-NO" sz="3200" i="1" dirty="0" smtClean="0"/>
              <a:t>Dramatiser partikkelmodellen!</a:t>
            </a:r>
            <a:endParaRPr lang="nn-NO" sz="32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5738" y="2011248"/>
            <a:ext cx="7583243" cy="4096205"/>
          </a:xfrm>
        </p:spPr>
        <p:txBody>
          <a:bodyPr>
            <a:noAutofit/>
          </a:bodyPr>
          <a:lstStyle/>
          <a:p>
            <a:r>
              <a:rPr lang="nn-NO" sz="2200" dirty="0" smtClean="0"/>
              <a:t>De er </a:t>
            </a:r>
            <a:r>
              <a:rPr lang="nn-NO" sz="2200" dirty="0" smtClean="0"/>
              <a:t>no </a:t>
            </a:r>
            <a:r>
              <a:rPr lang="nn-NO" sz="2200" dirty="0" smtClean="0"/>
              <a:t>i elevrolla. Kvar deltakar skal </a:t>
            </a:r>
            <a:r>
              <a:rPr lang="nn-NO" sz="2200" dirty="0" smtClean="0"/>
              <a:t>spele </a:t>
            </a:r>
            <a:r>
              <a:rPr lang="nn-NO" sz="2200" dirty="0" smtClean="0"/>
              <a:t>ein partikkel. Pultar eller veggar fungerer som veggane i ein behaldar. Modulleiar kontrollerer behaldaren ved å auke og senke temperaturen.</a:t>
            </a:r>
          </a:p>
          <a:p>
            <a:r>
              <a:rPr lang="nn-NO" sz="2200" dirty="0" smtClean="0"/>
              <a:t>Modulleiar kan for eksempel </a:t>
            </a:r>
            <a:r>
              <a:rPr lang="nn-NO" sz="2200" dirty="0" smtClean="0"/>
              <a:t>peike </a:t>
            </a:r>
            <a:r>
              <a:rPr lang="nn-NO" sz="2200" dirty="0" smtClean="0"/>
              <a:t>på </a:t>
            </a:r>
            <a:r>
              <a:rPr lang="nn-NO" sz="2200" dirty="0" smtClean="0"/>
              <a:t>eit </a:t>
            </a:r>
            <a:r>
              <a:rPr lang="nn-NO" sz="2200" dirty="0" smtClean="0"/>
              <a:t>termometer, løfte </a:t>
            </a:r>
            <a:r>
              <a:rPr lang="nn-NO" sz="2200" dirty="0" smtClean="0"/>
              <a:t>arma </a:t>
            </a:r>
            <a:r>
              <a:rPr lang="nn-NO" sz="2200" dirty="0" smtClean="0"/>
              <a:t>opp og ned eller </a:t>
            </a:r>
            <a:r>
              <a:rPr lang="nn-NO" sz="2200" dirty="0" smtClean="0"/>
              <a:t>sei </a:t>
            </a:r>
            <a:r>
              <a:rPr lang="nn-NO" sz="2200" dirty="0" smtClean="0"/>
              <a:t>ulike </a:t>
            </a:r>
            <a:r>
              <a:rPr lang="nn-NO" sz="2200" dirty="0" smtClean="0"/>
              <a:t>temperaturar </a:t>
            </a:r>
            <a:r>
              <a:rPr lang="nn-NO" sz="2200" dirty="0" smtClean="0"/>
              <a:t>for å </a:t>
            </a:r>
            <a:r>
              <a:rPr lang="nn-NO" sz="2200" dirty="0" smtClean="0"/>
              <a:t>påverke partiklane </a:t>
            </a:r>
            <a:r>
              <a:rPr lang="nn-NO" sz="2200" dirty="0" smtClean="0"/>
              <a:t>i </a:t>
            </a:r>
            <a:r>
              <a:rPr lang="nn-NO" sz="2200" dirty="0" smtClean="0"/>
              <a:t>behaldaren</a:t>
            </a:r>
            <a:r>
              <a:rPr lang="nn-NO" sz="2200" dirty="0" smtClean="0"/>
              <a:t>.</a:t>
            </a:r>
          </a:p>
          <a:p>
            <a:r>
              <a:rPr lang="nn-NO" sz="2200" dirty="0" smtClean="0"/>
              <a:t>Sjå neste side for informasjon om </a:t>
            </a:r>
            <a:r>
              <a:rPr lang="nn-NO" sz="2200" dirty="0" smtClean="0"/>
              <a:t>korleis partiklane </a:t>
            </a:r>
            <a:r>
              <a:rPr lang="nn-NO" sz="2200" dirty="0" smtClean="0"/>
              <a:t>oppfører seg ved ulike </a:t>
            </a:r>
            <a:r>
              <a:rPr lang="nn-NO" sz="2200" dirty="0" smtClean="0"/>
              <a:t>temperaturar</a:t>
            </a:r>
            <a:r>
              <a:rPr lang="nn-NO" sz="2200" dirty="0" smtClean="0"/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 rot="20497957">
            <a:off x="76286" y="213082"/>
            <a:ext cx="1139511" cy="43262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b="1" dirty="0">
                <a:solidFill>
                  <a:schemeClr val="tx1"/>
                </a:solidFill>
              </a:rPr>
              <a:t>Elevrolle</a:t>
            </a:r>
          </a:p>
        </p:txBody>
      </p:sp>
    </p:spTree>
    <p:extLst>
      <p:ext uri="{BB962C8B-B14F-4D97-AF65-F5344CB8AC3E}">
        <p14:creationId xmlns:p14="http://schemas.microsoft.com/office/powerpoint/2010/main" val="226365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n-NO" sz="3200" i="1" dirty="0" smtClean="0"/>
              <a:t>Dramatiser partikkelmodellen! </a:t>
            </a:r>
            <a:r>
              <a:rPr lang="nn-NO" sz="3200" dirty="0" smtClean="0"/>
              <a:t>(3 </a:t>
            </a:r>
            <a:r>
              <a:rPr lang="nn-NO" sz="3200" dirty="0" smtClean="0"/>
              <a:t>min)</a:t>
            </a:r>
            <a:endParaRPr lang="nn-NO" sz="3200" i="1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895738" y="1690689"/>
            <a:ext cx="7583244" cy="4315256"/>
          </a:xfrm>
        </p:spPr>
        <p:txBody>
          <a:bodyPr>
            <a:normAutofit/>
          </a:bodyPr>
          <a:lstStyle/>
          <a:p>
            <a:r>
              <a:rPr lang="nb-NO" sz="2200" dirty="0" smtClean="0"/>
              <a:t>Les teksten under, still dere opp og følg </a:t>
            </a:r>
            <a:r>
              <a:rPr lang="nb-NO" sz="2200" dirty="0" smtClean="0"/>
              <a:t>instruksene til </a:t>
            </a:r>
            <a:r>
              <a:rPr lang="nb-NO" sz="2200" dirty="0" err="1" smtClean="0"/>
              <a:t>modulleiar</a:t>
            </a:r>
            <a:r>
              <a:rPr lang="nb-NO" sz="2200" dirty="0" smtClean="0"/>
              <a:t>.</a:t>
            </a:r>
            <a:endParaRPr lang="nb-NO" sz="2200" dirty="0"/>
          </a:p>
        </p:txBody>
      </p:sp>
      <p:sp>
        <p:nvSpPr>
          <p:cNvPr id="4" name="Rounded Rectangle 3"/>
          <p:cNvSpPr/>
          <p:nvPr/>
        </p:nvSpPr>
        <p:spPr>
          <a:xfrm rot="20497957">
            <a:off x="76286" y="213082"/>
            <a:ext cx="1139511" cy="43262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b="1" dirty="0">
                <a:solidFill>
                  <a:schemeClr val="tx1"/>
                </a:solidFill>
              </a:rPr>
              <a:t>Elevrolle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90111" y="2600620"/>
            <a:ext cx="3026464" cy="35170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nn-NO" b="1" dirty="0"/>
              <a:t>I fast form </a:t>
            </a:r>
            <a:r>
              <a:rPr lang="nn-NO" dirty="0"/>
              <a:t>vil </a:t>
            </a:r>
            <a:r>
              <a:rPr lang="nn-NO" dirty="0" smtClean="0"/>
              <a:t>partiklane stå </a:t>
            </a:r>
            <a:r>
              <a:rPr lang="nn-NO" dirty="0"/>
              <a:t>ein fast stad i forhold til kvarandre og «vibrere». </a:t>
            </a:r>
            <a:endParaRPr lang="nn-NO" dirty="0" smtClean="0"/>
          </a:p>
          <a:p>
            <a:endParaRPr lang="nn-NO" dirty="0"/>
          </a:p>
          <a:p>
            <a:r>
              <a:rPr lang="nn-NO" dirty="0" smtClean="0"/>
              <a:t>Deltakarane </a:t>
            </a:r>
            <a:r>
              <a:rPr lang="nn-NO" dirty="0"/>
              <a:t>kan for eksempel </a:t>
            </a:r>
            <a:r>
              <a:rPr lang="nn-NO" dirty="0" smtClean="0"/>
              <a:t>halde ei </a:t>
            </a:r>
            <a:r>
              <a:rPr lang="nn-NO" dirty="0"/>
              <a:t>arm på ei av </a:t>
            </a:r>
            <a:r>
              <a:rPr lang="nn-NO" dirty="0" smtClean="0"/>
              <a:t>skuldrane </a:t>
            </a:r>
            <a:r>
              <a:rPr lang="nn-NO" dirty="0"/>
              <a:t>til personen </a:t>
            </a:r>
            <a:r>
              <a:rPr lang="nn-NO" dirty="0" smtClean="0"/>
              <a:t>framfør </a:t>
            </a:r>
            <a:r>
              <a:rPr lang="nn-NO" dirty="0"/>
              <a:t>seg og </a:t>
            </a:r>
            <a:r>
              <a:rPr lang="nn-NO" dirty="0" smtClean="0"/>
              <a:t>ei </a:t>
            </a:r>
            <a:r>
              <a:rPr lang="nn-NO" dirty="0"/>
              <a:t>på skuldra til personen ved sida av, og bøye kroppen frå side til side.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560289" y="2600620"/>
            <a:ext cx="2699151" cy="35170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nn-NO" dirty="0"/>
              <a:t>Om </a:t>
            </a:r>
            <a:r>
              <a:rPr lang="nn-NO" b="1" dirty="0"/>
              <a:t>temperaturen aukar </a:t>
            </a:r>
            <a:r>
              <a:rPr lang="nn-NO" dirty="0"/>
              <a:t>vil partiklane vibrere eller riste kraftigare og kraftigare. </a:t>
            </a:r>
            <a:endParaRPr lang="nn-NO" dirty="0" smtClean="0"/>
          </a:p>
          <a:p>
            <a:endParaRPr lang="nn-NO" dirty="0"/>
          </a:p>
          <a:p>
            <a:r>
              <a:rPr lang="nn-NO" dirty="0" smtClean="0"/>
              <a:t>Partiklane </a:t>
            </a:r>
            <a:r>
              <a:rPr lang="nn-NO" dirty="0"/>
              <a:t>vil ta litt større plass på grunn av den auka bevegelsen. Stoffet utvidar seg.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603154" y="2600620"/>
            <a:ext cx="2302937" cy="35170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90000" rtlCol="0" anchor="ctr"/>
          <a:lstStyle/>
          <a:p>
            <a:r>
              <a:rPr lang="nn-NO" dirty="0"/>
              <a:t>Om </a:t>
            </a:r>
            <a:r>
              <a:rPr lang="nn-NO" b="1" dirty="0"/>
              <a:t>temperaturen aukar tilstrekkeleg </a:t>
            </a:r>
            <a:r>
              <a:rPr lang="nn-NO" dirty="0"/>
              <a:t>vil partiklane lausrivast frå kvarandre og kunne bevege seg mellom kvarandre.</a:t>
            </a:r>
          </a:p>
        </p:txBody>
      </p:sp>
      <p:sp>
        <p:nvSpPr>
          <p:cNvPr id="8" name="Left-Right Arrow 7"/>
          <p:cNvSpPr/>
          <p:nvPr/>
        </p:nvSpPr>
        <p:spPr>
          <a:xfrm>
            <a:off x="6284772" y="4168659"/>
            <a:ext cx="293050" cy="190500"/>
          </a:xfrm>
          <a:prstGeom prst="left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Left-Right Arrow 8"/>
          <p:cNvSpPr/>
          <p:nvPr/>
        </p:nvSpPr>
        <p:spPr>
          <a:xfrm>
            <a:off x="3241907" y="4168659"/>
            <a:ext cx="293050" cy="190500"/>
          </a:xfrm>
          <a:prstGeom prst="left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717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n-NO" sz="3300" i="1" dirty="0" smtClean="0"/>
              <a:t>Kva gjorde du? Kva lærte du?</a:t>
            </a:r>
            <a:endParaRPr lang="nn-NO" sz="3300" i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n-NO" sz="2200" dirty="0" smtClean="0"/>
              <a:t>Individuelt: Med bakgrunn i aktiviteten de akkurat gjennomførte – noter nokre punkt til kvar kolonne (3 </a:t>
            </a:r>
            <a:r>
              <a:rPr lang="nn-NO" sz="2200" dirty="0" smtClean="0"/>
              <a:t>min):</a:t>
            </a:r>
            <a:endParaRPr lang="nn-NO" sz="2200" dirty="0" smtClean="0"/>
          </a:p>
          <a:p>
            <a:endParaRPr lang="nn-NO" sz="2200" dirty="0"/>
          </a:p>
          <a:p>
            <a:endParaRPr lang="nn-NO" sz="2200" dirty="0" smtClean="0"/>
          </a:p>
          <a:p>
            <a:endParaRPr lang="nn-NO" sz="2200" dirty="0"/>
          </a:p>
          <a:p>
            <a:endParaRPr lang="nn-NO" sz="2200" dirty="0" smtClean="0"/>
          </a:p>
          <a:p>
            <a:endParaRPr lang="nn-NO" sz="2200" dirty="0"/>
          </a:p>
          <a:p>
            <a:pPr marL="0" indent="0">
              <a:buNone/>
            </a:pPr>
            <a:endParaRPr lang="nn-NO" sz="3200" dirty="0" smtClean="0"/>
          </a:p>
          <a:p>
            <a:r>
              <a:rPr lang="nn-NO" sz="2200" dirty="0" smtClean="0"/>
              <a:t>Del </a:t>
            </a:r>
            <a:r>
              <a:rPr lang="nn-NO" sz="2200" dirty="0" smtClean="0"/>
              <a:t>eit </a:t>
            </a:r>
            <a:r>
              <a:rPr lang="nn-NO" sz="2200" dirty="0" smtClean="0"/>
              <a:t>par </a:t>
            </a:r>
            <a:r>
              <a:rPr lang="nn-NO" sz="2200" dirty="0" smtClean="0"/>
              <a:t>eksempel </a:t>
            </a:r>
            <a:r>
              <a:rPr lang="nn-NO" sz="2200" dirty="0" smtClean="0"/>
              <a:t>i plenum (2 </a:t>
            </a:r>
            <a:r>
              <a:rPr lang="nn-NO" sz="2200" dirty="0" smtClean="0"/>
              <a:t>min).</a:t>
            </a:r>
            <a:endParaRPr lang="nn-NO" sz="2200" dirty="0"/>
          </a:p>
          <a:p>
            <a:endParaRPr lang="nn-NO" sz="2200" dirty="0" smtClean="0"/>
          </a:p>
        </p:txBody>
      </p:sp>
      <p:sp>
        <p:nvSpPr>
          <p:cNvPr id="4" name="Rounded Rectangle 3"/>
          <p:cNvSpPr/>
          <p:nvPr/>
        </p:nvSpPr>
        <p:spPr>
          <a:xfrm rot="20497957">
            <a:off x="76286" y="213082"/>
            <a:ext cx="1139511" cy="43262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b="1" dirty="0">
                <a:solidFill>
                  <a:schemeClr val="tx1"/>
                </a:solidFill>
              </a:rPr>
              <a:t>Elevrolle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739" y="2569744"/>
            <a:ext cx="7422733" cy="239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2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Realfagsløyper">
      <a:dk1>
        <a:srgbClr val="333333"/>
      </a:dk1>
      <a:lt1>
        <a:srgbClr val="FFFFFF"/>
      </a:lt1>
      <a:dk2>
        <a:srgbClr val="268183"/>
      </a:dk2>
      <a:lt2>
        <a:srgbClr val="E7E6E6"/>
      </a:lt2>
      <a:accent1>
        <a:srgbClr val="037F83"/>
      </a:accent1>
      <a:accent2>
        <a:srgbClr val="18B3B7"/>
      </a:accent2>
      <a:accent3>
        <a:srgbClr val="FDB90C"/>
      </a:accent3>
      <a:accent4>
        <a:srgbClr val="D3EEEE"/>
      </a:accent4>
      <a:accent5>
        <a:srgbClr val="268183"/>
      </a:accent5>
      <a:accent6>
        <a:srgbClr val="E25143"/>
      </a:accent6>
      <a:hlink>
        <a:srgbClr val="037F83"/>
      </a:hlink>
      <a:folHlink>
        <a:srgbClr val="037F83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9" id="{4C339673-3458-D54E-BAD1-9F5EA0A7244E}" vid="{3DC8B92C-5C4A-6D4A-AA28-A98CFDCD97D3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19499</TotalTime>
  <Words>2517</Words>
  <Application>Microsoft Office PowerPoint</Application>
  <PresentationFormat>On-screen Show (4:3)</PresentationFormat>
  <Paragraphs>301</Paragraphs>
  <Slides>37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SimSun</vt:lpstr>
      <vt:lpstr>Arial</vt:lpstr>
      <vt:lpstr>Calibri</vt:lpstr>
      <vt:lpstr>Campton Book</vt:lpstr>
      <vt:lpstr>Campton Light</vt:lpstr>
      <vt:lpstr>Campton Medium</vt:lpstr>
      <vt:lpstr>Times New Roman</vt:lpstr>
      <vt:lpstr>Office-tema</vt:lpstr>
      <vt:lpstr>Vurdering av prosess og produkt   B – Samarbeid</vt:lpstr>
      <vt:lpstr>Mål</vt:lpstr>
      <vt:lpstr>Tidsplan for denne økta</vt:lpstr>
      <vt:lpstr>Summer opp forarbeidet i grupper</vt:lpstr>
      <vt:lpstr>Diskuter i grupper</vt:lpstr>
      <vt:lpstr>Aktivitet</vt:lpstr>
      <vt:lpstr>Vi startar med ein aktivitet: Dramatiser partikkelmodellen!</vt:lpstr>
      <vt:lpstr>Dramatiser partikkelmodellen! (3 min)</vt:lpstr>
      <vt:lpstr>Kva gjorde du? Kva lærte du?</vt:lpstr>
      <vt:lpstr>Informasjon frå logg</vt:lpstr>
      <vt:lpstr>Fagleg påfyll</vt:lpstr>
      <vt:lpstr>Vurdering undervegs og etter ein periode</vt:lpstr>
      <vt:lpstr>Fortsatt «all about planlegging» …</vt:lpstr>
      <vt:lpstr>Fortsatt «all about planlegging»…</vt:lpstr>
      <vt:lpstr>Utfordringar ved summativ vurdering</vt:lpstr>
      <vt:lpstr>Fortvil ikkje!</vt:lpstr>
      <vt:lpstr>Eksempel: Innleveringar undervegs</vt:lpstr>
      <vt:lpstr>Diskuter i par (5 min)</vt:lpstr>
      <vt:lpstr>Informasjon om forståinga undervegs</vt:lpstr>
      <vt:lpstr>Eksempel: Logg</vt:lpstr>
      <vt:lpstr>Eksempel: Vlogg – videoblogg (8 min)</vt:lpstr>
      <vt:lpstr>Diskuter i grupper (10 min)</vt:lpstr>
      <vt:lpstr>Presentasjonar</vt:lpstr>
      <vt:lpstr>Eksempel på spørsmål til presentasjonar</vt:lpstr>
      <vt:lpstr>Eksempel på spørsmål til presentasjon</vt:lpstr>
      <vt:lpstr>Oppsummering</vt:lpstr>
      <vt:lpstr>Planlegg eiga undervisning </vt:lpstr>
      <vt:lpstr>Planlegg undervisning</vt:lpstr>
      <vt:lpstr>Vurdering av prosess og produkt   D – Etterarbeid</vt:lpstr>
      <vt:lpstr>Mål</vt:lpstr>
      <vt:lpstr>Tidsplan for denne økta</vt:lpstr>
      <vt:lpstr>Del erfaringar i grupper (20 min)</vt:lpstr>
      <vt:lpstr>Summer opp i plenum (10 min)</vt:lpstr>
      <vt:lpstr>Mål</vt:lpstr>
      <vt:lpstr>Tenk-par-del (12 min)</vt:lpstr>
      <vt:lpstr>Vegen vidare (8 min)</vt:lpstr>
      <vt:lpstr>Kjelder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Realfagsløyper 2017</dc:title>
  <dc:creator>Hilde Osmo Reindal</dc:creator>
  <cp:lastModifiedBy>Øystein Sørborg</cp:lastModifiedBy>
  <cp:revision>1002</cp:revision>
  <cp:lastPrinted>2017-08-18T08:10:09Z</cp:lastPrinted>
  <dcterms:created xsi:type="dcterms:W3CDTF">2017-08-11T05:42:55Z</dcterms:created>
  <dcterms:modified xsi:type="dcterms:W3CDTF">2020-06-30T11:47:30Z</dcterms:modified>
</cp:coreProperties>
</file>