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92" r:id="rId2"/>
    <p:sldId id="493" r:id="rId3"/>
    <p:sldId id="494" r:id="rId4"/>
    <p:sldId id="495" r:id="rId5"/>
    <p:sldId id="496" r:id="rId6"/>
    <p:sldId id="497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7" r:id="rId17"/>
    <p:sldId id="443" r:id="rId18"/>
    <p:sldId id="468" r:id="rId19"/>
    <p:sldId id="470" r:id="rId20"/>
    <p:sldId id="433" r:id="rId21"/>
    <p:sldId id="508" r:id="rId22"/>
    <p:sldId id="509" r:id="rId23"/>
    <p:sldId id="510" r:id="rId24"/>
    <p:sldId id="511" r:id="rId25"/>
    <p:sldId id="512" r:id="rId26"/>
    <p:sldId id="513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4" r:id="rId38"/>
    <p:sldId id="525" r:id="rId39"/>
    <p:sldId id="526" r:id="rId40"/>
  </p:sldIdLst>
  <p:sldSz cx="9144000" cy="6858000" type="screen4x3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it S. Haug" initials="BSH" lastIdx="1" clrIdx="0"/>
  <p:cmAuthor id="1" name="Anette Braathen" initials="AB" lastIdx="35" clrIdx="1">
    <p:extLst>
      <p:ext uri="{19B8F6BF-5375-455C-9EA6-DF929625EA0E}">
        <p15:presenceInfo xmlns:p15="http://schemas.microsoft.com/office/powerpoint/2012/main" userId="S-1-5-21-1927809936-1189766144-1318725885-406907" providerId="AD"/>
      </p:ext>
    </p:extLst>
  </p:cmAuthor>
  <p:cmAuthor id="2" name="Maria Gaare Dahl" initials="MGD" lastIdx="16" clrIdx="2">
    <p:extLst>
      <p:ext uri="{19B8F6BF-5375-455C-9EA6-DF929625EA0E}">
        <p15:presenceInfo xmlns:p15="http://schemas.microsoft.com/office/powerpoint/2012/main" userId="S-1-5-21-1927809936-1189766144-1318725885-2350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8D9"/>
    <a:srgbClr val="268183"/>
    <a:srgbClr val="FFFF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ddels stil 2 - aks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ys stil 1 - aks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99" autoAdjust="0"/>
    <p:restoredTop sz="81938" autoAdjust="0"/>
  </p:normalViewPr>
  <p:slideViewPr>
    <p:cSldViewPr snapToGrid="0" snapToObjects="1">
      <p:cViewPr varScale="1">
        <p:scale>
          <a:sx n="65" d="100"/>
          <a:sy n="65" d="100"/>
        </p:scale>
        <p:origin x="1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52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FC80595-CB9A-4B2B-9F62-515657FF243E}" type="datetimeFigureOut">
              <a:rPr lang="nb-NO" smtClean="0"/>
              <a:t>30.06.2020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347094F0-FA6A-48DA-95DC-9F0078FF98F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8652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634AC687-64E8-6F43-AA98-B5EBDB685D9F}" type="datetimeFigureOut">
              <a:rPr lang="nb-NO" smtClean="0"/>
              <a:t>30.06.2020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498C61E4-D67C-2040-A9B3-42B060A8C95A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64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9495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6418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3951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1998A-2460-45C2-AD9C-B9E86D910CFF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105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094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3616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3963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9244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4926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6322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698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3867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94189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170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4324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4060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0057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589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796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2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8144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0657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846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9327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Font typeface="+mj-lt"/>
              <a:buNone/>
            </a:pPr>
            <a:endParaRPr lang="nn-NO" sz="120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52900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37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5422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818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56356" y="4259257"/>
            <a:ext cx="5250848" cy="3484847"/>
          </a:xfrm>
          <a:prstGeom prst="rect">
            <a:avLst/>
          </a:prstGeom>
        </p:spPr>
        <p:txBody>
          <a:bodyPr wrap="square" lIns="88079" tIns="88079" rIns="88079" bIns="88079" anchor="t" anchorCtr="0">
            <a:noAutofit/>
          </a:bodyPr>
          <a:lstStyle/>
          <a:p>
            <a:pPr defTabSz="880933">
              <a:defRPr/>
            </a:pPr>
            <a:endParaRPr lang="nb-NO" b="0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92225" y="1106488"/>
            <a:ext cx="3979863" cy="2986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041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0009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227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624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218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19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71180" y="2409914"/>
            <a:ext cx="7801641" cy="1674976"/>
          </a:xfrm>
        </p:spPr>
        <p:txBody>
          <a:bodyPr anchor="t">
            <a:normAutofit/>
          </a:bodyPr>
          <a:lstStyle>
            <a:lvl1pPr algn="ctr">
              <a:defRPr sz="5400" b="0" i="0">
                <a:solidFill>
                  <a:schemeClr val="tx2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Modultittel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60749" y="1912281"/>
            <a:ext cx="5280434" cy="4429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Modul </a:t>
            </a:r>
            <a:r>
              <a:rPr lang="nb-NO" dirty="0" err="1"/>
              <a:t>X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3529411"/>
            <a:ext cx="38100" cy="1447800"/>
          </a:xfrm>
          <a:prstGeom prst="rect">
            <a:avLst/>
          </a:prstGeom>
        </p:spPr>
      </p:pic>
      <p:grpSp>
        <p:nvGrpSpPr>
          <p:cNvPr id="4" name="Gruppe 3"/>
          <p:cNvGrpSpPr/>
          <p:nvPr userDrawn="1"/>
        </p:nvGrpSpPr>
        <p:grpSpPr>
          <a:xfrm>
            <a:off x="620590" y="5614909"/>
            <a:ext cx="7902815" cy="647295"/>
            <a:chOff x="1697880" y="5614909"/>
            <a:chExt cx="5885486" cy="647295"/>
          </a:xfrm>
        </p:grpSpPr>
        <p:pic>
          <p:nvPicPr>
            <p:cNvPr id="8" name="Bild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20" y="5614909"/>
              <a:ext cx="1589682" cy="647295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80" y="5739615"/>
              <a:ext cx="1282244" cy="442989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5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4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/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sp>
        <p:nvSpPr>
          <p:cNvPr id="8" name="Plassholder for diagram 7"/>
          <p:cNvSpPr>
            <a:spLocks noGrp="1"/>
          </p:cNvSpPr>
          <p:nvPr>
            <p:ph type="chart" sz="quarter" idx="13"/>
          </p:nvPr>
        </p:nvSpPr>
        <p:spPr>
          <a:xfrm>
            <a:off x="5020469" y="2000250"/>
            <a:ext cx="3458513" cy="3867149"/>
          </a:xfrm>
        </p:spPr>
        <p:txBody>
          <a:bodyPr/>
          <a:lstStyle/>
          <a:p>
            <a:r>
              <a:rPr lang="nb-NO" dirty="0"/>
              <a:t>Klikk ikonet for å legge til et diagram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sz="quarter" idx="14"/>
          </p:nvPr>
        </p:nvSpPr>
        <p:spPr>
          <a:xfrm>
            <a:off x="896400" y="1994960"/>
            <a:ext cx="3904200" cy="387244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7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636" y="2304637"/>
            <a:ext cx="7886700" cy="1325563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5586" y="3447481"/>
            <a:ext cx="50800" cy="1085850"/>
          </a:xfrm>
          <a:prstGeom prst="rect">
            <a:avLst/>
          </a:prstGeom>
        </p:spPr>
      </p:pic>
      <p:grpSp>
        <p:nvGrpSpPr>
          <p:cNvPr id="11" name="Gruppe 10"/>
          <p:cNvGrpSpPr/>
          <p:nvPr userDrawn="1"/>
        </p:nvGrpSpPr>
        <p:grpSpPr>
          <a:xfrm>
            <a:off x="620590" y="5614909"/>
            <a:ext cx="7902821" cy="647295"/>
            <a:chOff x="1697878" y="5614909"/>
            <a:chExt cx="5885487" cy="647295"/>
          </a:xfrm>
        </p:grpSpPr>
        <p:pic>
          <p:nvPicPr>
            <p:cNvPr id="12" name="Bild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17" y="5614909"/>
              <a:ext cx="1589681" cy="647295"/>
            </a:xfrm>
            <a:prstGeom prst="rect">
              <a:avLst/>
            </a:prstGeom>
          </p:spPr>
        </p:pic>
        <p:pic>
          <p:nvPicPr>
            <p:cNvPr id="13" name="Bilde 12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78" y="5739615"/>
              <a:ext cx="1282244" cy="442989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4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166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3491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erans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8866" y="1262559"/>
            <a:ext cx="8046268" cy="630662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Kilder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2255045"/>
            <a:ext cx="6858000" cy="33921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13143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6065422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135023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8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8866" y="2552978"/>
            <a:ext cx="8046268" cy="901756"/>
          </a:xfrm>
        </p:spPr>
        <p:txBody>
          <a:bodyPr/>
          <a:lstStyle>
            <a:lvl1pPr algn="ctr">
              <a:defRPr b="0" i="0">
                <a:solidFill>
                  <a:schemeClr val="accent1"/>
                </a:solidFill>
                <a:latin typeface="+mn-lt"/>
                <a:ea typeface="Campton Medium" charset="0"/>
                <a:cs typeface="Campton Medium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3991427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Campton Book" charset="0"/>
                <a:cs typeface="Campton Book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375372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5851776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289702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3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  <a:latin typeface="+mn-lt"/>
                <a:ea typeface="Campton Book" charset="0"/>
                <a:cs typeface="Campton Book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96399" y="1825626"/>
            <a:ext cx="3726000" cy="411797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18003" y="1826014"/>
            <a:ext cx="3660979" cy="4117586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 b="0" i="0">
                <a:latin typeface="+mn-lt"/>
                <a:ea typeface="Campton Light" charset="0"/>
                <a:cs typeface="Campton Light" charset="0"/>
              </a:defRPr>
            </a:lvl1pPr>
            <a:lvl2pPr>
              <a:buClr>
                <a:schemeClr val="accent3"/>
              </a:buClr>
              <a:defRPr sz="2000" b="0" i="0">
                <a:latin typeface="+mn-lt"/>
                <a:ea typeface="Campton Light" charset="0"/>
                <a:cs typeface="Campton Light" charset="0"/>
              </a:defRPr>
            </a:lvl2pPr>
            <a:lvl3pPr>
              <a:buClr>
                <a:schemeClr val="accent3"/>
              </a:buClr>
              <a:defRPr sz="1800" b="0" i="0">
                <a:latin typeface="+mn-lt"/>
                <a:ea typeface="Campton Light" charset="0"/>
                <a:cs typeface="Campton Light" charset="0"/>
              </a:defRPr>
            </a:lvl3pPr>
            <a:lvl4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4pPr>
            <a:lvl5pPr>
              <a:buClr>
                <a:schemeClr val="accent3"/>
              </a:buClr>
              <a:defRPr sz="1600" b="0" i="0">
                <a:latin typeface="+mn-lt"/>
                <a:ea typeface="Campton Light" charset="0"/>
                <a:cs typeface="Campton Light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8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457200"/>
            <a:ext cx="2949178" cy="1600200"/>
          </a:xfrm>
        </p:spPr>
        <p:txBody>
          <a:bodyPr anchor="ctr"/>
          <a:lstStyle>
            <a:lvl1pPr>
              <a:defRPr sz="32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967842" y="681136"/>
            <a:ext cx="4511140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96400" y="2239348"/>
            <a:ext cx="2949178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 </a:t>
            </a:r>
            <a:r>
              <a:rPr lang="nb-NO" dirty="0" err="1"/>
              <a:t>eesfnhef</a:t>
            </a:r>
            <a:r>
              <a:rPr lang="nb-NO" dirty="0"/>
              <a:t> </a:t>
            </a:r>
            <a:r>
              <a:rPr lang="nb-NO" dirty="0" err="1"/>
              <a:t>efe</a:t>
            </a:r>
            <a:r>
              <a:rPr lang="nb-NO" dirty="0"/>
              <a:t> </a:t>
            </a:r>
            <a:r>
              <a:rPr lang="nb-NO" dirty="0" err="1"/>
              <a:t>ege</a:t>
            </a:r>
            <a:r>
              <a:rPr lang="nb-NO" dirty="0"/>
              <a:t> </a:t>
            </a:r>
            <a:r>
              <a:rPr lang="nb-NO" dirty="0" err="1"/>
              <a:t>eg</a:t>
            </a:r>
            <a:r>
              <a:rPr lang="nb-NO" dirty="0"/>
              <a:t> </a:t>
            </a:r>
            <a:r>
              <a:rPr lang="nb-NO" dirty="0" err="1"/>
              <a:t>rwrøl</a:t>
            </a:r>
            <a:r>
              <a:rPr lang="nb-NO" dirty="0"/>
              <a:t>, </a:t>
            </a:r>
            <a:r>
              <a:rPr lang="nb-NO" dirty="0" err="1"/>
              <a:t>etoeg</a:t>
            </a:r>
            <a:r>
              <a:rPr lang="nb-NO" dirty="0"/>
              <a:t>, </a:t>
            </a:r>
            <a:r>
              <a:rPr lang="nb-NO" dirty="0" err="1"/>
              <a:t>e,eg</a:t>
            </a:r>
            <a:r>
              <a:rPr lang="nb-NO" dirty="0"/>
              <a:t> </a:t>
            </a:r>
            <a:r>
              <a:rPr lang="nb-NO" dirty="0" err="1"/>
              <a:t>rgorgo</a:t>
            </a:r>
            <a:r>
              <a:rPr lang="nb-NO" dirty="0"/>
              <a:t> </a:t>
            </a:r>
            <a:r>
              <a:rPr lang="nb-NO" dirty="0" err="1"/>
              <a:t>rog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55227" y="457200"/>
            <a:ext cx="302375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888476" y="680989"/>
            <a:ext cx="4418681" cy="51799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455227" y="2239201"/>
            <a:ext cx="3023756" cy="3621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6818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Plassholder for tabell 6"/>
          <p:cNvSpPr>
            <a:spLocks noGrp="1"/>
          </p:cNvSpPr>
          <p:nvPr>
            <p:ph type="tbl" sz="quarter" idx="13"/>
          </p:nvPr>
        </p:nvSpPr>
        <p:spPr>
          <a:xfrm>
            <a:off x="896400" y="1854200"/>
            <a:ext cx="7582582" cy="3767138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b-NO" dirty="0"/>
              <a:t>Klikk ikonet for å legge til en tabell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0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7618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96400" y="1825625"/>
            <a:ext cx="7618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588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8" r:id="rId4"/>
    <p:sldLayoutId id="2147483679" r:id="rId5"/>
    <p:sldLayoutId id="2147483652" r:id="rId6"/>
    <p:sldLayoutId id="2147483657" r:id="rId7"/>
    <p:sldLayoutId id="2147483662" r:id="rId8"/>
    <p:sldLayoutId id="2147483658" r:id="rId9"/>
    <p:sldLayoutId id="2147483663" r:id="rId10"/>
    <p:sldLayoutId id="2147483654" r:id="rId11"/>
    <p:sldLayoutId id="2147483655" r:id="rId12"/>
    <p:sldLayoutId id="2147483661" r:id="rId13"/>
    <p:sldLayoutId id="2147483680" r:id="rId14"/>
    <p:sldLayoutId id="2147483681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8183"/>
          </a:solidFill>
          <a:latin typeface="+mn-lt"/>
          <a:ea typeface="Campton Book" charset="0"/>
          <a:cs typeface="Campton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Campton Book" charset="0"/>
          <a:cs typeface="Campton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mmons.wikimedia.org/wiki/File:Happy_child_2.jpg" TargetMode="External"/><Relationship Id="rId4" Type="http://schemas.openxmlformats.org/officeDocument/2006/relationships/hyperlink" Target="http://commons.wikimedia.org/wiki/File:Happy_child_2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9585170500136093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1179" y="2556218"/>
            <a:ext cx="7801641" cy="16749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4400" dirty="0">
                <a:solidFill>
                  <a:srgbClr val="268183"/>
                </a:solidFill>
              </a:rPr>
              <a:t>Vurdering av prosess og produkt</a:t>
            </a:r>
            <a:br>
              <a:rPr lang="nb-NO" sz="4400" dirty="0">
                <a:solidFill>
                  <a:srgbClr val="268183"/>
                </a:solidFill>
              </a:rPr>
            </a:br>
            <a:r>
              <a:rPr lang="nb-NO" sz="2700" dirty="0">
                <a:solidFill>
                  <a:srgbClr val="268183"/>
                </a:solidFill>
              </a:rPr>
              <a:t> </a:t>
            </a:r>
            <a:r>
              <a:rPr lang="nb-NO" dirty="0">
                <a:solidFill>
                  <a:srgbClr val="268183"/>
                </a:solidFill>
              </a:rPr>
              <a:t/>
            </a:r>
            <a:br>
              <a:rPr lang="nb-NO" dirty="0">
                <a:solidFill>
                  <a:srgbClr val="268183"/>
                </a:solidFill>
              </a:rPr>
            </a:br>
            <a:r>
              <a:rPr lang="nb-NO" sz="3200" dirty="0">
                <a:solidFill>
                  <a:srgbClr val="268183"/>
                </a:solidFill>
              </a:rPr>
              <a:t>B – Samarbeid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1912281"/>
            <a:ext cx="5280434" cy="442989"/>
          </a:xfrm>
        </p:spPr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187792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Informasjon frå logg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n-NO" sz="2200" dirty="0"/>
              <a:t>De er </a:t>
            </a:r>
            <a:r>
              <a:rPr lang="nn-NO" sz="2200" dirty="0" smtClean="0"/>
              <a:t>no </a:t>
            </a:r>
            <a:r>
              <a:rPr lang="nn-NO" sz="2200" dirty="0"/>
              <a:t>tilbake i </a:t>
            </a:r>
            <a:r>
              <a:rPr lang="nn-NO" sz="2200" dirty="0" smtClean="0"/>
              <a:t>lærarrolla.</a:t>
            </a:r>
          </a:p>
          <a:p>
            <a:pPr marL="0" indent="0">
              <a:buNone/>
            </a:pPr>
            <a:r>
              <a:rPr lang="nn-NO" sz="2200" dirty="0" smtClean="0"/>
              <a:t>Diskuter i par (5 </a:t>
            </a:r>
            <a:r>
              <a:rPr lang="nn-NO" sz="2200" dirty="0" smtClean="0"/>
              <a:t>min):</a:t>
            </a:r>
            <a:endParaRPr lang="nn-NO" sz="2200" dirty="0" smtClean="0"/>
          </a:p>
          <a:p>
            <a:r>
              <a:rPr lang="nn-NO" sz="2200" dirty="0" smtClean="0"/>
              <a:t>Korleis kan informasjon frå ein slik logg bidra til eit betre grunnlag for å vurdere forståinga til elevane </a:t>
            </a:r>
            <a:r>
              <a:rPr lang="nn-NO" sz="2200" dirty="0" smtClean="0"/>
              <a:t>undervegs</a:t>
            </a:r>
            <a:r>
              <a:rPr lang="nn-NO" sz="2200" dirty="0" smtClean="0"/>
              <a:t>?</a:t>
            </a:r>
          </a:p>
          <a:p>
            <a:r>
              <a:rPr lang="nn-NO" sz="2200" dirty="0"/>
              <a:t>K</a:t>
            </a:r>
            <a:r>
              <a:rPr lang="nn-NO" sz="2200" dirty="0" smtClean="0"/>
              <a:t>va må til for at slik informasjon kan støtte dykk i ei </a:t>
            </a:r>
            <a:r>
              <a:rPr lang="nn-NO" sz="2200" dirty="0" err="1" smtClean="0"/>
              <a:t>summativ</a:t>
            </a:r>
            <a:r>
              <a:rPr lang="nn-NO" sz="2200" dirty="0" smtClean="0"/>
              <a:t> vurdering av elevane?</a:t>
            </a:r>
          </a:p>
        </p:txBody>
      </p:sp>
      <p:sp>
        <p:nvSpPr>
          <p:cNvPr id="7" name="Rounded Rectangle 3"/>
          <p:cNvSpPr/>
          <p:nvPr/>
        </p:nvSpPr>
        <p:spPr>
          <a:xfrm rot="20497957">
            <a:off x="80078" y="282980"/>
            <a:ext cx="1260728" cy="43262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/>
              <a:t>Lærarrolle</a:t>
            </a:r>
          </a:p>
        </p:txBody>
      </p:sp>
      <p:pic>
        <p:nvPicPr>
          <p:cNvPr id="5" name="Picture 4" descr="Tilbakemelding, Gruppe, Kommunikasj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55" y="4784641"/>
            <a:ext cx="2328827" cy="15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3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Fagleg</a:t>
            </a:r>
            <a:r>
              <a:rPr lang="nb-NO" dirty="0" smtClean="0"/>
              <a:t> </a:t>
            </a:r>
            <a:r>
              <a:rPr lang="nb-NO" dirty="0"/>
              <a:t>påfyll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40 minutt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34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782096" cy="1325563"/>
          </a:xfrm>
        </p:spPr>
        <p:txBody>
          <a:bodyPr>
            <a:normAutofit/>
          </a:bodyPr>
          <a:lstStyle/>
          <a:p>
            <a:r>
              <a:rPr lang="nn-NO" sz="3400" dirty="0" smtClean="0"/>
              <a:t>Vurdering undervegs og etter </a:t>
            </a:r>
            <a:r>
              <a:rPr lang="nn-NO" sz="3400" dirty="0" smtClean="0"/>
              <a:t>ein </a:t>
            </a:r>
            <a:r>
              <a:rPr lang="nn-NO" sz="3400" dirty="0" smtClean="0"/>
              <a:t>periode</a:t>
            </a:r>
            <a:endParaRPr lang="nn-NO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2200" dirty="0" smtClean="0"/>
              <a:t>Omgrepsavklaring</a:t>
            </a:r>
            <a:r>
              <a:rPr lang="nn-NO" sz="2200" dirty="0" smtClean="0"/>
              <a:t>:</a:t>
            </a:r>
            <a:endParaRPr lang="nn-NO" sz="2200" dirty="0" smtClean="0"/>
          </a:p>
          <a:p>
            <a:r>
              <a:rPr lang="nn-NO" sz="2200" i="1" dirty="0" err="1" smtClean="0"/>
              <a:t>Undervegsvurdering</a:t>
            </a:r>
            <a:r>
              <a:rPr lang="nn-NO" sz="2200" dirty="0" smtClean="0"/>
              <a:t> er vurdering </a:t>
            </a:r>
            <a:r>
              <a:rPr lang="nn-NO" sz="2200" i="1" dirty="0" smtClean="0"/>
              <a:t>for</a:t>
            </a:r>
            <a:r>
              <a:rPr lang="nn-NO" sz="2200" dirty="0" smtClean="0"/>
              <a:t> læring. For eksempel: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Når du stiller eit spørsmål for å finne ut kva eleven har forstått, og du gir tilbakemeldingar for å fremme læring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Når elevane viser eit anna forståingsnivå enn forventa, og du må justere undervisninga etter behova til elevane</a:t>
            </a:r>
          </a:p>
          <a:p>
            <a:pPr marL="457200" lvl="1" indent="0">
              <a:buNone/>
            </a:pPr>
            <a:endParaRPr lang="nn-NO" sz="2200" dirty="0" smtClean="0"/>
          </a:p>
          <a:p>
            <a:r>
              <a:rPr lang="nn-NO" sz="2200" i="1" dirty="0" err="1" smtClean="0"/>
              <a:t>Summativ</a:t>
            </a:r>
            <a:r>
              <a:rPr lang="nn-NO" sz="2200" i="1" dirty="0" smtClean="0"/>
              <a:t> vurdering</a:t>
            </a:r>
            <a:r>
              <a:rPr lang="nn-NO" sz="2200" dirty="0" smtClean="0"/>
              <a:t> er vurdering </a:t>
            </a:r>
            <a:r>
              <a:rPr lang="nn-NO" sz="2200" i="1" dirty="0" smtClean="0"/>
              <a:t>av</a:t>
            </a:r>
            <a:r>
              <a:rPr lang="nn-NO" sz="2200" dirty="0" smtClean="0"/>
              <a:t> læring.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Når du vurderer </a:t>
            </a:r>
            <a:r>
              <a:rPr lang="nn-NO" sz="2200" dirty="0" err="1" smtClean="0"/>
              <a:t>måloppnåinga</a:t>
            </a:r>
            <a:r>
              <a:rPr lang="nn-NO" sz="2200" dirty="0" smtClean="0"/>
              <a:t> til elevane ved avslutninga av eit tema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48983" y="5636613"/>
            <a:ext cx="14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err="1" smtClean="0"/>
              <a:t>Harlen</a:t>
            </a:r>
            <a:r>
              <a:rPr lang="nn-NO" dirty="0" smtClean="0"/>
              <a:t>, 2005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1281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n-NO" dirty="0" smtClean="0"/>
              <a:t>Fortsatt «all </a:t>
            </a:r>
            <a:r>
              <a:rPr lang="nn-NO" dirty="0" err="1" smtClean="0"/>
              <a:t>about</a:t>
            </a:r>
            <a:r>
              <a:rPr lang="nn-NO" dirty="0" smtClean="0"/>
              <a:t> planlegging» …</a:t>
            </a:r>
            <a:endParaRPr lang="nn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n-NO" sz="2200" dirty="0" smtClean="0"/>
              <a:t>Å gjennomføre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som kan </a:t>
            </a:r>
            <a:r>
              <a:rPr lang="nn-NO" sz="2200" dirty="0" smtClean="0"/>
              <a:t>bli brukt </a:t>
            </a:r>
            <a:r>
              <a:rPr lang="nn-NO" sz="2200" dirty="0" smtClean="0"/>
              <a:t>som støtte i </a:t>
            </a:r>
            <a:r>
              <a:rPr lang="nn-NO" sz="2200" dirty="0" smtClean="0"/>
              <a:t>ei </a:t>
            </a:r>
            <a:r>
              <a:rPr lang="nn-NO" sz="2200" dirty="0" err="1" smtClean="0"/>
              <a:t>summativ</a:t>
            </a:r>
            <a:r>
              <a:rPr lang="nn-NO" sz="2200" dirty="0" smtClean="0"/>
              <a:t> vurdering krev planlegging av: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kortsiktige og langsiktige mål – for eksempel mål for timen, </a:t>
            </a:r>
            <a:br>
              <a:rPr lang="nn-NO" sz="2200" dirty="0" smtClean="0"/>
            </a:br>
            <a:r>
              <a:rPr lang="nn-NO" sz="2200" dirty="0" smtClean="0"/>
              <a:t>mål for perioden og kompetansemål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kva som skal bli vurdert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når elevane skal bli vurdert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kva du vil godta som bevis på </a:t>
            </a:r>
            <a:r>
              <a:rPr lang="nn-NO" sz="2200" dirty="0" err="1" smtClean="0"/>
              <a:t>måloppnåing</a:t>
            </a:r>
            <a:endParaRPr lang="nn-NO" sz="2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aktivitetar der elevane får vist kva dei kan</a:t>
            </a:r>
          </a:p>
          <a:p>
            <a:endParaRPr lang="nn-NO" sz="2200" dirty="0">
              <a:solidFill>
                <a:srgbClr val="FF000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AD3618A-A408-46C8-B1FD-D47ED1E6167F}"/>
              </a:ext>
            </a:extLst>
          </p:cNvPr>
          <p:cNvSpPr/>
          <p:nvPr/>
        </p:nvSpPr>
        <p:spPr>
          <a:xfrm>
            <a:off x="895739" y="4897891"/>
            <a:ext cx="7583243" cy="862829"/>
          </a:xfrm>
          <a:prstGeom prst="wedgeRoundRectCallout">
            <a:avLst>
              <a:gd name="adj1" fmla="val -22871"/>
              <a:gd name="adj2" fmla="val -658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000" dirty="0" smtClean="0"/>
              <a:t>Hugs å kommunisere </a:t>
            </a:r>
            <a:r>
              <a:rPr lang="nn-NO" sz="2000" dirty="0"/>
              <a:t>dette </a:t>
            </a:r>
            <a:r>
              <a:rPr lang="nn-NO" sz="2000" dirty="0" smtClean="0"/>
              <a:t>tydeleg til elevane, </a:t>
            </a:r>
            <a:r>
              <a:rPr lang="nn-NO" sz="2000" dirty="0"/>
              <a:t>slik at </a:t>
            </a:r>
            <a:r>
              <a:rPr lang="nn-NO" sz="2000" dirty="0" smtClean="0"/>
              <a:t>dei veit kva dei </a:t>
            </a:r>
            <a:r>
              <a:rPr lang="nn-NO" sz="2000" dirty="0"/>
              <a:t>skal </a:t>
            </a:r>
            <a:r>
              <a:rPr lang="nn-NO" sz="2000" dirty="0" smtClean="0"/>
              <a:t>gjere </a:t>
            </a:r>
            <a:r>
              <a:rPr lang="nn-NO" sz="2000" dirty="0"/>
              <a:t>og </a:t>
            </a:r>
            <a:r>
              <a:rPr lang="nn-NO" sz="2000" dirty="0" smtClean="0"/>
              <a:t>lære.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345610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/>
              <a:t>Fortsatt «all about planlegging»…</a:t>
            </a:r>
            <a:endParaRPr lang="nb-NO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365760" cy="4180320"/>
          </a:xfrm>
        </p:spPr>
        <p:txBody>
          <a:bodyPr>
            <a:noAutofit/>
          </a:bodyPr>
          <a:lstStyle/>
          <a:p>
            <a:r>
              <a:rPr lang="nb-NO" sz="2200" dirty="0" err="1" smtClean="0"/>
              <a:t>Desse</a:t>
            </a:r>
            <a:r>
              <a:rPr lang="nb-NO" sz="2200" dirty="0" smtClean="0"/>
              <a:t> punkta finn de </a:t>
            </a:r>
            <a:r>
              <a:rPr lang="nb-NO" sz="2200" dirty="0"/>
              <a:t>igjen i modellen for </a:t>
            </a:r>
            <a:r>
              <a:rPr lang="nb-NO" sz="2200" dirty="0" smtClean="0"/>
              <a:t>planlegging av undervisning som de blei </a:t>
            </a:r>
            <a:r>
              <a:rPr lang="nb-NO" sz="2200" dirty="0" err="1" smtClean="0"/>
              <a:t>kjende</a:t>
            </a:r>
            <a:r>
              <a:rPr lang="nb-NO" sz="2200" dirty="0" smtClean="0"/>
              <a:t> </a:t>
            </a:r>
            <a:r>
              <a:rPr lang="nb-NO" sz="2200" dirty="0"/>
              <a:t>med </a:t>
            </a:r>
            <a:r>
              <a:rPr lang="nb-NO" sz="2200" dirty="0" smtClean="0"/>
              <a:t>i </a:t>
            </a:r>
            <a:r>
              <a:rPr lang="nb-NO" sz="2200" dirty="0"/>
              <a:t>modul 1 og </a:t>
            </a:r>
            <a:r>
              <a:rPr lang="nb-NO" sz="2200" dirty="0" smtClean="0"/>
              <a:t>2:</a:t>
            </a:r>
            <a:endParaRPr lang="nb-NO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650925-3549-4357-922A-159ECD134145}"/>
              </a:ext>
            </a:extLst>
          </p:cNvPr>
          <p:cNvSpPr txBox="1"/>
          <p:nvPr/>
        </p:nvSpPr>
        <p:spPr>
          <a:xfrm>
            <a:off x="5972299" y="5476167"/>
            <a:ext cx="2289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600" dirty="0" err="1"/>
              <a:t>Pellegrino</a:t>
            </a:r>
            <a:r>
              <a:rPr lang="nn-NO" sz="1600" dirty="0"/>
              <a:t> et al. (2014)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95738" y="2984960"/>
            <a:ext cx="7365759" cy="2356271"/>
            <a:chOff x="348343" y="3284586"/>
            <a:chExt cx="8344788" cy="2524548"/>
          </a:xfrm>
        </p:grpSpPr>
        <p:sp>
          <p:nvSpPr>
            <p:cNvPr id="13" name="Rectangle 9"/>
            <p:cNvSpPr/>
            <p:nvPr/>
          </p:nvSpPr>
          <p:spPr>
            <a:xfrm>
              <a:off x="348343" y="3284586"/>
              <a:ext cx="2185944" cy="25245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600" b="1" dirty="0">
                  <a:effectLst/>
                  <a:ea typeface="SimSun"/>
                  <a:cs typeface="Times New Roman"/>
                </a:rPr>
                <a:t>Mål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600" dirty="0">
                  <a:solidFill>
                    <a:schemeClr val="tx1"/>
                  </a:solidFill>
                  <a:ea typeface="SimSun"/>
                  <a:cs typeface="Times New Roman"/>
                </a:rPr>
                <a:t>Nøyaktig kva slags kunnskapar og ferdigheiter vil du elevane skal ha, og korleis vil du dei skal lære det?</a:t>
              </a: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3316895" y="3284586"/>
              <a:ext cx="2441648" cy="175130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600" b="1" dirty="0">
                  <a:ea typeface="SimSun"/>
                  <a:cs typeface="Times New Roman"/>
                </a:rPr>
                <a:t>Bevis</a:t>
              </a:r>
              <a:br>
                <a:rPr lang="nn-NO" sz="1600" b="1" dirty="0">
                  <a:ea typeface="SimSun"/>
                  <a:cs typeface="Times New Roman"/>
                </a:rPr>
              </a:br>
              <a:r>
                <a:rPr lang="nn-NO" sz="1600" dirty="0">
                  <a:ea typeface="SimSun"/>
                  <a:cs typeface="Times New Roman"/>
                </a:rPr>
                <a:t>Kva vil du godta som bevis for at ein elev har </a:t>
              </a:r>
              <a:r>
                <a:rPr lang="nn-NO" sz="1600" dirty="0" smtClean="0">
                  <a:ea typeface="SimSun"/>
                  <a:cs typeface="Times New Roman"/>
                </a:rPr>
                <a:t>dei ønska kunnskapane og ferdigheitene?</a:t>
              </a:r>
              <a:endParaRPr lang="nn-NO" sz="1600" dirty="0">
                <a:ea typeface="SimSun"/>
                <a:cs typeface="Times New Roman"/>
              </a:endParaRPr>
            </a:p>
          </p:txBody>
        </p:sp>
        <p:sp>
          <p:nvSpPr>
            <p:cNvPr id="15" name="Left-Right Arrow 13"/>
            <p:cNvSpPr/>
            <p:nvPr/>
          </p:nvSpPr>
          <p:spPr>
            <a:xfrm>
              <a:off x="2657017" y="4227256"/>
              <a:ext cx="529361" cy="316789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400" dirty="0"/>
            </a:p>
          </p:txBody>
        </p:sp>
        <p:sp>
          <p:nvSpPr>
            <p:cNvPr id="17" name="Left-Right Arrow 14"/>
            <p:cNvSpPr/>
            <p:nvPr/>
          </p:nvSpPr>
          <p:spPr>
            <a:xfrm>
              <a:off x="5872913" y="4230384"/>
              <a:ext cx="554597" cy="344925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400" dirty="0"/>
            </a:p>
          </p:txBody>
        </p:sp>
        <p:sp>
          <p:nvSpPr>
            <p:cNvPr id="19" name="Rectangle 9"/>
            <p:cNvSpPr/>
            <p:nvPr/>
          </p:nvSpPr>
          <p:spPr>
            <a:xfrm>
              <a:off x="6548937" y="3284586"/>
              <a:ext cx="2144194" cy="25245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600" b="1" dirty="0">
                  <a:effectLst/>
                  <a:ea typeface="SimSun"/>
                  <a:cs typeface="Times New Roman"/>
                </a:rPr>
                <a:t>Aktivitet</a:t>
              </a:r>
            </a:p>
            <a:p>
              <a:pPr>
                <a:lnSpc>
                  <a:spcPct val="115000"/>
                </a:lnSpc>
              </a:pPr>
              <a:r>
                <a:rPr lang="nn-NO" sz="1600" dirty="0">
                  <a:ea typeface="SimSun"/>
                  <a:cs typeface="Times New Roman"/>
                </a:rPr>
                <a:t>Kva slags aktivitet(ar) skal elevane utføre for å synleggjere kva dei forstår? </a:t>
              </a:r>
              <a:endParaRPr lang="nn-NO" sz="2400" dirty="0">
                <a:ea typeface="SimSu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nn-NO" sz="1600" b="1" dirty="0">
                <a:effectLst/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16896" y="5101211"/>
              <a:ext cx="2441647" cy="707923"/>
            </a:xfrm>
            <a:prstGeom prst="rect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600" dirty="0">
                  <a:solidFill>
                    <a:schemeClr val="dk1"/>
                  </a:solidFill>
                  <a:ea typeface="SimSun"/>
                  <a:cs typeface="Times New Roman"/>
                </a:rPr>
                <a:t>Korleis vil du tolke og følge opp bevisa?</a:t>
              </a:r>
              <a:br>
                <a:rPr lang="nn-NO" sz="1600" dirty="0">
                  <a:solidFill>
                    <a:schemeClr val="dk1"/>
                  </a:solidFill>
                  <a:ea typeface="SimSun"/>
                  <a:cs typeface="Times New Roman"/>
                </a:rPr>
              </a:br>
              <a:endParaRPr lang="nn-NO" sz="1600" dirty="0">
                <a:solidFill>
                  <a:schemeClr val="dk1"/>
                </a:solidFill>
                <a:ea typeface="SimSu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56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6915-273D-4B73-A1F9-6BA06946D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Utfordringar ved </a:t>
            </a:r>
            <a:r>
              <a:rPr lang="nn-NO" dirty="0" err="1" smtClean="0"/>
              <a:t>summativ</a:t>
            </a:r>
            <a:r>
              <a:rPr lang="nn-NO" dirty="0" smtClean="0"/>
              <a:t> vurdering</a:t>
            </a:r>
            <a:endParaRPr lang="n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7BAFF-1A58-47F6-8886-50C481372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2000" dirty="0" smtClean="0"/>
              <a:t>Det kan vere vanskeleg å ha tilstrekkeleg vurderingsgrunnlag for enkeltelevar når dei for eksempel jobbar i grupper og leverer eit felles sluttprodukt (presentasjon, film, plakat, rapport m.m.)</a:t>
            </a:r>
          </a:p>
          <a:p>
            <a:r>
              <a:rPr lang="nn-NO" sz="2000" dirty="0" smtClean="0"/>
              <a:t>Å gjennomføre ein ekstra vurderingssituasjon etter at arbeidet er avslutta: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000" dirty="0" smtClean="0"/>
              <a:t>er tidkrevjande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000" dirty="0" smtClean="0"/>
              <a:t>kan gi elevane ei oppleving av at arbeidet dei gjorde i perioden eigentleg ikkje hadde noko å seie</a:t>
            </a:r>
            <a:endParaRPr lang="nn-NO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591"/>
          <a:stretch/>
        </p:blipFill>
        <p:spPr>
          <a:xfrm>
            <a:off x="6327828" y="4192874"/>
            <a:ext cx="2151154" cy="24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9" y="4553674"/>
            <a:ext cx="1936362" cy="145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0" b="11046"/>
          <a:stretch/>
        </p:blipFill>
        <p:spPr>
          <a:xfrm rot="10800000">
            <a:off x="3237004" y="4553673"/>
            <a:ext cx="2685920" cy="145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0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n-NO" dirty="0" smtClean="0"/>
              <a:t>Fortvil ikkje!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n-NO" sz="2200" dirty="0" smtClean="0"/>
              <a:t>På dei neste sidene kjem nokre eksempel på korleis planlagt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kan bli brukt som støtte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vurderinga. </a:t>
            </a:r>
          </a:p>
          <a:p>
            <a:r>
              <a:rPr lang="nn-NO" sz="2200" dirty="0" smtClean="0"/>
              <a:t>Eksempla tar utgangspunkt i gruppearbeid, men dei fleste kan like gjerne bli nytta ved individuelt arbeid. </a:t>
            </a:r>
            <a:endParaRPr lang="nn-NO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5D6956-5B7C-49BE-8ECF-C7FA34F03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789492" y="3723124"/>
            <a:ext cx="3565017" cy="236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2A8CC0-D41B-4AB7-BEE8-65CFF4F4D140}"/>
              </a:ext>
            </a:extLst>
          </p:cNvPr>
          <p:cNvSpPr txBox="1"/>
          <p:nvPr/>
        </p:nvSpPr>
        <p:spPr>
          <a:xfrm>
            <a:off x="2789492" y="6175094"/>
            <a:ext cx="3086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900" dirty="0" smtClean="0"/>
              <a:t>Foto</a:t>
            </a:r>
            <a:r>
              <a:rPr lang="nn-NO" sz="900" dirty="0"/>
              <a:t>: </a:t>
            </a:r>
            <a:r>
              <a:rPr lang="nn-NO" sz="900" dirty="0" smtClean="0">
                <a:hlinkClick r:id="rId5"/>
              </a:rPr>
              <a:t>jayhay2336 </a:t>
            </a:r>
            <a:r>
              <a:rPr lang="nn-NO" sz="900" dirty="0" smtClean="0"/>
              <a:t>CC BY-SA 2.0</a:t>
            </a:r>
            <a:endParaRPr lang="nn-NO" sz="900" dirty="0"/>
          </a:p>
        </p:txBody>
      </p:sp>
    </p:spTree>
    <p:extLst>
      <p:ext uri="{BB962C8B-B14F-4D97-AF65-F5344CB8AC3E}">
        <p14:creationId xmlns:p14="http://schemas.microsoft.com/office/powerpoint/2010/main" val="295328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n-NO" dirty="0" smtClean="0"/>
              <a:t>Innleveringar undervegs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3" cy="4180320"/>
          </a:xfrm>
        </p:spPr>
        <p:txBody>
          <a:bodyPr>
            <a:normAutofit/>
          </a:bodyPr>
          <a:lstStyle/>
          <a:p>
            <a:r>
              <a:rPr lang="nn-NO" sz="2200" dirty="0" smtClean="0"/>
              <a:t>Planlegg små skriftlege innleveringar undervegs.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Innleveringane kan vere retta mot delmål som rettleiar elevane mot det endelege målet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n-NO" sz="2200" dirty="0" smtClean="0"/>
              <a:t>Tenk nøye gjennom kva de ber elevane om å levere. Innleveringane skal: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gi dykk innblikk i forståinga til elevane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hjelpe elevane til å fokusere på viktig fagleg innhald og prosessar knytte til målet med undervisninga</a:t>
            </a:r>
            <a:endParaRPr lang="nn-NO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1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n-NO" dirty="0" smtClean="0"/>
              <a:t>Eksempel på innleveringar undervegs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02" y="1753905"/>
            <a:ext cx="8019080" cy="41803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nn-NO" sz="2000" dirty="0" smtClean="0"/>
              <a:t>I ein Vg1-klasse jobba elevane i grupper gjennom ein lengre periode </a:t>
            </a:r>
            <a:br>
              <a:rPr lang="nn-NO" sz="2000" dirty="0" smtClean="0"/>
            </a:br>
            <a:r>
              <a:rPr lang="nn-NO" sz="2000" dirty="0" smtClean="0"/>
              <a:t>(sju veker) med å vurdere kva for nokre fornybare energialternativ det burde bli satsa på dersom kollektivtrafikken skulle bli fossilfri.</a:t>
            </a:r>
          </a:p>
          <a:p>
            <a:pPr>
              <a:spcAft>
                <a:spcPts val="600"/>
              </a:spcAft>
            </a:pPr>
            <a:r>
              <a:rPr lang="nn-NO" sz="2000" dirty="0" smtClean="0"/>
              <a:t>Undervegs bad læraren elevane om å levere følgande:</a:t>
            </a:r>
          </a:p>
          <a:p>
            <a:pPr>
              <a:spcAft>
                <a:spcPts val="600"/>
              </a:spcAft>
            </a:pPr>
            <a:endParaRPr lang="nn-NO" sz="2000" dirty="0" smtClean="0"/>
          </a:p>
          <a:p>
            <a:pPr>
              <a:spcAft>
                <a:spcPts val="600"/>
              </a:spcAft>
            </a:pPr>
            <a:endParaRPr lang="nn-NO" sz="2000" dirty="0" smtClean="0"/>
          </a:p>
          <a:p>
            <a:pPr>
              <a:spcAft>
                <a:spcPts val="600"/>
              </a:spcAft>
            </a:pPr>
            <a:endParaRPr lang="nn-NO" sz="2000" dirty="0" smtClean="0"/>
          </a:p>
          <a:p>
            <a:pPr>
              <a:spcAft>
                <a:spcPts val="600"/>
              </a:spcAft>
            </a:pPr>
            <a:endParaRPr lang="nn-NO" sz="2000" dirty="0" smtClean="0"/>
          </a:p>
          <a:p>
            <a:pPr marL="0" indent="0">
              <a:spcAft>
                <a:spcPts val="600"/>
              </a:spcAft>
              <a:buNone/>
            </a:pPr>
            <a:endParaRPr lang="nn-NO" sz="1400" dirty="0" smtClean="0"/>
          </a:p>
          <a:p>
            <a:pPr>
              <a:spcAft>
                <a:spcPts val="600"/>
              </a:spcAft>
            </a:pPr>
            <a:endParaRPr lang="nn-NO" sz="700" dirty="0" smtClean="0"/>
          </a:p>
          <a:p>
            <a:pPr>
              <a:spcAft>
                <a:spcPts val="600"/>
              </a:spcAft>
            </a:pPr>
            <a:r>
              <a:rPr lang="nn-NO" sz="2000" dirty="0" smtClean="0"/>
              <a:t>Til slutt presenterte gruppene sine anbefalingar i plenum med påfølgande tilbakemeldingar frå lærar og medelevar.</a:t>
            </a:r>
          </a:p>
          <a:p>
            <a:pPr>
              <a:spcAft>
                <a:spcPts val="600"/>
              </a:spcAft>
            </a:pPr>
            <a:endParaRPr lang="nn-NO" sz="2000" dirty="0"/>
          </a:p>
        </p:txBody>
      </p:sp>
      <p:sp>
        <p:nvSpPr>
          <p:cNvPr id="4" name="Rectangle 3"/>
          <p:cNvSpPr/>
          <p:nvPr/>
        </p:nvSpPr>
        <p:spPr>
          <a:xfrm>
            <a:off x="459902" y="3481427"/>
            <a:ext cx="2571750" cy="2266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1600" dirty="0" smtClean="0"/>
              <a:t>Kva alternativ vil du i utgangspunktet anbefale? Grunngi, ca. ¼ side.</a:t>
            </a:r>
          </a:p>
          <a:p>
            <a:pPr algn="ctr"/>
            <a:endParaRPr lang="nn-NO" sz="1600" dirty="0" smtClean="0"/>
          </a:p>
          <a:p>
            <a:pPr algn="ctr"/>
            <a:r>
              <a:rPr lang="nn-NO" sz="1600" dirty="0" smtClean="0"/>
              <a:t>Tilbakemelding frå lærar med ev. </a:t>
            </a:r>
            <a:r>
              <a:rPr lang="nn-NO" sz="1600" dirty="0" err="1" smtClean="0"/>
              <a:t>oppklarande</a:t>
            </a:r>
            <a:r>
              <a:rPr lang="nn-NO" sz="1600" dirty="0" smtClean="0"/>
              <a:t> spørsmål</a:t>
            </a:r>
            <a:endParaRPr lang="nn-NO" sz="1600" dirty="0"/>
          </a:p>
        </p:txBody>
      </p:sp>
      <p:sp>
        <p:nvSpPr>
          <p:cNvPr id="5" name="Rectangle 4"/>
          <p:cNvSpPr/>
          <p:nvPr/>
        </p:nvSpPr>
        <p:spPr>
          <a:xfrm>
            <a:off x="3204833" y="3481427"/>
            <a:ext cx="2571750" cy="2257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1600" dirty="0" smtClean="0"/>
              <a:t>Samanlikn og vurder </a:t>
            </a:r>
            <a:r>
              <a:rPr lang="nn-NO" sz="1600" dirty="0" smtClean="0"/>
              <a:t>fordelar </a:t>
            </a:r>
            <a:r>
              <a:rPr lang="nn-NO" sz="1600" dirty="0" smtClean="0"/>
              <a:t>og </a:t>
            </a:r>
            <a:r>
              <a:rPr lang="nn-NO" sz="1600" dirty="0" err="1" smtClean="0"/>
              <a:t>ulempar</a:t>
            </a:r>
            <a:r>
              <a:rPr lang="nn-NO" sz="1600" dirty="0" smtClean="0"/>
              <a:t> </a:t>
            </a:r>
            <a:r>
              <a:rPr lang="nn-NO" sz="1600" dirty="0" smtClean="0"/>
              <a:t>ved ulike energialternativ. </a:t>
            </a:r>
            <a:br>
              <a:rPr lang="nn-NO" sz="1600" dirty="0" smtClean="0"/>
            </a:br>
            <a:r>
              <a:rPr lang="nn-NO" sz="1600" dirty="0" smtClean="0"/>
              <a:t>½–1 side, bruk gjerne tabell.</a:t>
            </a:r>
          </a:p>
          <a:p>
            <a:pPr algn="ctr"/>
            <a:endParaRPr lang="nn-NO" sz="1600" dirty="0" smtClean="0"/>
          </a:p>
          <a:p>
            <a:pPr algn="ctr"/>
            <a:r>
              <a:rPr lang="nn-NO" sz="1600" dirty="0" smtClean="0"/>
              <a:t>Gruppene gir kvarandre tilbakemeldingar basert på gitte kriterium.</a:t>
            </a:r>
            <a:endParaRPr lang="nn-NO" sz="1600" dirty="0"/>
          </a:p>
        </p:txBody>
      </p:sp>
      <p:sp>
        <p:nvSpPr>
          <p:cNvPr id="6" name="Rectangle 5"/>
          <p:cNvSpPr/>
          <p:nvPr/>
        </p:nvSpPr>
        <p:spPr>
          <a:xfrm>
            <a:off x="5955827" y="3462377"/>
            <a:ext cx="2571750" cy="2266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1600" dirty="0" smtClean="0"/>
              <a:t>Vurder </a:t>
            </a:r>
            <a:r>
              <a:rPr lang="nn-NO" sz="1600" dirty="0"/>
              <a:t>dine </a:t>
            </a:r>
            <a:r>
              <a:rPr lang="nn-NO" sz="1600" dirty="0" smtClean="0"/>
              <a:t>opphavlege anbefalingar og grunngi eventuelle endringar.</a:t>
            </a:r>
            <a:br>
              <a:rPr lang="nn-NO" sz="1600" dirty="0" smtClean="0"/>
            </a:br>
            <a:r>
              <a:rPr lang="nn-NO" sz="1600" dirty="0" smtClean="0"/>
              <a:t>½–1 side.</a:t>
            </a:r>
          </a:p>
          <a:p>
            <a:pPr algn="ctr"/>
            <a:endParaRPr lang="nn-NO" sz="1600" dirty="0" smtClean="0"/>
          </a:p>
          <a:p>
            <a:pPr algn="ctr"/>
            <a:r>
              <a:rPr lang="nn-NO" sz="1600" dirty="0" smtClean="0"/>
              <a:t>Tilbakemelding frå lærar med ev. </a:t>
            </a:r>
            <a:r>
              <a:rPr lang="nn-NO" sz="1600" dirty="0" err="1" smtClean="0"/>
              <a:t>oppklarande</a:t>
            </a:r>
            <a:r>
              <a:rPr lang="nn-NO" sz="1600" dirty="0" smtClean="0"/>
              <a:t> spørsmål</a:t>
            </a:r>
            <a:endParaRPr lang="nn-NO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53839" y="3151772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err="1" smtClean="0"/>
              <a:t>Oppstart</a:t>
            </a:r>
            <a:r>
              <a:rPr lang="nn-NO" dirty="0" smtClean="0"/>
              <a:t> – individuelt:</a:t>
            </a:r>
            <a:endParaRPr lang="nn-NO" dirty="0"/>
          </a:p>
        </p:txBody>
      </p:sp>
      <p:sp>
        <p:nvSpPr>
          <p:cNvPr id="8" name="TextBox 7"/>
          <p:cNvSpPr txBox="1"/>
          <p:nvPr/>
        </p:nvSpPr>
        <p:spPr>
          <a:xfrm>
            <a:off x="3126658" y="3157577"/>
            <a:ext cx="269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3 x </a:t>
            </a:r>
            <a:r>
              <a:rPr lang="nn-NO" dirty="0" smtClean="0"/>
              <a:t>undervegs – gruppevis:</a:t>
            </a:r>
            <a:endParaRPr lang="nn-NO" dirty="0"/>
          </a:p>
        </p:txBody>
      </p:sp>
      <p:sp>
        <p:nvSpPr>
          <p:cNvPr id="9" name="TextBox 8"/>
          <p:cNvSpPr txBox="1"/>
          <p:nvPr/>
        </p:nvSpPr>
        <p:spPr>
          <a:xfrm>
            <a:off x="5870763" y="3151772"/>
            <a:ext cx="281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Avslutningsvis – individuelt: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81847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6239-97FA-45AE-95C2-F57936E3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Eksempel på innleveringar undervegs</a:t>
            </a:r>
            <a:endParaRPr lang="n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D5D80-FEC3-47EA-B367-34F4C0E5E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n-NO" sz="2200" dirty="0" smtClean="0"/>
              <a:t>Læraren bad elevane: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gi dei foreløpige anbefalingane sine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vurdere fordelar og ulemper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vurdere dei opphavlege anbefalingane sine</a:t>
            </a:r>
          </a:p>
          <a:p>
            <a:r>
              <a:rPr lang="nn-NO" sz="2200" dirty="0" smtClean="0"/>
              <a:t>Innleveringane ga læraren innblikk 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korleis forståinga for fornybare energikjelder utvikla seg undervegs hos elevane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korleis elevane brukte naturvitskapelege tenkemåtar og praksisar</a:t>
            </a:r>
          </a:p>
          <a:p>
            <a:r>
              <a:rPr lang="nn-NO" sz="2200" dirty="0" smtClean="0"/>
              <a:t>Læraren brukte informasjon om progresjonen til elevane som støtte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vurderinga.</a:t>
            </a:r>
          </a:p>
          <a:p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21458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Mål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Målet med denne modulen er å gi deltakarane verktøy som letter vurderinga av elevane når dei jobbar sjølvstendig i grupper over tid. </a:t>
            </a:r>
          </a:p>
          <a:p>
            <a:r>
              <a:rPr lang="nn-NO" sz="2200" dirty="0" smtClean="0"/>
              <a:t>Modulen viser korleis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kan bli brukt som støtte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 av elevane.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5739" y="3799841"/>
            <a:ext cx="7583243" cy="1957886"/>
            <a:chOff x="419463" y="3467466"/>
            <a:chExt cx="8344788" cy="2423198"/>
          </a:xfrm>
        </p:grpSpPr>
        <p:sp>
          <p:nvSpPr>
            <p:cNvPr id="11" name="Rectangle 9"/>
            <p:cNvSpPr/>
            <p:nvPr/>
          </p:nvSpPr>
          <p:spPr>
            <a:xfrm>
              <a:off x="419463" y="3467466"/>
              <a:ext cx="2185944" cy="24231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Mål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dirty="0">
                  <a:solidFill>
                    <a:schemeClr val="tx1"/>
                  </a:solidFill>
                  <a:ea typeface="SimSun"/>
                  <a:cs typeface="Times New Roman"/>
                </a:rPr>
                <a:t>Nøyaktig kva slags kunnskapar og ferdigheiter vil du elevane skal ha, og korleis vil du dei skal lære det?</a:t>
              </a: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3388015" y="3467466"/>
              <a:ext cx="2441648" cy="16496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b="1" dirty="0">
                  <a:ea typeface="SimSun"/>
                  <a:cs typeface="Times New Roman"/>
                </a:rPr>
                <a:t>Bevis</a:t>
              </a:r>
              <a:br>
                <a:rPr lang="nn-NO" sz="1400" b="1" dirty="0">
                  <a:ea typeface="SimSun"/>
                  <a:cs typeface="Times New Roman"/>
                </a:rPr>
              </a:br>
              <a:r>
                <a:rPr lang="nn-NO" sz="1400" dirty="0">
                  <a:ea typeface="SimSun"/>
                  <a:cs typeface="Times New Roman"/>
                </a:rPr>
                <a:t>Kva vil du godta som bevis for at ein elev har dei ønska kunnskapane og ferdigheitene?</a:t>
              </a:r>
            </a:p>
          </p:txBody>
        </p:sp>
        <p:sp>
          <p:nvSpPr>
            <p:cNvPr id="13" name="Left-Right Arrow 13"/>
            <p:cNvSpPr/>
            <p:nvPr/>
          </p:nvSpPr>
          <p:spPr>
            <a:xfrm>
              <a:off x="2744283" y="4410136"/>
              <a:ext cx="529361" cy="316789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4" name="Left-Right Arrow 14"/>
            <p:cNvSpPr/>
            <p:nvPr/>
          </p:nvSpPr>
          <p:spPr>
            <a:xfrm>
              <a:off x="5973321" y="4413264"/>
              <a:ext cx="554597" cy="344925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0057" y="3467466"/>
              <a:ext cx="2144194" cy="24231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Aktivitet</a:t>
              </a:r>
            </a:p>
            <a:p>
              <a:pPr>
                <a:lnSpc>
                  <a:spcPct val="115000"/>
                </a:lnSpc>
              </a:pPr>
              <a:r>
                <a:rPr lang="nn-NO" sz="1400" dirty="0">
                  <a:ea typeface="SimSun"/>
                  <a:cs typeface="Times New Roman"/>
                </a:rPr>
                <a:t>Kva slags aktivitet(ar) skal elevane utføre for å synleggjere kva dei forstår? </a:t>
              </a:r>
              <a:endParaRPr lang="nn-NO" sz="2000" dirty="0">
                <a:ea typeface="SimSu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nn-NO" sz="1400" b="1" dirty="0">
                <a:effectLst/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88015" y="5182741"/>
              <a:ext cx="2441648" cy="707923"/>
            </a:xfrm>
            <a:prstGeom prst="rect">
              <a:avLst/>
            </a:prstGeom>
            <a:ln w="635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  <a:t>Korleis vil du tolke og følge opp bevisa?</a:t>
              </a:r>
              <a:b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</a:br>
              <a:endParaRPr lang="nn-NO" sz="1400" dirty="0">
                <a:solidFill>
                  <a:schemeClr val="dk1"/>
                </a:solidFill>
                <a:ea typeface="SimSun"/>
                <a:cs typeface="Times New Roman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650925-3549-4357-922A-159ECD134145}"/>
              </a:ext>
            </a:extLst>
          </p:cNvPr>
          <p:cNvSpPr txBox="1"/>
          <p:nvPr/>
        </p:nvSpPr>
        <p:spPr>
          <a:xfrm>
            <a:off x="6411870" y="5812319"/>
            <a:ext cx="206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600" dirty="0" err="1"/>
              <a:t>Pellegrino</a:t>
            </a:r>
            <a:r>
              <a:rPr lang="nn-NO" sz="1600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357668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Diskuter i par (5 </a:t>
            </a:r>
            <a:r>
              <a:rPr lang="nn-NO" dirty="0" smtClean="0"/>
              <a:t>min)</a:t>
            </a:r>
            <a:endParaRPr lang="nn-NO" dirty="0"/>
          </a:p>
        </p:txBody>
      </p:sp>
      <p:pic>
        <p:nvPicPr>
          <p:cNvPr id="5" name="Picture 4" descr="Tilbakemelding, Gruppe, Kommunikasj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827" y="4114800"/>
            <a:ext cx="2831156" cy="18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n-NO" sz="2200" dirty="0" smtClean="0"/>
              <a:t>På kva andre måtar enn gjennom innleveringar kan de undervegs få informasjon som kan støtte </a:t>
            </a:r>
            <a:r>
              <a:rPr lang="nn-NO" sz="2200" dirty="0" smtClean="0"/>
              <a:t>dykk </a:t>
            </a:r>
            <a:r>
              <a:rPr lang="nn-NO" sz="2200" dirty="0" smtClean="0"/>
              <a:t>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 av elevane? </a:t>
            </a:r>
          </a:p>
        </p:txBody>
      </p:sp>
    </p:spTree>
    <p:extLst>
      <p:ext uri="{BB962C8B-B14F-4D97-AF65-F5344CB8AC3E}">
        <p14:creationId xmlns:p14="http://schemas.microsoft.com/office/powerpoint/2010/main" val="24680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Informasjon om </a:t>
            </a:r>
            <a:r>
              <a:rPr lang="nn-NO" dirty="0" smtClean="0"/>
              <a:t>forståinga undervegs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r>
              <a:rPr lang="nn-NO" sz="2200" dirty="0" smtClean="0"/>
              <a:t>Kanskje foreslo de noko av dette: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gå rundt og høyre på elevdiskusjonar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bruke læringsstrategiane i modulheftet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tenk-par-del/individuell-gruppe-plenum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felles tankekart i gruppa/klassen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elevane </a:t>
            </a:r>
            <a:r>
              <a:rPr lang="nn-NO" sz="2200" dirty="0" smtClean="0"/>
              <a:t>skriv / publiserer </a:t>
            </a:r>
            <a:r>
              <a:rPr lang="nn-NO" sz="2200" dirty="0" smtClean="0"/>
              <a:t>logg/blogg/</a:t>
            </a:r>
            <a:r>
              <a:rPr lang="nn-NO" sz="2200" dirty="0" err="1" smtClean="0"/>
              <a:t>vlogg</a:t>
            </a:r>
            <a:r>
              <a:rPr lang="nn-NO" sz="2200" dirty="0" smtClean="0"/>
              <a:t> (video-logg)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err="1" smtClean="0"/>
              <a:t>samskrivingsdokument</a:t>
            </a:r>
            <a:r>
              <a:rPr lang="nn-NO" sz="2200" dirty="0" smtClean="0"/>
              <a:t> (Google Docs e.l.)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err="1" smtClean="0"/>
              <a:t>post-it-lapper</a:t>
            </a:r>
            <a:r>
              <a:rPr lang="nn-NO" sz="2200" dirty="0" smtClean="0"/>
              <a:t>, </a:t>
            </a:r>
            <a:r>
              <a:rPr lang="nn-NO" sz="2200" dirty="0" err="1" smtClean="0"/>
              <a:t>whiteboard</a:t>
            </a:r>
            <a:r>
              <a:rPr lang="nn-NO" sz="2200" dirty="0" smtClean="0"/>
              <a:t> e.l.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n-NO" sz="2200" dirty="0"/>
              <a:t>A</a:t>
            </a:r>
            <a:r>
              <a:rPr lang="nn-NO" sz="2200" dirty="0" smtClean="0"/>
              <a:t>ndre ting </a:t>
            </a:r>
            <a:r>
              <a:rPr lang="nn-NO" sz="2200" dirty="0" smtClean="0"/>
              <a:t>de snakka </a:t>
            </a:r>
            <a:r>
              <a:rPr lang="nn-NO" sz="2200" dirty="0" smtClean="0"/>
              <a:t>om?</a:t>
            </a:r>
            <a:endParaRPr lang="nn-NO" sz="2200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ADAEB2A-9739-46F7-B32E-132E29A66565}"/>
              </a:ext>
            </a:extLst>
          </p:cNvPr>
          <p:cNvSpPr/>
          <p:nvPr/>
        </p:nvSpPr>
        <p:spPr>
          <a:xfrm>
            <a:off x="5023692" y="5251138"/>
            <a:ext cx="3598509" cy="1509613"/>
          </a:xfrm>
          <a:prstGeom prst="wedgeRoundRectCallout">
            <a:avLst>
              <a:gd name="adj1" fmla="val -41122"/>
              <a:gd name="adj2" fmla="val -695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n-NO" sz="2000" dirty="0" smtClean="0">
                <a:solidFill>
                  <a:schemeClr val="bg1"/>
                </a:solidFill>
              </a:rPr>
              <a:t>Informasjon kan bli henta: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/>
                </a:solidFill>
              </a:rPr>
              <a:t>direkte i situasjonen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bg1"/>
                </a:solidFill>
              </a:rPr>
              <a:t>gjennom dokumentasjon elevane gjer av eiga læring</a:t>
            </a:r>
            <a:endParaRPr lang="nn-N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2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Eksempel: Logg</a:t>
            </a:r>
            <a:endParaRPr lang="nn-NO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r>
              <a:rPr lang="nn-NO" sz="2200" dirty="0" smtClean="0"/>
              <a:t>Ofte er det problematisk for elevar å skilje mellom kva dei har gjort og kva dei har lært av ein aktivitet. </a:t>
            </a:r>
          </a:p>
          <a:p>
            <a:r>
              <a:rPr lang="nn-NO" sz="2200" dirty="0" smtClean="0"/>
              <a:t>Dette skjemaet kan gi læraren innblikk i forståinga til elevane.</a:t>
            </a:r>
            <a:endParaRPr lang="nn-NO" sz="2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95738" y="2943224"/>
          <a:ext cx="7583244" cy="3673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7862">
                  <a:extLst>
                    <a:ext uri="{9D8B030D-6E8A-4147-A177-3AD203B41FA5}">
                      <a16:colId xmlns:a16="http://schemas.microsoft.com/office/drawing/2014/main" val="1334309293"/>
                    </a:ext>
                  </a:extLst>
                </a:gridCol>
                <a:gridCol w="3805382">
                  <a:extLst>
                    <a:ext uri="{9D8B030D-6E8A-4147-A177-3AD203B41FA5}">
                      <a16:colId xmlns:a16="http://schemas.microsoft.com/office/drawing/2014/main" val="1801688096"/>
                    </a:ext>
                  </a:extLst>
                </a:gridCol>
              </a:tblGrid>
              <a:tr h="470958">
                <a:tc>
                  <a:txBody>
                    <a:bodyPr/>
                    <a:lstStyle/>
                    <a:p>
                      <a:r>
                        <a:rPr lang="nb-NO" dirty="0"/>
                        <a:t>K</a:t>
                      </a:r>
                      <a:r>
                        <a:rPr lang="nb-NO" dirty="0" smtClean="0"/>
                        <a:t>va </a:t>
                      </a:r>
                      <a:r>
                        <a:rPr lang="nb-NO" dirty="0"/>
                        <a:t>gjorde du?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Kva </a:t>
                      </a:r>
                      <a:r>
                        <a:rPr lang="nb-NO" dirty="0"/>
                        <a:t>lærte du?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416038"/>
                  </a:ext>
                </a:extLst>
              </a:tr>
              <a:tr h="3202517">
                <a:tc>
                  <a:txBody>
                    <a:bodyPr/>
                    <a:lstStyle/>
                    <a:p>
                      <a:r>
                        <a:rPr lang="en-US" sz="1800" baseline="0" dirty="0" err="1" smtClean="0"/>
                        <a:t>Jeg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latet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som</a:t>
                      </a:r>
                      <a:r>
                        <a:rPr lang="en-US" sz="1800" baseline="0" dirty="0" smtClean="0"/>
                        <a:t> om </a:t>
                      </a:r>
                      <a:r>
                        <a:rPr lang="en-US" sz="1800" baseline="0" dirty="0" err="1" smtClean="0"/>
                        <a:t>jeg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partikkel</a:t>
                      </a:r>
                      <a:r>
                        <a:rPr lang="en-US" sz="1800" baseline="0" dirty="0" smtClean="0"/>
                        <a:t>. </a:t>
                      </a:r>
                      <a:r>
                        <a:rPr lang="en-US" sz="1800" baseline="0" dirty="0" err="1" smtClean="0"/>
                        <a:t>Jeg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beveget</a:t>
                      </a:r>
                      <a:r>
                        <a:rPr lang="en-US" sz="1800" baseline="0" dirty="0" smtClean="0"/>
                        <a:t> meg </a:t>
                      </a:r>
                      <a:r>
                        <a:rPr lang="en-US" sz="1800" baseline="0" dirty="0" err="1" smtClean="0"/>
                        <a:t>forskjellig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varmt</a:t>
                      </a:r>
                      <a:r>
                        <a:rPr lang="en-US" sz="1800" baseline="0" dirty="0" smtClean="0"/>
                        <a:t> og </a:t>
                      </a:r>
                      <a:r>
                        <a:rPr lang="en-US" sz="1800" baseline="0" dirty="0" err="1" smtClean="0"/>
                        <a:t>kaldt</a:t>
                      </a:r>
                      <a:r>
                        <a:rPr lang="en-US" sz="1800" baseline="0" dirty="0" smtClean="0"/>
                        <a:t>.</a:t>
                      </a:r>
                    </a:p>
                    <a:p>
                      <a:endParaRPr lang="en-US" sz="1800" baseline="0" dirty="0" smtClean="0"/>
                    </a:p>
                    <a:p>
                      <a:r>
                        <a:rPr lang="en-US" sz="1800" baseline="0" dirty="0" err="1" smtClean="0"/>
                        <a:t>Jeg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sto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på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samme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sted</a:t>
                      </a:r>
                      <a:r>
                        <a:rPr lang="en-US" sz="1800" baseline="0" dirty="0" smtClean="0"/>
                        <a:t> og </a:t>
                      </a:r>
                      <a:r>
                        <a:rPr lang="en-US" sz="1800" baseline="0" dirty="0" err="1" smtClean="0"/>
                        <a:t>gjorde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små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bevegelser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kaldt</a:t>
                      </a:r>
                      <a:r>
                        <a:rPr lang="en-US" sz="1800" baseline="0" dirty="0" smtClean="0"/>
                        <a:t> og </a:t>
                      </a:r>
                      <a:r>
                        <a:rPr lang="en-US" sz="1800" baseline="0" dirty="0" err="1" smtClean="0"/>
                        <a:t>gikk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rundt</a:t>
                      </a:r>
                      <a:r>
                        <a:rPr lang="en-US" sz="1800" baseline="0" dirty="0" smtClean="0"/>
                        <a:t> og </a:t>
                      </a:r>
                      <a:r>
                        <a:rPr lang="en-US" sz="1800" baseline="0" dirty="0" err="1" smtClean="0"/>
                        <a:t>gjorde</a:t>
                      </a:r>
                      <a:r>
                        <a:rPr lang="en-US" sz="1800" baseline="0" dirty="0" smtClean="0"/>
                        <a:t> store </a:t>
                      </a:r>
                      <a:r>
                        <a:rPr lang="en-US" sz="1800" baseline="0" dirty="0" err="1" smtClean="0"/>
                        <a:t>bevegelser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varmt</a:t>
                      </a:r>
                      <a:r>
                        <a:rPr lang="en-US" sz="1800" baseline="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Partikler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oppfører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seg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forskjellig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avhengig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av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temperatur</a:t>
                      </a:r>
                      <a:r>
                        <a:rPr lang="en-US" sz="1800" dirty="0" smtClean="0"/>
                        <a:t>.</a:t>
                      </a:r>
                    </a:p>
                    <a:p>
                      <a:endParaRPr lang="en-US" sz="1800" dirty="0" smtClean="0"/>
                    </a:p>
                    <a:p>
                      <a:endParaRPr lang="en-US" sz="1800" baseline="0" dirty="0" smtClean="0"/>
                    </a:p>
                    <a:p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kaldt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står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partiklene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på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bestemt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plass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forhold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til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hverandre</a:t>
                      </a:r>
                      <a:r>
                        <a:rPr lang="en-US" sz="1800" baseline="0" dirty="0" smtClean="0"/>
                        <a:t>. </a:t>
                      </a:r>
                      <a:r>
                        <a:rPr lang="en-US" sz="1800" baseline="0" dirty="0" err="1" smtClean="0"/>
                        <a:t>Når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temperaturen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øker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vibrerer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partiklene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kraftigere</a:t>
                      </a:r>
                      <a:r>
                        <a:rPr lang="en-US" sz="1800" baseline="0" dirty="0" smtClean="0"/>
                        <a:t> og tar </a:t>
                      </a:r>
                      <a:r>
                        <a:rPr lang="en-US" sz="1800" baseline="0" dirty="0" err="1" smtClean="0"/>
                        <a:t>større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plass</a:t>
                      </a:r>
                      <a:r>
                        <a:rPr lang="en-US" sz="1800" baseline="0" dirty="0" smtClean="0"/>
                        <a:t>. </a:t>
                      </a:r>
                      <a:r>
                        <a:rPr lang="en-US" sz="1800" baseline="0" dirty="0" err="1" smtClean="0"/>
                        <a:t>Blir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varmt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nok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begynner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partiklene</a:t>
                      </a:r>
                      <a:r>
                        <a:rPr lang="en-US" sz="1800" baseline="0" dirty="0" smtClean="0"/>
                        <a:t> å </a:t>
                      </a:r>
                      <a:r>
                        <a:rPr lang="en-US" sz="1800" baseline="0" dirty="0" err="1" smtClean="0"/>
                        <a:t>bevege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seg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imellom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hverandre</a:t>
                      </a:r>
                      <a:r>
                        <a:rPr lang="en-US" sz="1800" baseline="0" dirty="0" smtClean="0"/>
                        <a:t>.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26114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88828" y="3466214"/>
            <a:ext cx="3625702" cy="991486"/>
          </a:xfrm>
          <a:prstGeom prst="rect">
            <a:avLst/>
          </a:prstGeom>
          <a:solidFill>
            <a:srgbClr val="CBD8D9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0" name="Rectangle 9"/>
          <p:cNvSpPr/>
          <p:nvPr/>
        </p:nvSpPr>
        <p:spPr>
          <a:xfrm>
            <a:off x="4766930" y="3480892"/>
            <a:ext cx="3625702" cy="976808"/>
          </a:xfrm>
          <a:prstGeom prst="rect">
            <a:avLst/>
          </a:prstGeom>
          <a:solidFill>
            <a:srgbClr val="CBD8D9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1" name="Rectangle 10"/>
          <p:cNvSpPr/>
          <p:nvPr/>
        </p:nvSpPr>
        <p:spPr>
          <a:xfrm>
            <a:off x="902478" y="4457700"/>
            <a:ext cx="3712052" cy="2051685"/>
          </a:xfrm>
          <a:prstGeom prst="rect">
            <a:avLst/>
          </a:prstGeom>
          <a:solidFill>
            <a:srgbClr val="CBD8D9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2" name="Rectangle 11"/>
          <p:cNvSpPr/>
          <p:nvPr/>
        </p:nvSpPr>
        <p:spPr>
          <a:xfrm>
            <a:off x="4766930" y="4457700"/>
            <a:ext cx="3625702" cy="2051685"/>
          </a:xfrm>
          <a:prstGeom prst="rect">
            <a:avLst/>
          </a:prstGeom>
          <a:solidFill>
            <a:srgbClr val="CBD8D9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06615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300" dirty="0" smtClean="0"/>
              <a:t>Eksempel: </a:t>
            </a:r>
            <a:r>
              <a:rPr lang="nn-NO" sz="3300" dirty="0" err="1" smtClean="0"/>
              <a:t>Vlogg</a:t>
            </a:r>
            <a:r>
              <a:rPr lang="nn-NO" sz="3300" i="1" dirty="0" smtClean="0"/>
              <a:t> </a:t>
            </a:r>
            <a:r>
              <a:rPr lang="nn-NO" sz="3300" dirty="0" smtClean="0"/>
              <a:t>– v</a:t>
            </a:r>
            <a:r>
              <a:rPr lang="nn-NO" sz="3300" dirty="0" smtClean="0"/>
              <a:t>ideoblogg (8 min)</a:t>
            </a:r>
            <a:endParaRPr lang="nn-NO" sz="330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n-NO" sz="2200" dirty="0" smtClean="0"/>
              <a:t>Individuelt: Tenk over det du har fått presentert og diskutert om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som støtte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 av elevene (3 min). </a:t>
            </a:r>
          </a:p>
          <a:p>
            <a:pPr marL="457200" indent="-457200">
              <a:buFont typeface="+mj-lt"/>
              <a:buAutoNum type="arabicPeriod"/>
            </a:pPr>
            <a:r>
              <a:rPr lang="nn-NO" sz="2200" dirty="0" smtClean="0"/>
              <a:t>Bruk mobiltelefonen, og film eller ta </a:t>
            </a:r>
            <a:r>
              <a:rPr lang="nn-NO" sz="2200" dirty="0" err="1" smtClean="0"/>
              <a:t>lydopptak</a:t>
            </a:r>
            <a:r>
              <a:rPr lang="nn-NO" sz="2200" dirty="0" smtClean="0"/>
              <a:t> av at du fullfører kvar av desse setningstartarane:</a:t>
            </a:r>
          </a:p>
          <a:p>
            <a:pPr lvl="1"/>
            <a:r>
              <a:rPr lang="nn-NO" sz="2000" i="1" dirty="0" smtClean="0"/>
              <a:t>Før tenkte eg … </a:t>
            </a:r>
          </a:p>
          <a:p>
            <a:pPr lvl="1"/>
            <a:r>
              <a:rPr lang="nn-NO" sz="2000" i="1" dirty="0" smtClean="0"/>
              <a:t>No tenker </a:t>
            </a:r>
            <a:r>
              <a:rPr lang="nn-NO" sz="2000" i="1" dirty="0" smtClean="0"/>
              <a:t>e</a:t>
            </a:r>
            <a:r>
              <a:rPr lang="nn-NO" sz="2000" i="1" dirty="0" smtClean="0"/>
              <a:t>g ...</a:t>
            </a:r>
          </a:p>
          <a:p>
            <a:pPr marL="457200" indent="-457200">
              <a:buFont typeface="+mj-lt"/>
              <a:buAutoNum type="arabicPeriod"/>
            </a:pPr>
            <a:r>
              <a:rPr lang="nn-NO" sz="2200" dirty="0" smtClean="0"/>
              <a:t>Send lyd- eller bildefila til personen som sit ved sidan av deg.</a:t>
            </a:r>
          </a:p>
          <a:p>
            <a:pPr marL="457200" indent="-457200">
              <a:buFont typeface="+mj-lt"/>
              <a:buAutoNum type="arabicPeriod"/>
            </a:pPr>
            <a:r>
              <a:rPr lang="nn-NO" sz="2200" dirty="0" smtClean="0"/>
              <a:t>Høyr eller sjå på fila du har mottatt frå kollegaen din.</a:t>
            </a:r>
            <a:endParaRPr lang="nn-NO" sz="2200" dirty="0"/>
          </a:p>
        </p:txBody>
      </p:sp>
      <p:sp>
        <p:nvSpPr>
          <p:cNvPr id="4" name="Rounded Rectangle 3"/>
          <p:cNvSpPr/>
          <p:nvPr/>
        </p:nvSpPr>
        <p:spPr>
          <a:xfrm rot="20497957">
            <a:off x="76286" y="213082"/>
            <a:ext cx="1139511" cy="4326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>
                <a:solidFill>
                  <a:schemeClr val="tx1"/>
                </a:solidFill>
              </a:rPr>
              <a:t>Elevrolle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825" y="5435501"/>
            <a:ext cx="1814158" cy="114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890043" y="5474368"/>
            <a:ext cx="5342315" cy="11265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000" dirty="0" smtClean="0"/>
              <a:t>På side 9–11 i modulheftet finn de fleire eksempel på måtar å innhente informasjon om forståinga til elevane undervegs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301086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Diskuter i grupper (10 </a:t>
            </a:r>
            <a:r>
              <a:rPr lang="nn-NO" dirty="0" smtClean="0"/>
              <a:t>min)</a:t>
            </a:r>
            <a:endParaRPr lang="nn-NO" sz="2700" dirty="0">
              <a:solidFill>
                <a:srgbClr val="268183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n-NO" sz="2200" dirty="0" smtClean="0"/>
              <a:t>Læraren må </a:t>
            </a:r>
            <a:r>
              <a:rPr lang="nn-NO" sz="2200" dirty="0" smtClean="0"/>
              <a:t>innhente </a:t>
            </a:r>
            <a:r>
              <a:rPr lang="nn-NO" sz="2200" dirty="0" smtClean="0"/>
              <a:t>informasjon om forståinga til elevane fleire gongar undervegs dersom dette skal bli brukt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vurderinga. </a:t>
            </a:r>
            <a:br>
              <a:rPr lang="nn-NO" sz="2200" dirty="0" smtClean="0"/>
            </a:br>
            <a:endParaRPr lang="nn-NO" sz="22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nn-NO" sz="2200" dirty="0" smtClean="0"/>
              <a:t>Diskuter: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2000" dirty="0" smtClean="0"/>
              <a:t>Tenk på eit undervisningsopplegg du har eller skal gjennomføre. Når vil det vere hensiktsmessig å hente inn informasjon om forståinga til elevane?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2000" dirty="0" smtClean="0"/>
              <a:t>Korleis kan dette støtte deg i den </a:t>
            </a:r>
            <a:r>
              <a:rPr lang="nn-NO" sz="2000" dirty="0" err="1" smtClean="0"/>
              <a:t>summative</a:t>
            </a:r>
            <a:r>
              <a:rPr lang="nn-NO" sz="2000" dirty="0" smtClean="0"/>
              <a:t> vurderinga?</a:t>
            </a:r>
            <a:endParaRPr lang="nn-NO" sz="2000" dirty="0"/>
          </a:p>
        </p:txBody>
      </p:sp>
      <p:pic>
        <p:nvPicPr>
          <p:cNvPr id="4" name="Picture 4" descr="Tilbakemelding, Gruppe, Kommunikasj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9" y="4827445"/>
            <a:ext cx="1764284" cy="11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90043" y="4984969"/>
            <a:ext cx="5059293" cy="1020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På side 12 i modulheftet </a:t>
            </a:r>
            <a:r>
              <a:rPr lang="nb-NO" sz="2000" dirty="0" smtClean="0"/>
              <a:t>finn de </a:t>
            </a:r>
            <a:r>
              <a:rPr lang="nb-NO" sz="2000" dirty="0" smtClean="0"/>
              <a:t>eksempel på planleggings- og registreringsverktøy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48373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n-NO" dirty="0" smtClean="0"/>
              <a:t>Presentasjonar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40" y="1825625"/>
            <a:ext cx="4267932" cy="4180320"/>
          </a:xfrm>
        </p:spPr>
        <p:txBody>
          <a:bodyPr>
            <a:normAutofit/>
          </a:bodyPr>
          <a:lstStyle/>
          <a:p>
            <a:r>
              <a:rPr lang="nn-NO" sz="2200" dirty="0" smtClean="0"/>
              <a:t>Gruppearbeid blir ofte vurdert på grunnlag av eit felles produkt. </a:t>
            </a:r>
          </a:p>
          <a:p>
            <a:r>
              <a:rPr lang="nn-NO" sz="2200" dirty="0" smtClean="0"/>
              <a:t>Ein kort presentasjon kan gjere det vanskeleg å skaffe tilstrekkeleg vurderingsgrunnlag for enkeltelevar.</a:t>
            </a:r>
          </a:p>
          <a:p>
            <a:r>
              <a:rPr lang="nn-NO" sz="2200" dirty="0" smtClean="0"/>
              <a:t>Eit tips er å gi elevane ei liste med spørsmål som kan bli stilte under presentasjonen. Lista må bli delt ut i </a:t>
            </a:r>
            <a:r>
              <a:rPr lang="nn-NO" sz="2200" dirty="0" err="1" smtClean="0"/>
              <a:t>oppstarten</a:t>
            </a:r>
            <a:r>
              <a:rPr lang="nn-NO" sz="2200" dirty="0" smtClean="0"/>
              <a:t> av perioden.</a:t>
            </a:r>
          </a:p>
          <a:p>
            <a:r>
              <a:rPr lang="nn-NO" sz="2200" dirty="0" smtClean="0"/>
              <a:t>På neste side ser de eksempel på spørsmål.</a:t>
            </a:r>
          </a:p>
          <a:p>
            <a:endParaRPr lang="nn-NO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89" y="1857115"/>
            <a:ext cx="2786393" cy="2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92588" y="4660641"/>
            <a:ext cx="2786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Elevar frå Børstad ungdomsskole presenterer arbeidet sitt. Foto: Lektor2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8718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54" y="462814"/>
            <a:ext cx="7905750" cy="930695"/>
          </a:xfrm>
        </p:spPr>
        <p:txBody>
          <a:bodyPr>
            <a:normAutofit/>
          </a:bodyPr>
          <a:lstStyle/>
          <a:p>
            <a:r>
              <a:rPr lang="nn-NO" dirty="0" smtClean="0"/>
              <a:t>Eksempel på spørsmål til presentasjonar</a:t>
            </a:r>
            <a:endParaRPr lang="nn-NO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254" y="1699118"/>
            <a:ext cx="7583244" cy="4730257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numCol="2">
            <a:normAutofit fontScale="25000" lnSpcReduction="20000"/>
          </a:bodyPr>
          <a:lstStyle/>
          <a:p>
            <a:pPr marL="457200" lvl="1" indent="0">
              <a:buNone/>
            </a:pPr>
            <a:endParaRPr lang="nn-NO" sz="8000" b="1" dirty="0" smtClean="0"/>
          </a:p>
          <a:p>
            <a:pPr marL="0" indent="0">
              <a:buNone/>
            </a:pPr>
            <a:r>
              <a:rPr lang="nn-NO" sz="8000" b="1" dirty="0" smtClean="0"/>
              <a:t>Om temaet/problemstillinga:</a:t>
            </a:r>
          </a:p>
          <a:p>
            <a:r>
              <a:rPr lang="nn-NO" sz="8000" dirty="0" smtClean="0"/>
              <a:t>Kven er dette temaet/arbeidet viktig for?</a:t>
            </a:r>
          </a:p>
          <a:p>
            <a:r>
              <a:rPr lang="nn-NO" sz="8000" dirty="0" smtClean="0"/>
              <a:t>Kva antok du i starten?</a:t>
            </a:r>
          </a:p>
          <a:p>
            <a:r>
              <a:rPr lang="nn-NO" sz="8000" dirty="0" smtClean="0"/>
              <a:t>Dersom du skulle gjort dette arbeidet på nytt, er det noko du ville gjort annleis?</a:t>
            </a:r>
            <a:r>
              <a:rPr lang="nn-NO" sz="7600" dirty="0" smtClean="0"/>
              <a:t/>
            </a:r>
            <a:br>
              <a:rPr lang="nn-NO" sz="7600" dirty="0" smtClean="0"/>
            </a:br>
            <a:endParaRPr lang="nn-NO" sz="7600" dirty="0" smtClean="0"/>
          </a:p>
          <a:p>
            <a:pPr marL="0" indent="0">
              <a:buNone/>
            </a:pPr>
            <a:r>
              <a:rPr lang="nn-NO" sz="8000" b="1" dirty="0" smtClean="0"/>
              <a:t>Om framgangsmåten:</a:t>
            </a:r>
          </a:p>
          <a:p>
            <a:r>
              <a:rPr lang="nn-NO" sz="8000" dirty="0" smtClean="0"/>
              <a:t>Korleis henta du inn informasjon?</a:t>
            </a:r>
          </a:p>
          <a:p>
            <a:r>
              <a:rPr lang="nn-NO" sz="8000" dirty="0" smtClean="0"/>
              <a:t>Kvifor trengte du denne informasjonen?</a:t>
            </a:r>
          </a:p>
          <a:p>
            <a:r>
              <a:rPr lang="nn-NO" sz="8000" dirty="0" smtClean="0"/>
              <a:t>Korleis brukte du informasjonen?</a:t>
            </a:r>
            <a:endParaRPr lang="nn-NO" sz="8000" b="1" dirty="0" smtClean="0"/>
          </a:p>
          <a:p>
            <a:pPr marL="457200" lvl="1" indent="0">
              <a:buNone/>
            </a:pPr>
            <a:endParaRPr lang="nn-NO" sz="9600" b="1" dirty="0" smtClean="0"/>
          </a:p>
          <a:p>
            <a:pPr marL="457200" lvl="1" indent="0">
              <a:buNone/>
            </a:pPr>
            <a:r>
              <a:rPr lang="nn-NO" sz="5600" b="1" dirty="0" smtClean="0"/>
              <a:t/>
            </a:r>
            <a:br>
              <a:rPr lang="nn-NO" sz="5600" b="1" dirty="0" smtClean="0"/>
            </a:br>
            <a:r>
              <a:rPr lang="nn-NO" sz="11200" b="1" dirty="0" smtClean="0"/>
              <a:t/>
            </a:r>
            <a:br>
              <a:rPr lang="nn-NO" sz="11200" b="1" dirty="0" smtClean="0"/>
            </a:br>
            <a:r>
              <a:rPr lang="nn-NO" sz="8000" b="1" dirty="0" smtClean="0"/>
              <a:t>Om dataa og forklaringane:</a:t>
            </a:r>
            <a:endParaRPr lang="nn-NO" sz="8000" dirty="0" smtClean="0"/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Endra oppfatningane dine seg undervegs? Kvifor?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Korleis vil du forklare …?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Kva er beviset ditt for at … 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Kvifor trur du … ?</a:t>
            </a:r>
            <a:r>
              <a:rPr lang="nn-NO" sz="7200" dirty="0" smtClean="0"/>
              <a:t/>
            </a:r>
            <a:br>
              <a:rPr lang="nn-NO" sz="7200" dirty="0" smtClean="0"/>
            </a:br>
            <a:endParaRPr lang="nn-NO" sz="11200" b="1" dirty="0" smtClean="0"/>
          </a:p>
          <a:p>
            <a:pPr marL="457200" lvl="1" indent="0">
              <a:buNone/>
            </a:pPr>
            <a:r>
              <a:rPr lang="nn-NO" sz="8000" b="1" dirty="0" smtClean="0"/>
              <a:t>Andre spørsmål:</a:t>
            </a:r>
            <a:endParaRPr lang="nn-NO" sz="8000" dirty="0" smtClean="0"/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Kan du forklare meir om … 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Kva meinte du med … 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Kva har du lært om …?</a:t>
            </a:r>
          </a:p>
          <a:p>
            <a:pPr lvl="1">
              <a:spcBef>
                <a:spcPts val="1000"/>
              </a:spcBef>
            </a:pPr>
            <a:r>
              <a:rPr lang="nn-NO" sz="8000" dirty="0" smtClean="0"/>
              <a:t>Kva for nokre nye spørsmål har du nå? </a:t>
            </a: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79311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Eksempel på spørsmål til presentasjon</a:t>
            </a:r>
            <a:endParaRPr lang="nn-NO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chemeClr val="accent3"/>
              </a:buClr>
            </a:pPr>
            <a:r>
              <a:rPr lang="nn-NO" sz="2200" dirty="0"/>
              <a:t>Spørsmåla bidrar </a:t>
            </a:r>
            <a:r>
              <a:rPr lang="nn-NO" sz="2200" dirty="0" smtClean="0"/>
              <a:t>til å:</a:t>
            </a:r>
            <a:endParaRPr lang="nn-NO" sz="2200" dirty="0" smtClean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n-NO" sz="2200" dirty="0" smtClean="0"/>
              <a:t>vise </a:t>
            </a:r>
            <a:r>
              <a:rPr lang="nn-NO" sz="2200" dirty="0"/>
              <a:t>elevane kva dei må fokusere på undervegs i prosessen </a:t>
            </a:r>
            <a:endParaRPr lang="nn-NO" sz="2200" dirty="0" smtClean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n-NO" sz="2200" dirty="0" smtClean="0"/>
              <a:t>synleggjere </a:t>
            </a:r>
            <a:r>
              <a:rPr lang="nn-NO" sz="2200" dirty="0"/>
              <a:t>den fagspesifikke forståinga til elevane og forståinga av naturvitskapelege tenkemåtar og </a:t>
            </a:r>
            <a:r>
              <a:rPr lang="nn-NO" sz="2200" dirty="0" smtClean="0"/>
              <a:t>praksisar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n-NO" sz="2200" dirty="0" smtClean="0"/>
              <a:t>aktivere </a:t>
            </a:r>
            <a:r>
              <a:rPr lang="nn-NO" sz="2200" dirty="0"/>
              <a:t>elevane som publikum – dei kan sjølve bruke lista til å stille spørsmål og kan samanlikne eigne resultat med resultata til andre</a:t>
            </a:r>
          </a:p>
          <a:p>
            <a:pPr>
              <a:spcBef>
                <a:spcPts val="600"/>
              </a:spcBef>
              <a:buClr>
                <a:schemeClr val="accent3"/>
              </a:buClr>
            </a:pPr>
            <a:r>
              <a:rPr lang="nn-NO" sz="2200" dirty="0"/>
              <a:t>I tillegg kan de lage spørsmål til enkeltelevar basert på informasjon de har samla undervegs</a:t>
            </a:r>
            <a:r>
              <a:rPr lang="nn-NO" sz="2200" dirty="0" smtClean="0"/>
              <a:t>.</a:t>
            </a:r>
            <a:endParaRPr lang="nn-NO" sz="2200" dirty="0"/>
          </a:p>
        </p:txBody>
      </p:sp>
    </p:spTree>
    <p:extLst>
      <p:ext uri="{BB962C8B-B14F-4D97-AF65-F5344CB8AC3E}">
        <p14:creationId xmlns:p14="http://schemas.microsoft.com/office/powerpoint/2010/main" val="16466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Oppsummering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Planlagd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kan bidra til eit betre grunnlag for </a:t>
            </a:r>
            <a:r>
              <a:rPr lang="nn-NO" sz="2200" dirty="0" err="1" smtClean="0"/>
              <a:t>summativ</a:t>
            </a:r>
            <a:r>
              <a:rPr lang="nn-NO" sz="2200" dirty="0" smtClean="0"/>
              <a:t> vurdering.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000" dirty="0" smtClean="0"/>
              <a:t>Krev planlegging av både kortsiktige mål (delmål) og læringsmåla ved slutten av perioden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000" dirty="0" smtClean="0"/>
              <a:t>Delmåla skal hjelpe elevane til å fokusere på viktig fagleg innhald og prosessar knytte til læringsmåla</a:t>
            </a:r>
          </a:p>
          <a:p>
            <a:r>
              <a:rPr lang="nn-NO" sz="2200" dirty="0" smtClean="0"/>
              <a:t>Den planlagde </a:t>
            </a:r>
            <a:r>
              <a:rPr lang="nn-NO" sz="2200" dirty="0" err="1" smtClean="0"/>
              <a:t>undervegsvurderinga</a:t>
            </a:r>
            <a:r>
              <a:rPr lang="nn-NO" sz="2200" dirty="0" smtClean="0"/>
              <a:t> blir samtidig nytta til å rettleie elevane i prosessane fram til eit betre produkt.</a:t>
            </a:r>
          </a:p>
          <a:p>
            <a:pPr lvl="0"/>
            <a:endParaRPr lang="nn-NO" sz="2200" dirty="0" smtClean="0"/>
          </a:p>
          <a:p>
            <a:endParaRPr lang="nn-NO" sz="2200" dirty="0" smtClean="0"/>
          </a:p>
          <a:p>
            <a:endParaRPr lang="nn-NO" sz="2200" dirty="0" smtClean="0"/>
          </a:p>
          <a:p>
            <a:endParaRPr lang="nn-NO" sz="22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020775" y="4760469"/>
            <a:ext cx="7338810" cy="1293092"/>
            <a:chOff x="1273857" y="4889403"/>
            <a:chExt cx="7338810" cy="1293092"/>
          </a:xfrm>
        </p:grpSpPr>
        <p:grpSp>
          <p:nvGrpSpPr>
            <p:cNvPr id="5" name="Group 4"/>
            <p:cNvGrpSpPr/>
            <p:nvPr/>
          </p:nvGrpSpPr>
          <p:grpSpPr>
            <a:xfrm>
              <a:off x="1273857" y="4889403"/>
              <a:ext cx="7338810" cy="1293092"/>
              <a:chOff x="1273857" y="4657755"/>
              <a:chExt cx="7338810" cy="129309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73857" y="5119993"/>
                <a:ext cx="7338810" cy="830854"/>
                <a:chOff x="1260873" y="5169680"/>
                <a:chExt cx="7086804" cy="830854"/>
              </a:xfrm>
            </p:grpSpPr>
            <p:cxnSp>
              <p:nvCxnSpPr>
                <p:cNvPr id="15" name="Straight Connector 14"/>
                <p:cNvCxnSpPr>
                  <a:stCxn id="17" idx="3"/>
                  <a:endCxn id="20" idx="1"/>
                </p:cNvCxnSpPr>
                <p:nvPr/>
              </p:nvCxnSpPr>
              <p:spPr>
                <a:xfrm>
                  <a:off x="1978811" y="5354346"/>
                  <a:ext cx="4286643" cy="3700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Flowchart: Connector 15"/>
                <p:cNvSpPr/>
                <p:nvPr/>
              </p:nvSpPr>
              <p:spPr>
                <a:xfrm>
                  <a:off x="2504377" y="5298570"/>
                  <a:ext cx="105621" cy="111552"/>
                </a:xfrm>
                <a:prstGeom prst="flowChartConnector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n-NO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260873" y="5169680"/>
                  <a:ext cx="717938" cy="369332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n-NO" dirty="0" smtClean="0"/>
                    <a:t>Start</a:t>
                  </a:r>
                  <a:endParaRPr lang="nn-NO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662977" y="5631202"/>
                  <a:ext cx="2835851" cy="369332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n-NO" dirty="0" smtClean="0"/>
                    <a:t>Planlagd </a:t>
                  </a:r>
                  <a:r>
                    <a:rPr lang="nn-NO" dirty="0" err="1" smtClean="0"/>
                    <a:t>undervegsvurdering</a:t>
                  </a:r>
                  <a:endParaRPr lang="nn-NO" dirty="0"/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 flipH="1" flipV="1">
                  <a:off x="4033445" y="5453802"/>
                  <a:ext cx="3308" cy="188830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6265455" y="5173380"/>
                  <a:ext cx="2082222" cy="369332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n-NO" dirty="0" err="1" smtClean="0"/>
                    <a:t>Summativ</a:t>
                  </a:r>
                  <a:r>
                    <a:rPr lang="nn-NO" dirty="0" smtClean="0"/>
                    <a:t> vurdering</a:t>
                  </a:r>
                  <a:endParaRPr lang="nn-NO" dirty="0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5217132" y="4662171"/>
                <a:ext cx="890944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n-NO" dirty="0" smtClean="0"/>
                  <a:t>Delmål</a:t>
                </a:r>
                <a:endParaRPr lang="nn-NO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70796" y="4662171"/>
                <a:ext cx="890944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n-NO" dirty="0" smtClean="0"/>
                  <a:t>Delmål</a:t>
                </a:r>
                <a:endParaRPr lang="nn-NO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693964" y="4662171"/>
                <a:ext cx="890944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n-NO" dirty="0" smtClean="0"/>
                  <a:t>Delmål</a:t>
                </a:r>
                <a:endParaRPr lang="nn-NO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740300" y="4657755"/>
                <a:ext cx="1252895" cy="36933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n-NO" dirty="0" smtClean="0"/>
                  <a:t>Læringsmål</a:t>
                </a:r>
                <a:endParaRPr lang="nn-NO" dirty="0"/>
              </a:p>
            </p:txBody>
          </p:sp>
        </p:grpSp>
        <p:sp>
          <p:nvSpPr>
            <p:cNvPr id="6" name="Flowchart: Connector 5"/>
            <p:cNvSpPr/>
            <p:nvPr/>
          </p:nvSpPr>
          <p:spPr>
            <a:xfrm>
              <a:off x="4081364" y="5484355"/>
              <a:ext cx="109377" cy="111552"/>
            </a:xfrm>
            <a:prstGeom prst="flowChartConnector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/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5662514" y="5480531"/>
              <a:ext cx="109377" cy="111552"/>
            </a:xfrm>
            <a:prstGeom prst="flowChartConnector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2641416" y="5616558"/>
              <a:ext cx="84404" cy="196605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546283" y="5616558"/>
              <a:ext cx="116231" cy="19660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414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</a:t>
            </a:r>
            <a:r>
              <a:rPr lang="nb-NO" dirty="0" smtClean="0"/>
              <a:t>eiga </a:t>
            </a:r>
            <a:r>
              <a:rPr lang="nb-NO" dirty="0"/>
              <a:t>undervisning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20 </a:t>
            </a:r>
            <a:r>
              <a:rPr lang="nb-NO" dirty="0" smtClean="0"/>
              <a:t>minutt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425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dirty="0">
                <a:solidFill>
                  <a:srgbClr val="268183"/>
                </a:solidFill>
              </a:rPr>
              <a:t>Tidsplan for denne økta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895350" y="1825625"/>
          <a:ext cx="75834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674">
                  <a:extLst>
                    <a:ext uri="{9D8B030D-6E8A-4147-A177-3AD203B41FA5}">
                      <a16:colId xmlns:a16="http://schemas.microsoft.com/office/drawing/2014/main" val="3943618325"/>
                    </a:ext>
                  </a:extLst>
                </a:gridCol>
                <a:gridCol w="2571814">
                  <a:extLst>
                    <a:ext uri="{9D8B030D-6E8A-4147-A177-3AD203B41FA5}">
                      <a16:colId xmlns:a16="http://schemas.microsoft.com/office/drawing/2014/main" val="231172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2200" b="0" dirty="0"/>
                        <a:t>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0" dirty="0"/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Summer</a:t>
                      </a:r>
                      <a:r>
                        <a:rPr lang="nb-NO" sz="2200" baseline="0" dirty="0" smtClean="0">
                          <a:solidFill>
                            <a:schemeClr val="tx1"/>
                          </a:solidFill>
                        </a:rPr>
                        <a:t> opp forarbeidet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15 minutt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Aktivitet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15 minutt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62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 err="1" smtClean="0">
                          <a:solidFill>
                            <a:schemeClr val="tx1"/>
                          </a:solidFill>
                        </a:rPr>
                        <a:t>Fagleg</a:t>
                      </a: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påfyll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40 minutt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Planlegg </a:t>
                      </a: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eiga </a:t>
                      </a:r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undervisning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20 minutt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752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b="1" dirty="0">
                          <a:solidFill>
                            <a:schemeClr val="tx1"/>
                          </a:solidFill>
                        </a:rPr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1" baseline="0" dirty="0" smtClean="0">
                          <a:solidFill>
                            <a:schemeClr val="tx1"/>
                          </a:solidFill>
                        </a:rPr>
                        <a:t>90 </a:t>
                      </a:r>
                      <a:r>
                        <a:rPr lang="nb-NO" sz="2200" b="1" dirty="0" smtClean="0">
                          <a:solidFill>
                            <a:schemeClr val="tx1"/>
                          </a:solidFill>
                        </a:rPr>
                        <a:t>minutt</a:t>
                      </a:r>
                      <a:endParaRPr lang="nb-NO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5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9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Planlegg undervisning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531346"/>
            <a:ext cx="7583244" cy="532665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n-NO" sz="2000" dirty="0" smtClean="0"/>
              <a:t>De skal </a:t>
            </a:r>
            <a:r>
              <a:rPr lang="nn-NO" sz="2000" dirty="0" smtClean="0"/>
              <a:t>no </a:t>
            </a:r>
            <a:r>
              <a:rPr lang="nn-NO" sz="2000" dirty="0" smtClean="0"/>
              <a:t>planlegge ei </a:t>
            </a:r>
            <a:r>
              <a:rPr lang="nn-NO" sz="2000" dirty="0" err="1" smtClean="0"/>
              <a:t>undervegsvurdering</a:t>
            </a:r>
            <a:r>
              <a:rPr lang="nn-NO" sz="2000" dirty="0" smtClean="0"/>
              <a:t> som kan støtte dykk i den </a:t>
            </a:r>
            <a:r>
              <a:rPr lang="nn-NO" sz="2000" dirty="0" err="1" smtClean="0"/>
              <a:t>summative</a:t>
            </a:r>
            <a:r>
              <a:rPr lang="nn-NO" sz="2000" dirty="0" smtClean="0"/>
              <a:t> vurderinga av elevane. </a:t>
            </a:r>
            <a:endParaRPr lang="nn-NO" sz="20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n-NO" sz="2000" dirty="0" smtClean="0"/>
              <a:t>Vel ein </a:t>
            </a:r>
            <a:r>
              <a:rPr lang="nn-NO" sz="2000" dirty="0" smtClean="0"/>
              <a:t>undervisningstime, konkretiser måla for </a:t>
            </a:r>
            <a:r>
              <a:rPr lang="nn-NO" sz="2000" dirty="0" smtClean="0"/>
              <a:t>undervisninga, </a:t>
            </a:r>
            <a:r>
              <a:rPr lang="nn-NO" sz="2000" dirty="0"/>
              <a:t>og </a:t>
            </a:r>
            <a:r>
              <a:rPr lang="nn-NO" sz="2000" dirty="0" smtClean="0"/>
              <a:t>skisser </a:t>
            </a:r>
            <a:r>
              <a:rPr lang="nn-NO" sz="2000" dirty="0"/>
              <a:t>k</a:t>
            </a:r>
            <a:r>
              <a:rPr lang="nn-NO" sz="2000" dirty="0" smtClean="0"/>
              <a:t>va </a:t>
            </a:r>
            <a:r>
              <a:rPr lang="nn-NO" sz="2000" dirty="0"/>
              <a:t>du vil godta som bevis på </a:t>
            </a:r>
            <a:r>
              <a:rPr lang="nn-NO" sz="2000" dirty="0" err="1" smtClean="0"/>
              <a:t>måloppnåing</a:t>
            </a:r>
            <a:r>
              <a:rPr lang="nn-NO" sz="2000" dirty="0" smtClean="0"/>
              <a:t>.</a:t>
            </a:r>
            <a:endParaRPr lang="nn-NO" sz="20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n-NO" sz="2000" dirty="0" smtClean="0"/>
              <a:t>Planlegg </a:t>
            </a:r>
            <a:r>
              <a:rPr lang="nn-NO" sz="2000" dirty="0" smtClean="0"/>
              <a:t>ein </a:t>
            </a:r>
            <a:r>
              <a:rPr lang="nn-NO" sz="2000" dirty="0"/>
              <a:t>aktivitet </a:t>
            </a:r>
            <a:r>
              <a:rPr lang="nn-NO" sz="2000" dirty="0" smtClean="0"/>
              <a:t>som kan hjelpe </a:t>
            </a:r>
            <a:r>
              <a:rPr lang="nn-NO" sz="2000" dirty="0" smtClean="0"/>
              <a:t>elevane vidare </a:t>
            </a:r>
            <a:r>
              <a:rPr lang="nn-NO" sz="2000" dirty="0" smtClean="0"/>
              <a:t>i sin </a:t>
            </a:r>
            <a:r>
              <a:rPr lang="nn-NO" sz="2000" dirty="0" smtClean="0"/>
              <a:t>forståing </a:t>
            </a:r>
            <a:r>
              <a:rPr lang="nn-NO" sz="2000" dirty="0" smtClean="0"/>
              <a:t>av læringsmåla.</a:t>
            </a:r>
            <a:endParaRPr lang="nn-NO" sz="20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n-NO" sz="2000" dirty="0"/>
              <a:t>Etter at </a:t>
            </a:r>
            <a:r>
              <a:rPr lang="nn-NO" sz="2000" dirty="0" smtClean="0"/>
              <a:t>elevane </a:t>
            </a:r>
            <a:r>
              <a:rPr lang="nn-NO" sz="2000" dirty="0"/>
              <a:t>har gjennomført aktiviteten skal </a:t>
            </a:r>
            <a:r>
              <a:rPr lang="nn-NO" sz="2000" dirty="0" smtClean="0"/>
              <a:t>dei </a:t>
            </a:r>
            <a:r>
              <a:rPr lang="nn-NO" sz="2000" dirty="0"/>
              <a:t>bruke loggen «</a:t>
            </a:r>
            <a:r>
              <a:rPr lang="nn-NO" sz="2000" i="1" dirty="0"/>
              <a:t>Kva gjorde eg, kva lærte eg</a:t>
            </a:r>
            <a:r>
              <a:rPr lang="nn-NO" sz="2000" dirty="0" smtClean="0"/>
              <a:t>». </a:t>
            </a:r>
            <a:r>
              <a:rPr lang="nn-NO" sz="2000" dirty="0" smtClean="0"/>
              <a:t>Dei </a:t>
            </a:r>
            <a:r>
              <a:rPr lang="nn-NO" sz="2000" dirty="0" smtClean="0"/>
              <a:t>kan fylle ut og levere loggen </a:t>
            </a:r>
            <a:r>
              <a:rPr lang="nn-NO" sz="2000" dirty="0" smtClean="0"/>
              <a:t>skriftleg</a:t>
            </a:r>
            <a:r>
              <a:rPr lang="nn-NO" sz="2000" dirty="0" smtClean="0"/>
              <a:t>, eller sende </a:t>
            </a:r>
            <a:r>
              <a:rPr lang="nn-NO" sz="2000" dirty="0" smtClean="0"/>
              <a:t>ein </a:t>
            </a:r>
            <a:r>
              <a:rPr lang="nn-NO" sz="2000" dirty="0" err="1" smtClean="0"/>
              <a:t>Vlogg</a:t>
            </a:r>
            <a:r>
              <a:rPr lang="nn-NO" sz="2000" dirty="0" smtClean="0"/>
              <a:t> der </a:t>
            </a:r>
            <a:r>
              <a:rPr lang="nn-NO" sz="2000" dirty="0" smtClean="0"/>
              <a:t>dei munnleg </a:t>
            </a:r>
            <a:r>
              <a:rPr lang="nn-NO" sz="2000" dirty="0" smtClean="0"/>
              <a:t>deler </a:t>
            </a:r>
            <a:r>
              <a:rPr lang="nn-NO" sz="2000" dirty="0" smtClean="0"/>
              <a:t>punkta </a:t>
            </a:r>
            <a:r>
              <a:rPr lang="nn-NO" sz="2000" dirty="0" smtClean="0"/>
              <a:t>frå loggen med deg. Dersom </a:t>
            </a:r>
            <a:r>
              <a:rPr lang="nn-NO" sz="2000" dirty="0" smtClean="0"/>
              <a:t>elevane </a:t>
            </a:r>
            <a:r>
              <a:rPr lang="nn-NO" sz="2000" dirty="0" smtClean="0"/>
              <a:t>ikkje kan skrive/lese kan </a:t>
            </a:r>
            <a:r>
              <a:rPr lang="nn-NO" sz="2000" dirty="0" smtClean="0"/>
              <a:t>dei </a:t>
            </a:r>
            <a:r>
              <a:rPr lang="nn-NO" sz="2000" dirty="0" smtClean="0"/>
              <a:t>få tid til å tenke seg om, snakke med </a:t>
            </a:r>
            <a:r>
              <a:rPr lang="nn-NO" sz="2000" dirty="0" smtClean="0"/>
              <a:t>læringspartnaren </a:t>
            </a:r>
            <a:r>
              <a:rPr lang="nn-NO" sz="2000" dirty="0" smtClean="0"/>
              <a:t>og deretter dele </a:t>
            </a:r>
            <a:r>
              <a:rPr lang="nn-NO" sz="2000" dirty="0" smtClean="0"/>
              <a:t>munnleg </a:t>
            </a:r>
            <a:r>
              <a:rPr lang="nn-NO" sz="2000" dirty="0" smtClean="0"/>
              <a:t>i plenum.</a:t>
            </a:r>
            <a:endParaRPr lang="nn-NO" sz="2000" dirty="0"/>
          </a:p>
          <a:p>
            <a:pPr marL="457200" indent="-457200"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nn-NO" sz="2000" dirty="0" err="1" smtClean="0"/>
              <a:t>Bestem</a:t>
            </a:r>
            <a:r>
              <a:rPr lang="nn-NO" sz="2000" dirty="0" smtClean="0"/>
              <a:t> </a:t>
            </a:r>
            <a:r>
              <a:rPr lang="nn-NO" sz="2000" dirty="0" smtClean="0"/>
              <a:t>korleis du </a:t>
            </a:r>
            <a:r>
              <a:rPr lang="nn-NO" sz="2000" dirty="0" smtClean="0"/>
              <a:t>skal registrere </a:t>
            </a:r>
            <a:r>
              <a:rPr lang="nn-NO" sz="2000" dirty="0"/>
              <a:t>bevis </a:t>
            </a:r>
            <a:r>
              <a:rPr lang="nn-NO" sz="2000" dirty="0" smtClean="0"/>
              <a:t>på </a:t>
            </a:r>
            <a:r>
              <a:rPr lang="nn-NO" sz="2000" dirty="0" err="1" smtClean="0"/>
              <a:t>måloppnåing</a:t>
            </a:r>
            <a:r>
              <a:rPr lang="nn-NO" sz="2000" dirty="0" smtClean="0"/>
              <a:t>.</a:t>
            </a:r>
          </a:p>
          <a:p>
            <a:pPr marL="0" indent="0">
              <a:buNone/>
            </a:pPr>
            <a:r>
              <a:rPr lang="nn-NO" sz="2000" dirty="0"/>
              <a:t>Undervisninga </a:t>
            </a:r>
            <a:r>
              <a:rPr lang="nn-NO" sz="2000" dirty="0" smtClean="0"/>
              <a:t>skal </a:t>
            </a:r>
            <a:r>
              <a:rPr lang="nn-NO" sz="2000" dirty="0" smtClean="0"/>
              <a:t>de gjennomføre </a:t>
            </a:r>
            <a:r>
              <a:rPr lang="nn-NO" sz="2000" dirty="0"/>
              <a:t>før de møter til </a:t>
            </a:r>
            <a:r>
              <a:rPr lang="nn-NO" sz="2000" i="1" dirty="0"/>
              <a:t>D – Etterarbeid</a:t>
            </a:r>
            <a:r>
              <a:rPr lang="nn-NO" sz="2000" dirty="0"/>
              <a:t>. Ta med registrerte bevis på </a:t>
            </a:r>
            <a:r>
              <a:rPr lang="nn-NO" sz="2000" dirty="0" err="1"/>
              <a:t>måloppnåing</a:t>
            </a:r>
            <a:r>
              <a:rPr lang="nn-NO" sz="2000" dirty="0"/>
              <a:t>.</a:t>
            </a:r>
            <a:endParaRPr lang="nn-NO" sz="2000" dirty="0">
              <a:ea typeface="SimSun"/>
              <a:cs typeface="Times New Roman"/>
            </a:endParaRPr>
          </a:p>
          <a:p>
            <a:pPr marL="0" indent="0">
              <a:buNone/>
            </a:pPr>
            <a:endParaRPr lang="nn-NO" sz="2000" dirty="0"/>
          </a:p>
          <a:p>
            <a:endParaRPr lang="nn-NO" sz="2000" dirty="0" smtClean="0"/>
          </a:p>
        </p:txBody>
      </p:sp>
    </p:spTree>
    <p:extLst>
      <p:ext uri="{BB962C8B-B14F-4D97-AF65-F5344CB8AC3E}">
        <p14:creationId xmlns:p14="http://schemas.microsoft.com/office/powerpoint/2010/main" val="25843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1179" y="2556218"/>
            <a:ext cx="7801641" cy="16749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nb-NO" sz="4900" dirty="0">
                <a:solidFill>
                  <a:srgbClr val="268183"/>
                </a:solidFill>
              </a:rPr>
              <a:t>Vurdering av prosess og produkt </a:t>
            </a:r>
            <a:r>
              <a:rPr lang="nb-NO" sz="4400" dirty="0">
                <a:solidFill>
                  <a:srgbClr val="268183"/>
                </a:solidFill>
              </a:rPr>
              <a:t/>
            </a:r>
            <a:br>
              <a:rPr lang="nb-NO" sz="4400" dirty="0">
                <a:solidFill>
                  <a:srgbClr val="268183"/>
                </a:solidFill>
              </a:rPr>
            </a:br>
            <a:r>
              <a:rPr lang="nb-NO" sz="2700" dirty="0">
                <a:solidFill>
                  <a:srgbClr val="268183"/>
                </a:solidFill>
              </a:rPr>
              <a:t/>
            </a:r>
            <a:br>
              <a:rPr lang="nb-NO" sz="2700" dirty="0">
                <a:solidFill>
                  <a:srgbClr val="268183"/>
                </a:solidFill>
              </a:rPr>
            </a:br>
            <a:r>
              <a:rPr lang="nb-NO" sz="3600" dirty="0">
                <a:solidFill>
                  <a:srgbClr val="268183"/>
                </a:solidFill>
              </a:rPr>
              <a:t>D – Etterarbeid</a:t>
            </a:r>
            <a:endParaRPr lang="nb-NO" sz="6000" dirty="0">
              <a:solidFill>
                <a:srgbClr val="268183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DD7B2E6B-256D-4F96-A706-94501853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783" y="1912281"/>
            <a:ext cx="5280434" cy="442989"/>
          </a:xfrm>
        </p:spPr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13818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Mål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Målet med denne modulen er å gi </a:t>
            </a:r>
            <a:r>
              <a:rPr lang="nn-NO" sz="2200" dirty="0" smtClean="0"/>
              <a:t>deltakarane </a:t>
            </a:r>
            <a:r>
              <a:rPr lang="nn-NO" sz="2200" dirty="0" smtClean="0"/>
              <a:t>verktøy som </a:t>
            </a:r>
            <a:r>
              <a:rPr lang="nn-NO" sz="2200" dirty="0" smtClean="0"/>
              <a:t>lettar vurderinga </a:t>
            </a:r>
            <a:r>
              <a:rPr lang="nn-NO" sz="2200" dirty="0" smtClean="0"/>
              <a:t>av elevane når dei jobbar sjølvstendig i grupper over tid. </a:t>
            </a:r>
          </a:p>
          <a:p>
            <a:r>
              <a:rPr lang="nn-NO" sz="2200" dirty="0" smtClean="0"/>
              <a:t>Modulen viser korleis </a:t>
            </a:r>
            <a:r>
              <a:rPr lang="nn-NO" sz="2200" dirty="0" err="1" smtClean="0"/>
              <a:t>undervegsvurdering</a:t>
            </a:r>
            <a:r>
              <a:rPr lang="nn-NO" sz="2200" dirty="0" smtClean="0"/>
              <a:t> kan bli brukt som støtte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 av elevane.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5739" y="3845560"/>
            <a:ext cx="7583243" cy="1957887"/>
            <a:chOff x="419463" y="3467466"/>
            <a:chExt cx="8344788" cy="2423198"/>
          </a:xfrm>
        </p:grpSpPr>
        <p:sp>
          <p:nvSpPr>
            <p:cNvPr id="11" name="Rectangle 9"/>
            <p:cNvSpPr/>
            <p:nvPr/>
          </p:nvSpPr>
          <p:spPr>
            <a:xfrm>
              <a:off x="419463" y="3467466"/>
              <a:ext cx="2185944" cy="24231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Mål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dirty="0">
                  <a:solidFill>
                    <a:schemeClr val="tx1"/>
                  </a:solidFill>
                  <a:ea typeface="SimSun"/>
                  <a:cs typeface="Times New Roman"/>
                </a:rPr>
                <a:t>Nøyaktig kva slags kunnskapar og ferdigheiter vil du elevane skal ha, og korleis vil du dei skal lære det?</a:t>
              </a: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3388015" y="3467466"/>
              <a:ext cx="2441648" cy="16372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b="1" dirty="0">
                  <a:ea typeface="SimSun"/>
                  <a:cs typeface="Times New Roman"/>
                </a:rPr>
                <a:t>Bevis</a:t>
              </a:r>
              <a:br>
                <a:rPr lang="nn-NO" sz="1400" b="1" dirty="0">
                  <a:ea typeface="SimSun"/>
                  <a:cs typeface="Times New Roman"/>
                </a:rPr>
              </a:br>
              <a:r>
                <a:rPr lang="nn-NO" sz="1400" dirty="0">
                  <a:ea typeface="SimSun"/>
                  <a:cs typeface="Times New Roman"/>
                </a:rPr>
                <a:t>Kva vil du godta som bevis for at ein elev har dei ønska kunnskapane og ferdigheitene?</a:t>
              </a:r>
            </a:p>
          </p:txBody>
        </p:sp>
        <p:sp>
          <p:nvSpPr>
            <p:cNvPr id="13" name="Left-Right Arrow 13"/>
            <p:cNvSpPr/>
            <p:nvPr/>
          </p:nvSpPr>
          <p:spPr>
            <a:xfrm>
              <a:off x="2744283" y="4410136"/>
              <a:ext cx="529361" cy="316789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4" name="Left-Right Arrow 14"/>
            <p:cNvSpPr/>
            <p:nvPr/>
          </p:nvSpPr>
          <p:spPr>
            <a:xfrm>
              <a:off x="5973321" y="4413264"/>
              <a:ext cx="554597" cy="344925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0057" y="3467466"/>
              <a:ext cx="2144194" cy="24231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Aktivitet</a:t>
              </a:r>
            </a:p>
            <a:p>
              <a:pPr>
                <a:lnSpc>
                  <a:spcPct val="115000"/>
                </a:lnSpc>
              </a:pPr>
              <a:r>
                <a:rPr lang="nn-NO" sz="1400" dirty="0">
                  <a:ea typeface="SimSun"/>
                  <a:cs typeface="Times New Roman"/>
                </a:rPr>
                <a:t>Kva slags aktivitet(ar) skal elevane utføre for å synleggjere kva dei forstår? </a:t>
              </a:r>
              <a:endParaRPr lang="nn-NO" sz="2000" dirty="0">
                <a:ea typeface="SimSu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nn-NO" sz="1400" b="1" dirty="0">
                <a:effectLst/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02148" y="5182741"/>
              <a:ext cx="2427515" cy="707923"/>
            </a:xfrm>
            <a:prstGeom prst="rect">
              <a:avLst/>
            </a:prstGeom>
            <a:ln w="635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  <a:t>Korleis vil du tolke og følge opp bevisa?</a:t>
              </a:r>
              <a:b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</a:br>
              <a:endParaRPr lang="nn-NO" sz="1400" dirty="0">
                <a:solidFill>
                  <a:schemeClr val="dk1"/>
                </a:solidFill>
                <a:ea typeface="SimSun"/>
                <a:cs typeface="Times New Roman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650925-3549-4357-922A-159ECD134145}"/>
              </a:ext>
            </a:extLst>
          </p:cNvPr>
          <p:cNvSpPr txBox="1"/>
          <p:nvPr/>
        </p:nvSpPr>
        <p:spPr>
          <a:xfrm>
            <a:off x="6411871" y="5854371"/>
            <a:ext cx="206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600" dirty="0" err="1"/>
              <a:t>Pellegrino</a:t>
            </a:r>
            <a:r>
              <a:rPr lang="nn-NO" sz="1600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53452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n-NO" dirty="0" smtClean="0">
                <a:solidFill>
                  <a:srgbClr val="268183"/>
                </a:solidFill>
              </a:rPr>
              <a:t>Tidsplan for denne økta</a:t>
            </a:r>
            <a:endParaRPr lang="nn-NO" dirty="0">
              <a:solidFill>
                <a:srgbClr val="268183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895350" y="1825625"/>
          <a:ext cx="75834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1674">
                  <a:extLst>
                    <a:ext uri="{9D8B030D-6E8A-4147-A177-3AD203B41FA5}">
                      <a16:colId xmlns:a16="http://schemas.microsoft.com/office/drawing/2014/main" val="3943618325"/>
                    </a:ext>
                  </a:extLst>
                </a:gridCol>
                <a:gridCol w="2571814">
                  <a:extLst>
                    <a:ext uri="{9D8B030D-6E8A-4147-A177-3AD203B41FA5}">
                      <a16:colId xmlns:a16="http://schemas.microsoft.com/office/drawing/2014/main" val="231172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n-NO" sz="2200" b="0" noProof="0" dirty="0" smtClean="0"/>
                        <a:t>Aktivitet</a:t>
                      </a:r>
                      <a:endParaRPr lang="nn-NO" sz="22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b="0" noProof="0" dirty="0" smtClean="0"/>
                        <a:t>Tid</a:t>
                      </a:r>
                      <a:endParaRPr lang="nn-NO" sz="22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Del erfaringar i grupper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20 minutt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Summer opp i plenum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10 minutt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Tenk-par-del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12 minutt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715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Vegen vidare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noProof="0" dirty="0" smtClean="0">
                          <a:solidFill>
                            <a:schemeClr val="tx1"/>
                          </a:solidFill>
                        </a:rPr>
                        <a:t>8 minutt</a:t>
                      </a:r>
                      <a:endParaRPr lang="nn-NO" sz="2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8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n-NO" sz="2200" b="1" noProof="0" dirty="0" smtClean="0">
                          <a:solidFill>
                            <a:schemeClr val="tx1"/>
                          </a:solidFill>
                        </a:rPr>
                        <a:t>Totalt</a:t>
                      </a:r>
                      <a:endParaRPr lang="nn-NO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b="1" baseline="0" noProof="0" dirty="0" smtClean="0">
                          <a:solidFill>
                            <a:schemeClr val="tx1"/>
                          </a:solidFill>
                        </a:rPr>
                        <a:t>50 </a:t>
                      </a:r>
                      <a:r>
                        <a:rPr lang="nn-NO" sz="2200" b="1" noProof="0" dirty="0" smtClean="0">
                          <a:solidFill>
                            <a:schemeClr val="tx1"/>
                          </a:solidFill>
                        </a:rPr>
                        <a:t>minutt</a:t>
                      </a:r>
                      <a:endParaRPr lang="nn-NO" sz="2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5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0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Del erfaringar i grupper (20 </a:t>
            </a:r>
            <a:r>
              <a:rPr lang="nn-NO" dirty="0" smtClean="0"/>
              <a:t>min)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nn-NO" sz="2200" dirty="0" smtClean="0"/>
              <a:t>Kvar </a:t>
            </a:r>
            <a:r>
              <a:rPr lang="nn-NO" sz="2200" dirty="0" smtClean="0"/>
              <a:t>person </a:t>
            </a:r>
            <a:r>
              <a:rPr lang="nn-NO" sz="2200" dirty="0" smtClean="0"/>
              <a:t>fortel </a:t>
            </a:r>
            <a:r>
              <a:rPr lang="nn-NO" sz="2200" dirty="0" smtClean="0"/>
              <a:t>kort: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 smtClean="0"/>
              <a:t>Kva var læringsmålet og </a:t>
            </a:r>
            <a:r>
              <a:rPr lang="nn-NO" sz="2200" dirty="0" smtClean="0"/>
              <a:t>kva </a:t>
            </a:r>
            <a:r>
              <a:rPr lang="nn-NO" sz="2200" dirty="0" smtClean="0"/>
              <a:t>aktivitet gjennomførte elevene for å nærme seg dette?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Kva bevis på </a:t>
            </a:r>
            <a:r>
              <a:rPr lang="nn-NO" sz="2200" dirty="0" err="1"/>
              <a:t>måloppnåing</a:t>
            </a:r>
            <a:r>
              <a:rPr lang="nn-NO" sz="2200" dirty="0"/>
              <a:t> observerte </a:t>
            </a:r>
            <a:r>
              <a:rPr lang="nn-NO" sz="2200" dirty="0" smtClean="0"/>
              <a:t>de i loggen elevene leverte i etterkant av aktiviteten?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Korleis registrerte de bevis på </a:t>
            </a:r>
            <a:r>
              <a:rPr lang="nn-NO" sz="2200" dirty="0" err="1"/>
              <a:t>måloppnåing</a:t>
            </a:r>
            <a:r>
              <a:rPr lang="nn-NO" sz="2200" dirty="0"/>
              <a:t>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 smtClean="0"/>
              <a:t>Korleis kan informasjonen støtte dykk i den </a:t>
            </a:r>
            <a:r>
              <a:rPr lang="nn-NO" sz="2200" dirty="0" err="1" smtClean="0"/>
              <a:t>summative</a:t>
            </a:r>
            <a:r>
              <a:rPr lang="nn-NO" sz="2200" dirty="0" smtClean="0"/>
              <a:t> vurderinga av elevene?</a:t>
            </a:r>
          </a:p>
          <a:p>
            <a:pPr marL="457200" lvl="3" indent="0">
              <a:spcBef>
                <a:spcPts val="0"/>
              </a:spcBef>
              <a:spcAft>
                <a:spcPts val="600"/>
              </a:spcAft>
              <a:buNone/>
            </a:pPr>
            <a:endParaRPr lang="nn-NO" sz="2400" dirty="0" smtClean="0"/>
          </a:p>
          <a:p>
            <a:pPr marL="0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n-NO" sz="2200" dirty="0" smtClean="0"/>
              <a:t>Vel eit </a:t>
            </a:r>
            <a:r>
              <a:rPr lang="nn-NO" sz="2200" dirty="0" smtClean="0"/>
              <a:t>eksempel som de vil dele i plenum.</a:t>
            </a:r>
          </a:p>
          <a:p>
            <a:pPr marL="685800" lvl="3">
              <a:spcBef>
                <a:spcPts val="0"/>
              </a:spcBef>
              <a:spcAft>
                <a:spcPts val="600"/>
              </a:spcAft>
            </a:pP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227872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Summer opp i </a:t>
            </a:r>
            <a:r>
              <a:rPr lang="nb-NO" dirty="0"/>
              <a:t>plenum </a:t>
            </a:r>
            <a:r>
              <a:rPr lang="nb-NO" dirty="0" smtClean="0"/>
              <a:t>(10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n-NO" sz="2200" dirty="0" smtClean="0"/>
              <a:t>Kvar </a:t>
            </a:r>
            <a:r>
              <a:rPr lang="nn-NO" sz="2200" dirty="0" smtClean="0"/>
              <a:t>gruppe deler </a:t>
            </a:r>
            <a:r>
              <a:rPr lang="nn-NO" sz="2200" dirty="0" smtClean="0"/>
              <a:t>eit </a:t>
            </a:r>
            <a:r>
              <a:rPr lang="nn-NO" sz="2200" dirty="0" smtClean="0"/>
              <a:t>eksempel i plenum: </a:t>
            </a:r>
            <a:endParaRPr lang="nn-NO" sz="2200" dirty="0" smtClean="0"/>
          </a:p>
          <a:p>
            <a:pPr marL="0" indent="0">
              <a:buNone/>
            </a:pPr>
            <a:endParaRPr lang="nn-NO" sz="2200" dirty="0" smtClean="0"/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Kva var læringsmålet og kva aktivitet gjennomførte elevene for å nærme seg dette?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Kva bevis på </a:t>
            </a:r>
            <a:r>
              <a:rPr lang="nn-NO" sz="2200" dirty="0" err="1"/>
              <a:t>måloppnåing</a:t>
            </a:r>
            <a:r>
              <a:rPr lang="nn-NO" sz="2200" dirty="0"/>
              <a:t> observerte de i loggen elevene leverte i etterkant av aktiviteten?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Korleis registrerte de bevis på </a:t>
            </a:r>
            <a:r>
              <a:rPr lang="nn-NO" sz="2200" dirty="0" err="1"/>
              <a:t>måloppnåing</a:t>
            </a:r>
            <a:r>
              <a:rPr lang="nn-NO" sz="2200" dirty="0"/>
              <a:t>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nn-NO" sz="2200" dirty="0"/>
              <a:t>Korleis kan informasjonen støtte dykk i den </a:t>
            </a:r>
            <a:r>
              <a:rPr lang="nn-NO" sz="2200" dirty="0" err="1"/>
              <a:t>summative</a:t>
            </a:r>
            <a:r>
              <a:rPr lang="nn-NO" sz="2200" dirty="0"/>
              <a:t> vurderinga av elevene</a:t>
            </a:r>
            <a:r>
              <a:rPr lang="nn-NO" sz="2200" dirty="0" smtClean="0"/>
              <a:t>?</a:t>
            </a:r>
            <a:endParaRPr lang="nn-NO" sz="2200" dirty="0"/>
          </a:p>
          <a:p>
            <a:endParaRPr lang="nn-NO" sz="2200" dirty="0"/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8270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Mål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/>
              <a:t>Målet med denne modulen er å gi deltakarane verktøy som letter vurderinga av elevane når dei jobbar sjølvstendig i grupper over tid. </a:t>
            </a:r>
          </a:p>
          <a:p>
            <a:r>
              <a:rPr lang="nn-NO" sz="2200" dirty="0"/>
              <a:t>Modulen viser korleis </a:t>
            </a:r>
            <a:r>
              <a:rPr lang="nn-NO" sz="2200" dirty="0" err="1"/>
              <a:t>undervegsvurdering</a:t>
            </a:r>
            <a:r>
              <a:rPr lang="nn-NO" sz="2200" dirty="0"/>
              <a:t> kan bli brukt som støtte i den </a:t>
            </a:r>
            <a:r>
              <a:rPr lang="nn-NO" sz="2200" dirty="0" err="1"/>
              <a:t>summative</a:t>
            </a:r>
            <a:r>
              <a:rPr lang="nn-NO" sz="2200" dirty="0"/>
              <a:t> vurderinga av elevane.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5739" y="3845561"/>
            <a:ext cx="7583243" cy="1971535"/>
            <a:chOff x="419463" y="3467466"/>
            <a:chExt cx="8344788" cy="2440089"/>
          </a:xfrm>
        </p:grpSpPr>
        <p:sp>
          <p:nvSpPr>
            <p:cNvPr id="11" name="Rectangle 9"/>
            <p:cNvSpPr/>
            <p:nvPr/>
          </p:nvSpPr>
          <p:spPr>
            <a:xfrm>
              <a:off x="419463" y="3467466"/>
              <a:ext cx="2185944" cy="24400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Mål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dirty="0">
                  <a:solidFill>
                    <a:schemeClr val="tx1"/>
                  </a:solidFill>
                  <a:ea typeface="SimSun"/>
                  <a:cs typeface="Times New Roman"/>
                </a:rPr>
                <a:t>Nøyaktig kva slags kunnskapar og ferdigheiter vil du elevane skal ha, og korleis vil du dei skal lære det?</a:t>
              </a: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3388015" y="3467466"/>
              <a:ext cx="2441648" cy="16496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b="1" dirty="0">
                  <a:ea typeface="SimSun"/>
                  <a:cs typeface="Times New Roman"/>
                </a:rPr>
                <a:t>Bevis</a:t>
              </a:r>
              <a:br>
                <a:rPr lang="nn-NO" sz="1400" b="1" dirty="0">
                  <a:ea typeface="SimSun"/>
                  <a:cs typeface="Times New Roman"/>
                </a:rPr>
              </a:br>
              <a:r>
                <a:rPr lang="nn-NO" sz="1400" dirty="0">
                  <a:ea typeface="SimSun"/>
                  <a:cs typeface="Times New Roman"/>
                </a:rPr>
                <a:t>Kva vil du godta som bevis for at ein elev har dei ønska kunnskapane og ferdigheitene?</a:t>
              </a:r>
            </a:p>
          </p:txBody>
        </p:sp>
        <p:sp>
          <p:nvSpPr>
            <p:cNvPr id="13" name="Left-Right Arrow 13"/>
            <p:cNvSpPr/>
            <p:nvPr/>
          </p:nvSpPr>
          <p:spPr>
            <a:xfrm>
              <a:off x="2744283" y="4410136"/>
              <a:ext cx="529361" cy="316789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4" name="Left-Right Arrow 14"/>
            <p:cNvSpPr/>
            <p:nvPr/>
          </p:nvSpPr>
          <p:spPr>
            <a:xfrm>
              <a:off x="5973321" y="4413264"/>
              <a:ext cx="554597" cy="344925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n-NO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20057" y="3467466"/>
              <a:ext cx="2144194" cy="244008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nn-NO" sz="1400" b="1" dirty="0">
                  <a:effectLst/>
                  <a:ea typeface="SimSun"/>
                  <a:cs typeface="Times New Roman"/>
                </a:rPr>
                <a:t>Aktivitet</a:t>
              </a:r>
            </a:p>
            <a:p>
              <a:pPr>
                <a:lnSpc>
                  <a:spcPct val="115000"/>
                </a:lnSpc>
              </a:pPr>
              <a:r>
                <a:rPr lang="nn-NO" sz="1400" dirty="0">
                  <a:ea typeface="SimSun"/>
                  <a:cs typeface="Times New Roman"/>
                </a:rPr>
                <a:t>Kva slags aktivitet(ar) skal elevane utføre for å synleggjere kva dei forstår? </a:t>
              </a:r>
              <a:endParaRPr lang="nn-NO" sz="2000" dirty="0">
                <a:ea typeface="SimSun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nn-NO" sz="1400" b="1" dirty="0">
                <a:effectLst/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88015" y="5199632"/>
              <a:ext cx="2441648" cy="707923"/>
            </a:xfrm>
            <a:prstGeom prst="rect">
              <a:avLst/>
            </a:prstGeom>
            <a:ln w="635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  <a:t>Korleis vil du tolke og følge opp bevisa?</a:t>
              </a:r>
              <a:br>
                <a:rPr lang="nn-NO" sz="1400" dirty="0">
                  <a:solidFill>
                    <a:schemeClr val="dk1"/>
                  </a:solidFill>
                  <a:ea typeface="SimSun"/>
                  <a:cs typeface="Times New Roman"/>
                </a:rPr>
              </a:br>
              <a:endParaRPr lang="nn-NO" sz="1400" dirty="0">
                <a:solidFill>
                  <a:schemeClr val="dk1"/>
                </a:solidFill>
                <a:ea typeface="SimSun"/>
                <a:cs typeface="Times New Roman"/>
              </a:endParaRPr>
            </a:p>
          </p:txBody>
        </p:sp>
      </p:grpSp>
      <p:sp>
        <p:nvSpPr>
          <p:cNvPr id="17" name="Rounded Rectangular Callout 2"/>
          <p:cNvSpPr/>
          <p:nvPr/>
        </p:nvSpPr>
        <p:spPr>
          <a:xfrm>
            <a:off x="4513373" y="365126"/>
            <a:ext cx="3363687" cy="1097279"/>
          </a:xfrm>
          <a:prstGeom prst="wedgeRoundRectCallout">
            <a:avLst>
              <a:gd name="adj1" fmla="val -72588"/>
              <a:gd name="adj2" fmla="val -2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 err="1" smtClean="0"/>
              <a:t>Hugser</a:t>
            </a:r>
            <a:r>
              <a:rPr lang="nb-NO" sz="2200" dirty="0" smtClean="0"/>
              <a:t> </a:t>
            </a:r>
            <a:r>
              <a:rPr lang="nb-NO" sz="2200" dirty="0"/>
              <a:t>du målet med denne modulen?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650925-3549-4357-922A-159ECD134145}"/>
              </a:ext>
            </a:extLst>
          </p:cNvPr>
          <p:cNvSpPr txBox="1"/>
          <p:nvPr/>
        </p:nvSpPr>
        <p:spPr>
          <a:xfrm>
            <a:off x="6411870" y="5836668"/>
            <a:ext cx="206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600" dirty="0" err="1"/>
              <a:t>Pellegrino</a:t>
            </a:r>
            <a:r>
              <a:rPr lang="nn-NO" sz="1600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2688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Tenk-par-del (12 min)</a:t>
            </a:r>
            <a:endParaRPr lang="nn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n-NO" sz="2200" dirty="0" smtClean="0"/>
              <a:t>De har diskutert ulike verktøy å samle informasjon om forståinga til elevane: logg, </a:t>
            </a:r>
            <a:r>
              <a:rPr lang="nn-NO" sz="2200" dirty="0" err="1" smtClean="0"/>
              <a:t>vlogg</a:t>
            </a:r>
            <a:r>
              <a:rPr lang="nn-NO" sz="2200" dirty="0" smtClean="0"/>
              <a:t>, blogg, innleveringar, læringsstrategiar, </a:t>
            </a:r>
            <a:r>
              <a:rPr lang="nn-NO" sz="2200" dirty="0" err="1" smtClean="0"/>
              <a:t>samskrivingsdokument</a:t>
            </a:r>
            <a:r>
              <a:rPr lang="nn-NO" sz="2200" dirty="0" smtClean="0"/>
              <a:t>, felles tankekart, spørsmål til presentasjon m.m.</a:t>
            </a:r>
            <a:br>
              <a:rPr lang="nn-NO" sz="2200" dirty="0" smtClean="0"/>
            </a:br>
            <a:endParaRPr lang="nn-NO" sz="2200" dirty="0" smtClean="0"/>
          </a:p>
          <a:p>
            <a:pPr marL="0" indent="0">
              <a:buNone/>
            </a:pPr>
            <a:r>
              <a:rPr lang="nn-NO" sz="2200" dirty="0" smtClean="0"/>
              <a:t>I din framtidige undervisningspraksis:</a:t>
            </a:r>
          </a:p>
          <a:p>
            <a:pPr lvl="1"/>
            <a:r>
              <a:rPr lang="nn-NO" sz="2200" dirty="0" smtClean="0"/>
              <a:t>Kva verktøy vil du bruke for å lette vurderinga av forståinga til elevane undervegs og til slutt? </a:t>
            </a:r>
          </a:p>
          <a:p>
            <a:pPr lvl="1"/>
            <a:r>
              <a:rPr lang="nn-NO" sz="2200" dirty="0" smtClean="0"/>
              <a:t>Kvifor </a:t>
            </a:r>
            <a:r>
              <a:rPr lang="nn-NO" sz="2200" dirty="0" smtClean="0"/>
              <a:t>vil du bruke akkurat desse verktøya?</a:t>
            </a:r>
          </a:p>
          <a:p>
            <a:pPr marL="457200" lvl="1" indent="0">
              <a:buNone/>
            </a:pPr>
            <a:endParaRPr lang="nn-NO" sz="2200" dirty="0"/>
          </a:p>
        </p:txBody>
      </p:sp>
      <p:sp>
        <p:nvSpPr>
          <p:cNvPr id="11" name="Rectangle 10"/>
          <p:cNvSpPr/>
          <p:nvPr/>
        </p:nvSpPr>
        <p:spPr>
          <a:xfrm>
            <a:off x="5577906" y="5317391"/>
            <a:ext cx="3021168" cy="1200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b="1" dirty="0" smtClean="0"/>
              <a:t>Tenk</a:t>
            </a:r>
            <a:r>
              <a:rPr lang="nn-NO" sz="2000" dirty="0" smtClean="0"/>
              <a:t> (2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dirty="0" smtClean="0"/>
              <a:t>Diskuter i </a:t>
            </a:r>
            <a:r>
              <a:rPr lang="nn-NO" sz="2000" b="1" dirty="0" smtClean="0"/>
              <a:t>par </a:t>
            </a:r>
            <a:r>
              <a:rPr lang="nn-NO" sz="2000" dirty="0" smtClean="0"/>
              <a:t>(5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b="1" dirty="0" smtClean="0"/>
              <a:t>Del</a:t>
            </a:r>
            <a:r>
              <a:rPr lang="nn-NO" sz="2000" dirty="0" smtClean="0"/>
              <a:t> i plenum (5 min)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364882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Vegen </a:t>
            </a:r>
            <a:r>
              <a:rPr lang="nb-NO" dirty="0" err="1" smtClean="0"/>
              <a:t>vidare</a:t>
            </a:r>
            <a:r>
              <a:rPr lang="nb-NO" dirty="0" smtClean="0"/>
              <a:t> (</a:t>
            </a:r>
            <a:r>
              <a:rPr lang="nb-NO" dirty="0"/>
              <a:t>8</a:t>
            </a:r>
            <a:r>
              <a:rPr lang="nb-NO" dirty="0" smtClean="0"/>
              <a:t>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n-NO" sz="2200" dirty="0" err="1"/>
              <a:t>Bestem</a:t>
            </a:r>
            <a:r>
              <a:rPr lang="nn-NO" sz="2200" dirty="0"/>
              <a:t> kva pakke de vil ta som den neste. 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r>
              <a:rPr lang="nn-NO" sz="2200" dirty="0"/>
              <a:t>Sjå gjennom </a:t>
            </a:r>
            <a:r>
              <a:rPr lang="nn-NO" sz="2200" i="1" dirty="0"/>
              <a:t>Oversikt</a:t>
            </a:r>
            <a:r>
              <a:rPr lang="nn-NO" sz="2200" dirty="0"/>
              <a:t> og </a:t>
            </a:r>
            <a:r>
              <a:rPr lang="nn-NO" sz="2200" i="1" dirty="0"/>
              <a:t>A – Forarbeid</a:t>
            </a:r>
            <a:r>
              <a:rPr lang="nn-NO" sz="2200" dirty="0"/>
              <a:t> i neste modul.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9932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Kjelder</a:t>
            </a:r>
            <a:endParaRPr lang="nb-NO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58775" indent="-358775" algn="l">
              <a:lnSpc>
                <a:spcPct val="100000"/>
              </a:lnSpc>
            </a:pPr>
            <a:r>
              <a:rPr lang="nn-NO" dirty="0" err="1"/>
              <a:t>Pellegrino</a:t>
            </a:r>
            <a:r>
              <a:rPr lang="nn-NO" dirty="0"/>
              <a:t>, J. W., Wilson, M., </a:t>
            </a:r>
            <a:r>
              <a:rPr lang="nn-NO" dirty="0" err="1"/>
              <a:t>Koenig</a:t>
            </a:r>
            <a:r>
              <a:rPr lang="nn-NO" dirty="0"/>
              <a:t>, J. og Beatty, A. (Red.) (2014</a:t>
            </a:r>
            <a:r>
              <a:rPr lang="nn-NO" i="1" dirty="0"/>
              <a:t>). </a:t>
            </a:r>
            <a:r>
              <a:rPr lang="nn-NO" i="1" dirty="0" err="1"/>
              <a:t>Developing</a:t>
            </a:r>
            <a:r>
              <a:rPr lang="nn-NO" i="1" dirty="0"/>
              <a:t> </a:t>
            </a:r>
            <a:r>
              <a:rPr lang="nn-NO" i="1" dirty="0" err="1"/>
              <a:t>assessments</a:t>
            </a:r>
            <a:r>
              <a:rPr lang="nn-NO" i="1" dirty="0"/>
              <a:t> for </a:t>
            </a:r>
            <a:r>
              <a:rPr lang="nn-NO" i="1" dirty="0" err="1"/>
              <a:t>the</a:t>
            </a:r>
            <a:r>
              <a:rPr lang="nn-NO" i="1" dirty="0"/>
              <a:t> </a:t>
            </a:r>
            <a:r>
              <a:rPr lang="nn-NO" i="1" dirty="0" err="1"/>
              <a:t>next</a:t>
            </a:r>
            <a:r>
              <a:rPr lang="nn-NO" i="1" dirty="0"/>
              <a:t> </a:t>
            </a:r>
            <a:r>
              <a:rPr lang="nn-NO" i="1" dirty="0" err="1"/>
              <a:t>generation</a:t>
            </a:r>
            <a:r>
              <a:rPr lang="nn-NO" i="1" dirty="0"/>
              <a:t> science standards.</a:t>
            </a:r>
            <a:r>
              <a:rPr lang="nn-NO" dirty="0"/>
              <a:t> Washington, DC: National </a:t>
            </a:r>
            <a:r>
              <a:rPr lang="nn-NO" dirty="0" err="1"/>
              <a:t>Academies</a:t>
            </a:r>
            <a:r>
              <a:rPr lang="nn-NO" dirty="0"/>
              <a:t> Press.</a:t>
            </a:r>
          </a:p>
          <a:p>
            <a:pPr marL="358775" indent="-358775" algn="l">
              <a:lnSpc>
                <a:spcPct val="100000"/>
              </a:lnSpc>
            </a:pPr>
            <a:r>
              <a:rPr lang="nb-NO" dirty="0" err="1" smtClean="0"/>
              <a:t>Wynne</a:t>
            </a:r>
            <a:r>
              <a:rPr lang="nb-NO" dirty="0" smtClean="0"/>
              <a:t> </a:t>
            </a:r>
            <a:r>
              <a:rPr lang="nb-NO" dirty="0" err="1"/>
              <a:t>Harlen</a:t>
            </a:r>
            <a:r>
              <a:rPr lang="nb-NO" dirty="0"/>
              <a:t> (2005). </a:t>
            </a:r>
            <a:r>
              <a:rPr lang="nb-NO" i="1" dirty="0"/>
              <a:t>Teachers' summative </a:t>
            </a:r>
            <a:r>
              <a:rPr lang="nb-NO" i="1" dirty="0" err="1"/>
              <a:t>practices</a:t>
            </a:r>
            <a:r>
              <a:rPr lang="nb-NO" i="1" dirty="0"/>
              <a:t> and </a:t>
            </a:r>
            <a:r>
              <a:rPr lang="nb-NO" i="1" dirty="0" err="1"/>
              <a:t>assessment</a:t>
            </a:r>
            <a:r>
              <a:rPr lang="nb-NO" i="1" dirty="0"/>
              <a:t> for </a:t>
            </a:r>
            <a:r>
              <a:rPr lang="nb-NO" i="1" dirty="0" err="1"/>
              <a:t>learning</a:t>
            </a:r>
            <a:r>
              <a:rPr lang="nb-NO" i="1" dirty="0"/>
              <a:t> – </a:t>
            </a:r>
            <a:r>
              <a:rPr lang="nb-NO" i="1" dirty="0" err="1"/>
              <a:t>tensions</a:t>
            </a:r>
            <a:r>
              <a:rPr lang="nb-NO" i="1" dirty="0"/>
              <a:t> and </a:t>
            </a:r>
            <a:r>
              <a:rPr lang="nb-NO" i="1" dirty="0" err="1"/>
              <a:t>synergies</a:t>
            </a:r>
            <a:r>
              <a:rPr lang="nb-NO" dirty="0"/>
              <a:t>,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The </a:t>
            </a:r>
            <a:r>
              <a:rPr lang="nb-NO" dirty="0"/>
              <a:t>Curriculum Journal, </a:t>
            </a:r>
            <a:r>
              <a:rPr lang="nb-NO" i="1" dirty="0" smtClean="0"/>
              <a:t>16</a:t>
            </a:r>
            <a:r>
              <a:rPr lang="nb-NO" dirty="0" smtClean="0"/>
              <a:t>(2), 207–223, </a:t>
            </a:r>
            <a:r>
              <a:rPr lang="nb-NO" u="sng" dirty="0" smtClean="0">
                <a:hlinkClick r:id="rId3"/>
              </a:rPr>
              <a:t>https</a:t>
            </a:r>
            <a:r>
              <a:rPr lang="nb-NO" u="sng" dirty="0">
                <a:hlinkClick r:id="rId3"/>
              </a:rPr>
              <a:t>://doi.org/10.1080/09585170500136093</a:t>
            </a:r>
            <a:endParaRPr lang="en-US" dirty="0"/>
          </a:p>
          <a:p>
            <a:pPr marL="358775" indent="-358775" algn="l">
              <a:lnSpc>
                <a:spcPct val="100000"/>
              </a:lnSpc>
            </a:pPr>
            <a:endParaRPr lang="nn-NO" sz="1800" dirty="0"/>
          </a:p>
          <a:p>
            <a:pPr marL="358775" lvl="1" indent="-358775" algn="l">
              <a:lnSpc>
                <a:spcPct val="100000"/>
              </a:lnSpc>
            </a:pPr>
            <a:endParaRPr lang="nn-NO" sz="1800" dirty="0"/>
          </a:p>
        </p:txBody>
      </p:sp>
    </p:spTree>
    <p:extLst>
      <p:ext uri="{BB962C8B-B14F-4D97-AF65-F5344CB8AC3E}">
        <p14:creationId xmlns:p14="http://schemas.microsoft.com/office/powerpoint/2010/main" val="223362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Summer opp forarbeidet </a:t>
            </a:r>
            <a:r>
              <a:rPr lang="nb-NO" dirty="0"/>
              <a:t>i grupper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15 minutt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268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n-NO" dirty="0" smtClean="0"/>
              <a:t>Diskuter i grupper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6822585" cy="41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2200" dirty="0" smtClean="0"/>
              <a:t>Bruk notata frå forarbeidet og diskuter (10 </a:t>
            </a:r>
            <a:r>
              <a:rPr lang="nn-NO" sz="2200" dirty="0" smtClean="0"/>
              <a:t>min): </a:t>
            </a:r>
            <a:endParaRPr lang="nn-NO" sz="2200" dirty="0" smtClean="0"/>
          </a:p>
          <a:p>
            <a:r>
              <a:rPr lang="nn-NO" sz="2200" dirty="0" smtClean="0"/>
              <a:t>Når elevane jobbar sjølvstendig i grupper over tid: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Korleis vurderer du elevane undervegs?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Korleis skaffar du deg grunnlag for å vurdere </a:t>
            </a:r>
            <a:r>
              <a:rPr lang="nn-NO" sz="2200" dirty="0" err="1" smtClean="0"/>
              <a:t>måloppnåinga</a:t>
            </a:r>
            <a:r>
              <a:rPr lang="nn-NO" sz="2200" dirty="0" smtClean="0"/>
              <a:t> til elevane når perioden er slutt?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n-NO" sz="2200" dirty="0" smtClean="0"/>
              <a:t>Kva synest du er utfordrande med vurdering av denne type undervisning?</a:t>
            </a:r>
          </a:p>
          <a:p>
            <a:pPr marL="457200" lvl="1" indent="0">
              <a:buNone/>
            </a:pPr>
            <a:endParaRPr lang="nn-NO" sz="2200" dirty="0" smtClean="0"/>
          </a:p>
          <a:p>
            <a:r>
              <a:rPr lang="nn-NO" sz="2200" dirty="0" smtClean="0"/>
              <a:t>Del kort i plenum (5 </a:t>
            </a:r>
            <a:r>
              <a:rPr lang="nn-NO" sz="2200" dirty="0" smtClean="0"/>
              <a:t>min).</a:t>
            </a:r>
            <a:r>
              <a:rPr lang="nn-NO" sz="2200" dirty="0" smtClean="0"/>
              <a:t/>
            </a:r>
            <a:br>
              <a:rPr lang="nn-NO" sz="2200" dirty="0" smtClean="0"/>
            </a:br>
            <a:endParaRPr lang="nn-NO" sz="2200" dirty="0"/>
          </a:p>
        </p:txBody>
      </p:sp>
      <p:pic>
        <p:nvPicPr>
          <p:cNvPr id="4" name="Picture 4" descr="Tilbakemelding, Gruppe, Kommunikasj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55" y="4784641"/>
            <a:ext cx="2328827" cy="155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65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Aktivitet</a:t>
            </a:r>
            <a:endParaRPr lang="x-none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15 minutt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3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/>
              <a:t>Vi startar med ein </a:t>
            </a:r>
            <a:r>
              <a:rPr lang="nn-NO" dirty="0" smtClean="0"/>
              <a:t>aktivitet:</a:t>
            </a:r>
            <a:r>
              <a:rPr lang="nn-NO" dirty="0"/>
              <a:t/>
            </a:r>
            <a:br>
              <a:rPr lang="nn-NO" dirty="0"/>
            </a:br>
            <a:r>
              <a:rPr lang="nn-NO" sz="3200" i="1" dirty="0" smtClean="0"/>
              <a:t>Dramatiser partikkelmodellen!</a:t>
            </a:r>
            <a:endParaRPr lang="nn-NO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2011248"/>
            <a:ext cx="7583243" cy="4096205"/>
          </a:xfrm>
        </p:spPr>
        <p:txBody>
          <a:bodyPr>
            <a:noAutofit/>
          </a:bodyPr>
          <a:lstStyle/>
          <a:p>
            <a:r>
              <a:rPr lang="nn-NO" sz="2200" dirty="0" smtClean="0"/>
              <a:t>De er </a:t>
            </a:r>
            <a:r>
              <a:rPr lang="nn-NO" sz="2200" dirty="0" smtClean="0"/>
              <a:t>no </a:t>
            </a:r>
            <a:r>
              <a:rPr lang="nn-NO" sz="2200" dirty="0" smtClean="0"/>
              <a:t>i elevrolla. Kvar deltakar skal </a:t>
            </a:r>
            <a:r>
              <a:rPr lang="nn-NO" sz="2200" dirty="0" smtClean="0"/>
              <a:t>spele </a:t>
            </a:r>
            <a:r>
              <a:rPr lang="nn-NO" sz="2200" dirty="0" smtClean="0"/>
              <a:t>ein partikkel. Pultar eller veggar fungerer som veggane i ein behaldar. Modulleiar kontrollerer behaldaren ved å auke og senke temperaturen.</a:t>
            </a:r>
          </a:p>
          <a:p>
            <a:r>
              <a:rPr lang="nn-NO" sz="2200" dirty="0" smtClean="0"/>
              <a:t>Modulleiar kan for eksempel </a:t>
            </a:r>
            <a:r>
              <a:rPr lang="nn-NO" sz="2200" dirty="0" smtClean="0"/>
              <a:t>peike </a:t>
            </a:r>
            <a:r>
              <a:rPr lang="nn-NO" sz="2200" dirty="0" smtClean="0"/>
              <a:t>på </a:t>
            </a:r>
            <a:r>
              <a:rPr lang="nn-NO" sz="2200" dirty="0" smtClean="0"/>
              <a:t>eit </a:t>
            </a:r>
            <a:r>
              <a:rPr lang="nn-NO" sz="2200" dirty="0" smtClean="0"/>
              <a:t>termometer, løfte </a:t>
            </a:r>
            <a:r>
              <a:rPr lang="nn-NO" sz="2200" dirty="0" smtClean="0"/>
              <a:t>arma </a:t>
            </a:r>
            <a:r>
              <a:rPr lang="nn-NO" sz="2200" dirty="0" smtClean="0"/>
              <a:t>opp og ned eller </a:t>
            </a:r>
            <a:r>
              <a:rPr lang="nn-NO" sz="2200" dirty="0" smtClean="0"/>
              <a:t>sei </a:t>
            </a:r>
            <a:r>
              <a:rPr lang="nn-NO" sz="2200" dirty="0" smtClean="0"/>
              <a:t>ulike </a:t>
            </a:r>
            <a:r>
              <a:rPr lang="nn-NO" sz="2200" dirty="0" smtClean="0"/>
              <a:t>temperaturar </a:t>
            </a:r>
            <a:r>
              <a:rPr lang="nn-NO" sz="2200" dirty="0" smtClean="0"/>
              <a:t>for å </a:t>
            </a:r>
            <a:r>
              <a:rPr lang="nn-NO" sz="2200" dirty="0" smtClean="0"/>
              <a:t>påverke partiklane </a:t>
            </a:r>
            <a:r>
              <a:rPr lang="nn-NO" sz="2200" dirty="0" smtClean="0"/>
              <a:t>i </a:t>
            </a:r>
            <a:r>
              <a:rPr lang="nn-NO" sz="2200" dirty="0" smtClean="0"/>
              <a:t>behaldaren</a:t>
            </a:r>
            <a:r>
              <a:rPr lang="nn-NO" sz="2200" dirty="0" smtClean="0"/>
              <a:t>.</a:t>
            </a:r>
          </a:p>
          <a:p>
            <a:r>
              <a:rPr lang="nn-NO" sz="2200" dirty="0" smtClean="0"/>
              <a:t>Sjå neste side for informasjon om </a:t>
            </a:r>
            <a:r>
              <a:rPr lang="nn-NO" sz="2200" dirty="0" smtClean="0"/>
              <a:t>korleis partiklane </a:t>
            </a:r>
            <a:r>
              <a:rPr lang="nn-NO" sz="2200" dirty="0" smtClean="0"/>
              <a:t>oppfører seg ved ulike </a:t>
            </a:r>
            <a:r>
              <a:rPr lang="nn-NO" sz="2200" dirty="0" smtClean="0"/>
              <a:t>temperaturar</a:t>
            </a:r>
            <a:r>
              <a:rPr lang="nn-NO" sz="2200" dirty="0" smtClean="0"/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 rot="20497957">
            <a:off x="76286" y="213082"/>
            <a:ext cx="1139511" cy="4326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>
                <a:solidFill>
                  <a:schemeClr val="tx1"/>
                </a:solidFill>
              </a:rPr>
              <a:t>Elevrolle</a:t>
            </a:r>
          </a:p>
        </p:txBody>
      </p:sp>
    </p:spTree>
    <p:extLst>
      <p:ext uri="{BB962C8B-B14F-4D97-AF65-F5344CB8AC3E}">
        <p14:creationId xmlns:p14="http://schemas.microsoft.com/office/powerpoint/2010/main" val="22126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200" i="1" dirty="0" smtClean="0"/>
              <a:t>Dramatiser partikkelmodellen! </a:t>
            </a:r>
            <a:r>
              <a:rPr lang="nn-NO" sz="3200" dirty="0" smtClean="0"/>
              <a:t>(3 </a:t>
            </a:r>
            <a:r>
              <a:rPr lang="nn-NO" sz="3200" dirty="0" smtClean="0"/>
              <a:t>min)</a:t>
            </a:r>
            <a:endParaRPr lang="nn-NO" sz="3200" i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r>
              <a:rPr lang="nb-NO" sz="2200" dirty="0" smtClean="0"/>
              <a:t>Les teksten under, still dere opp og følg </a:t>
            </a:r>
            <a:r>
              <a:rPr lang="nb-NO" sz="2200" dirty="0" smtClean="0"/>
              <a:t>instruksene til </a:t>
            </a:r>
            <a:r>
              <a:rPr lang="nb-NO" sz="2200" dirty="0" err="1" smtClean="0"/>
              <a:t>modulleiar</a:t>
            </a:r>
            <a:r>
              <a:rPr lang="nb-NO" sz="2200" dirty="0" smtClean="0"/>
              <a:t>.</a:t>
            </a:r>
            <a:endParaRPr lang="nb-NO" sz="2200" dirty="0"/>
          </a:p>
        </p:txBody>
      </p:sp>
      <p:sp>
        <p:nvSpPr>
          <p:cNvPr id="4" name="Rounded Rectangle 3"/>
          <p:cNvSpPr/>
          <p:nvPr/>
        </p:nvSpPr>
        <p:spPr>
          <a:xfrm rot="20497957">
            <a:off x="76286" y="213082"/>
            <a:ext cx="1139511" cy="4326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>
                <a:solidFill>
                  <a:schemeClr val="tx1"/>
                </a:solidFill>
              </a:rPr>
              <a:t>Elevrolle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0111" y="2600620"/>
            <a:ext cx="3026464" cy="351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nn-NO" b="1" dirty="0"/>
              <a:t>I fast form </a:t>
            </a:r>
            <a:r>
              <a:rPr lang="nn-NO" dirty="0"/>
              <a:t>vil </a:t>
            </a:r>
            <a:r>
              <a:rPr lang="nn-NO" dirty="0" smtClean="0"/>
              <a:t>partiklane stå </a:t>
            </a:r>
            <a:r>
              <a:rPr lang="nn-NO" dirty="0"/>
              <a:t>ein fast stad i forhold til kvarandre og «vibrere». </a:t>
            </a:r>
            <a:endParaRPr lang="nn-NO" dirty="0" smtClean="0"/>
          </a:p>
          <a:p>
            <a:endParaRPr lang="nn-NO" dirty="0"/>
          </a:p>
          <a:p>
            <a:r>
              <a:rPr lang="nn-NO" dirty="0" smtClean="0"/>
              <a:t>Deltakarane </a:t>
            </a:r>
            <a:r>
              <a:rPr lang="nn-NO" dirty="0"/>
              <a:t>kan for eksempel </a:t>
            </a:r>
            <a:r>
              <a:rPr lang="nn-NO" dirty="0" smtClean="0"/>
              <a:t>halde ei </a:t>
            </a:r>
            <a:r>
              <a:rPr lang="nn-NO" dirty="0"/>
              <a:t>arm på ei av </a:t>
            </a:r>
            <a:r>
              <a:rPr lang="nn-NO" dirty="0" smtClean="0"/>
              <a:t>skuldrane </a:t>
            </a:r>
            <a:r>
              <a:rPr lang="nn-NO" dirty="0"/>
              <a:t>til personen </a:t>
            </a:r>
            <a:r>
              <a:rPr lang="nn-NO" dirty="0" smtClean="0"/>
              <a:t>framfør </a:t>
            </a:r>
            <a:r>
              <a:rPr lang="nn-NO" dirty="0"/>
              <a:t>seg og </a:t>
            </a:r>
            <a:r>
              <a:rPr lang="nn-NO" dirty="0" smtClean="0"/>
              <a:t>ei </a:t>
            </a:r>
            <a:r>
              <a:rPr lang="nn-NO" dirty="0"/>
              <a:t>på skuldra til personen ved sida av, og bøye kroppen frå side til side.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60289" y="2600620"/>
            <a:ext cx="2699151" cy="351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nn-NO" dirty="0"/>
              <a:t>Om </a:t>
            </a:r>
            <a:r>
              <a:rPr lang="nn-NO" b="1" dirty="0"/>
              <a:t>temperaturen aukar </a:t>
            </a:r>
            <a:r>
              <a:rPr lang="nn-NO" dirty="0"/>
              <a:t>vil partiklane vibrere eller riste kraftigare og kraftigare. </a:t>
            </a:r>
            <a:endParaRPr lang="nn-NO" dirty="0" smtClean="0"/>
          </a:p>
          <a:p>
            <a:endParaRPr lang="nn-NO" dirty="0"/>
          </a:p>
          <a:p>
            <a:r>
              <a:rPr lang="nn-NO" dirty="0" smtClean="0"/>
              <a:t>Partiklane </a:t>
            </a:r>
            <a:r>
              <a:rPr lang="nn-NO" dirty="0"/>
              <a:t>vil ta litt større plass på grunn av den auka bevegelsen. Stoffet utvidar seg.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03154" y="2600620"/>
            <a:ext cx="2302937" cy="351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90000" rtlCol="0" anchor="ctr"/>
          <a:lstStyle/>
          <a:p>
            <a:r>
              <a:rPr lang="nn-NO" dirty="0"/>
              <a:t>Om </a:t>
            </a:r>
            <a:r>
              <a:rPr lang="nn-NO" b="1" dirty="0"/>
              <a:t>temperaturen aukar tilstrekkeleg </a:t>
            </a:r>
            <a:r>
              <a:rPr lang="nn-NO" dirty="0"/>
              <a:t>vil partiklane lausrivast frå kvarandre og kunne bevege seg mellom kvarandre.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6284772" y="4168659"/>
            <a:ext cx="293050" cy="190500"/>
          </a:xfrm>
          <a:prstGeom prst="left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Left-Right Arrow 8"/>
          <p:cNvSpPr/>
          <p:nvPr/>
        </p:nvSpPr>
        <p:spPr>
          <a:xfrm>
            <a:off x="3241907" y="4168659"/>
            <a:ext cx="293050" cy="190500"/>
          </a:xfrm>
          <a:prstGeom prst="left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5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300" i="1" dirty="0" smtClean="0"/>
              <a:t>Kva gjorde du? Kva lærte du?</a:t>
            </a:r>
            <a:endParaRPr lang="nn-NO" sz="330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sz="2200" dirty="0" smtClean="0"/>
              <a:t>Individuelt: Med bakgrunn i aktiviteten de akkurat gjennomførte – noter nokre punkt til kvar kolonne (3 </a:t>
            </a:r>
            <a:r>
              <a:rPr lang="nn-NO" sz="2200" dirty="0" smtClean="0"/>
              <a:t>min):</a:t>
            </a:r>
            <a:endParaRPr lang="nn-NO" sz="2200" dirty="0" smtClean="0"/>
          </a:p>
          <a:p>
            <a:endParaRPr lang="nn-NO" sz="2200" dirty="0"/>
          </a:p>
          <a:p>
            <a:endParaRPr lang="nn-NO" sz="2200" dirty="0" smtClean="0"/>
          </a:p>
          <a:p>
            <a:endParaRPr lang="nn-NO" sz="2200" dirty="0"/>
          </a:p>
          <a:p>
            <a:endParaRPr lang="nn-NO" sz="2200" dirty="0" smtClean="0"/>
          </a:p>
          <a:p>
            <a:endParaRPr lang="nn-NO" sz="2200" dirty="0"/>
          </a:p>
          <a:p>
            <a:pPr marL="0" indent="0">
              <a:buNone/>
            </a:pPr>
            <a:endParaRPr lang="nn-NO" sz="3200" dirty="0" smtClean="0"/>
          </a:p>
          <a:p>
            <a:r>
              <a:rPr lang="nn-NO" sz="2200" dirty="0" smtClean="0"/>
              <a:t>Del </a:t>
            </a:r>
            <a:r>
              <a:rPr lang="nn-NO" sz="2200" dirty="0" smtClean="0"/>
              <a:t>eit </a:t>
            </a:r>
            <a:r>
              <a:rPr lang="nn-NO" sz="2200" dirty="0" smtClean="0"/>
              <a:t>par </a:t>
            </a:r>
            <a:r>
              <a:rPr lang="nn-NO" sz="2200" dirty="0" smtClean="0"/>
              <a:t>eksempel </a:t>
            </a:r>
            <a:r>
              <a:rPr lang="nn-NO" sz="2200" dirty="0" smtClean="0"/>
              <a:t>i plenum (2 </a:t>
            </a:r>
            <a:r>
              <a:rPr lang="nn-NO" sz="2200" dirty="0" smtClean="0"/>
              <a:t>min).</a:t>
            </a:r>
            <a:endParaRPr lang="nn-NO" sz="2200" dirty="0"/>
          </a:p>
          <a:p>
            <a:endParaRPr lang="nn-NO" sz="2200" dirty="0" smtClean="0"/>
          </a:p>
        </p:txBody>
      </p:sp>
      <p:sp>
        <p:nvSpPr>
          <p:cNvPr id="4" name="Rounded Rectangle 3"/>
          <p:cNvSpPr/>
          <p:nvPr/>
        </p:nvSpPr>
        <p:spPr>
          <a:xfrm rot="20497957">
            <a:off x="76286" y="213082"/>
            <a:ext cx="1139511" cy="43262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b="1" dirty="0">
                <a:solidFill>
                  <a:schemeClr val="tx1"/>
                </a:solidFill>
              </a:rPr>
              <a:t>Elevrolle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9" y="2569744"/>
            <a:ext cx="7422733" cy="23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Realfagsløyper">
      <a:dk1>
        <a:srgbClr val="333333"/>
      </a:dk1>
      <a:lt1>
        <a:srgbClr val="FFFFFF"/>
      </a:lt1>
      <a:dk2>
        <a:srgbClr val="268183"/>
      </a:dk2>
      <a:lt2>
        <a:srgbClr val="E7E6E6"/>
      </a:lt2>
      <a:accent1>
        <a:srgbClr val="037F83"/>
      </a:accent1>
      <a:accent2>
        <a:srgbClr val="18B3B7"/>
      </a:accent2>
      <a:accent3>
        <a:srgbClr val="FDB90C"/>
      </a:accent3>
      <a:accent4>
        <a:srgbClr val="D3EEEE"/>
      </a:accent4>
      <a:accent5>
        <a:srgbClr val="268183"/>
      </a:accent5>
      <a:accent6>
        <a:srgbClr val="E25143"/>
      </a:accent6>
      <a:hlink>
        <a:srgbClr val="037F83"/>
      </a:hlink>
      <a:folHlink>
        <a:srgbClr val="037F8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9" id="{4C339673-3458-D54E-BAD1-9F5EA0A7244E}" vid="{3DC8B92C-5C4A-6D4A-AA28-A98CFDCD97D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19475</TotalTime>
  <Words>2701</Words>
  <Application>Microsoft Office PowerPoint</Application>
  <PresentationFormat>On-screen Show (4:3)</PresentationFormat>
  <Paragraphs>333</Paragraphs>
  <Slides>39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SimSun</vt:lpstr>
      <vt:lpstr>Arial</vt:lpstr>
      <vt:lpstr>Calibri</vt:lpstr>
      <vt:lpstr>Campton Book</vt:lpstr>
      <vt:lpstr>Campton Light</vt:lpstr>
      <vt:lpstr>Campton Medium</vt:lpstr>
      <vt:lpstr>Times New Roman</vt:lpstr>
      <vt:lpstr>Office-tema</vt:lpstr>
      <vt:lpstr>Vurdering av prosess og produkt   B – Samarbeid</vt:lpstr>
      <vt:lpstr>Mål</vt:lpstr>
      <vt:lpstr>Tidsplan for denne økta</vt:lpstr>
      <vt:lpstr>Summer opp forarbeidet i grupper</vt:lpstr>
      <vt:lpstr>Diskuter i grupper</vt:lpstr>
      <vt:lpstr>Aktivitet</vt:lpstr>
      <vt:lpstr>Vi startar med ein aktivitet: Dramatiser partikkelmodellen!</vt:lpstr>
      <vt:lpstr>Dramatiser partikkelmodellen! (3 min)</vt:lpstr>
      <vt:lpstr>Kva gjorde du? Kva lærte du?</vt:lpstr>
      <vt:lpstr>Informasjon frå logg</vt:lpstr>
      <vt:lpstr>Fagleg påfyll</vt:lpstr>
      <vt:lpstr>Vurdering undervegs og etter ein periode</vt:lpstr>
      <vt:lpstr>Fortsatt «all about planlegging» …</vt:lpstr>
      <vt:lpstr>Fortsatt «all about planlegging»…</vt:lpstr>
      <vt:lpstr>Utfordringar ved summativ vurdering</vt:lpstr>
      <vt:lpstr>Fortvil ikkje!</vt:lpstr>
      <vt:lpstr>Innleveringar undervegs</vt:lpstr>
      <vt:lpstr>Eksempel på innleveringar undervegs</vt:lpstr>
      <vt:lpstr>Eksempel på innleveringar undervegs</vt:lpstr>
      <vt:lpstr>Diskuter i par (5 min)</vt:lpstr>
      <vt:lpstr>Informasjon om forståinga undervegs</vt:lpstr>
      <vt:lpstr>Eksempel: Logg</vt:lpstr>
      <vt:lpstr>Eksempel: Vlogg – videoblogg (8 min)</vt:lpstr>
      <vt:lpstr>Diskuter i grupper (10 min)</vt:lpstr>
      <vt:lpstr>Presentasjonar</vt:lpstr>
      <vt:lpstr>Eksempel på spørsmål til presentasjonar</vt:lpstr>
      <vt:lpstr>Eksempel på spørsmål til presentasjon</vt:lpstr>
      <vt:lpstr>Oppsummering</vt:lpstr>
      <vt:lpstr>Planlegg eiga undervisning </vt:lpstr>
      <vt:lpstr>Planlegg undervisning</vt:lpstr>
      <vt:lpstr>Vurdering av prosess og produkt   D – Etterarbeid</vt:lpstr>
      <vt:lpstr>Mål</vt:lpstr>
      <vt:lpstr>Tidsplan for denne økta</vt:lpstr>
      <vt:lpstr>Del erfaringar i grupper (20 min)</vt:lpstr>
      <vt:lpstr>Summer opp i plenum (10 min)</vt:lpstr>
      <vt:lpstr>Mål</vt:lpstr>
      <vt:lpstr>Tenk-par-del (12 min)</vt:lpstr>
      <vt:lpstr>Vegen vidare (8 min)</vt:lpstr>
      <vt:lpstr>Kjelder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Realfagsløyper 2017</dc:title>
  <dc:creator>Hilde Osmo Reindal</dc:creator>
  <cp:lastModifiedBy>Øystein Sørborg</cp:lastModifiedBy>
  <cp:revision>994</cp:revision>
  <cp:lastPrinted>2017-08-18T08:10:09Z</cp:lastPrinted>
  <dcterms:created xsi:type="dcterms:W3CDTF">2017-08-11T05:42:55Z</dcterms:created>
  <dcterms:modified xsi:type="dcterms:W3CDTF">2020-06-30T11:47:27Z</dcterms:modified>
</cp:coreProperties>
</file>