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08" r:id="rId2"/>
    <p:sldId id="409" r:id="rId3"/>
    <p:sldId id="410" r:id="rId4"/>
    <p:sldId id="411" r:id="rId5"/>
    <p:sldId id="412" r:id="rId6"/>
    <p:sldId id="413" r:id="rId7"/>
    <p:sldId id="398" r:id="rId8"/>
    <p:sldId id="399" r:id="rId9"/>
    <p:sldId id="402" r:id="rId10"/>
    <p:sldId id="403" r:id="rId11"/>
    <p:sldId id="404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350" r:id="rId20"/>
    <p:sldId id="336" r:id="rId21"/>
    <p:sldId id="351" r:id="rId22"/>
    <p:sldId id="353" r:id="rId23"/>
    <p:sldId id="334" r:id="rId24"/>
    <p:sldId id="405" r:id="rId25"/>
    <p:sldId id="394" r:id="rId26"/>
    <p:sldId id="407" r:id="rId27"/>
    <p:sldId id="360" r:id="rId28"/>
    <p:sldId id="340" r:id="rId29"/>
    <p:sldId id="380" r:id="rId30"/>
    <p:sldId id="341" r:id="rId31"/>
    <p:sldId id="378" r:id="rId32"/>
    <p:sldId id="379" r:id="rId33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 Ragnhild V K Skår" initials="ARVKS" lastIdx="5" clrIdx="0">
    <p:extLst>
      <p:ext uri="{19B8F6BF-5375-455C-9EA6-DF929625EA0E}">
        <p15:presenceInfo xmlns:p15="http://schemas.microsoft.com/office/powerpoint/2012/main" userId="S-1-5-21-1927809936-1189766144-1318725885-322176" providerId="AD"/>
      </p:ext>
    </p:extLst>
  </p:cmAuthor>
  <p:cmAuthor id="2" name="Berit Reitan" initials="BR" lastIdx="8" clrIdx="1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  <p:cmAuthor id="3" name="Anders Isnes" initials="AI" lastIdx="14" clrIdx="2">
    <p:extLst>
      <p:ext uri="{19B8F6BF-5375-455C-9EA6-DF929625EA0E}">
        <p15:presenceInfo xmlns:p15="http://schemas.microsoft.com/office/powerpoint/2012/main" userId="S-1-5-21-1927809936-1189766144-1318725885-140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062"/>
    <a:srgbClr val="268183"/>
    <a:srgbClr val="E98F45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1" autoAdjust="0"/>
    <p:restoredTop sz="90073" autoAdjust="0"/>
  </p:normalViewPr>
  <p:slideViewPr>
    <p:cSldViewPr snapToGrid="0" snapToObjects="1">
      <p:cViewPr varScale="1">
        <p:scale>
          <a:sx n="73" d="100"/>
          <a:sy n="73" d="100"/>
        </p:scale>
        <p:origin x="1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831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317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843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834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292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Del ut refleksjonsarket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9016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03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782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Samling D</a:t>
            </a: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776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98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663" y="4268131"/>
            <a:ext cx="5253302" cy="3492107"/>
          </a:xfrm>
          <a:prstGeom prst="rect">
            <a:avLst/>
          </a:prstGeom>
        </p:spPr>
        <p:txBody>
          <a:bodyPr wrap="square" lIns="88207" tIns="88207" rIns="88207" bIns="88207" anchor="t" anchorCtr="0">
            <a:noAutofit/>
          </a:bodyPr>
          <a:lstStyle/>
          <a:p>
            <a:pPr lvl="0"/>
            <a:endParaRPr lang="nb-NO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08075"/>
            <a:ext cx="3990975" cy="2994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51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17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663" y="4268131"/>
            <a:ext cx="5253302" cy="3492107"/>
          </a:xfrm>
          <a:prstGeom prst="rect">
            <a:avLst/>
          </a:prstGeom>
        </p:spPr>
        <p:txBody>
          <a:bodyPr wrap="square" lIns="88207" tIns="88207" rIns="88207" bIns="88207" anchor="t" anchorCtr="0">
            <a:noAutofit/>
          </a:bodyPr>
          <a:lstStyle/>
          <a:p>
            <a:pPr lvl="0"/>
            <a:endParaRPr lang="nb-NO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08075"/>
            <a:ext cx="3990975" cy="2994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24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dirty="0" smtClean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22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37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05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88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353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48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890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Referanser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7" r:id="rId5"/>
    <p:sldLayoutId id="2147483662" r:id="rId6"/>
    <p:sldLayoutId id="2147483658" r:id="rId7"/>
    <p:sldLayoutId id="2147483663" r:id="rId8"/>
    <p:sldLayoutId id="2147483654" r:id="rId9"/>
    <p:sldLayoutId id="2147483655" r:id="rId10"/>
    <p:sldLayoutId id="2147483677" r:id="rId11"/>
    <p:sldLayoutId id="214748366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naturfagsenteret.no/artikkel/vis.html?tid=220417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FK4ZuirO-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rdskjelv.no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cl.ac.uk/sspp/departments/education/research/Research-Centres/cppr/Research/currentpro/Enterprising-Science/index.asp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hyperlink" Target="https://www.ucl.ac.uk/ioe/departments-centres/departments/education-practice-and-society/science-capital-research/science-capital-teaching-approach-pack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0.jpg"/><Relationship Id="rId4" Type="http://schemas.openxmlformats.org/officeDocument/2006/relationships/image" Target="../media/image19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80" y="2778996"/>
            <a:ext cx="7801641" cy="1674976"/>
          </a:xfrm>
        </p:spPr>
        <p:txBody>
          <a:bodyPr>
            <a:noAutofit/>
          </a:bodyPr>
          <a:lstStyle/>
          <a:p>
            <a:r>
              <a:rPr lang="nb-NO" sz="4400" dirty="0" smtClean="0">
                <a:solidFill>
                  <a:srgbClr val="268183"/>
                </a:solidFill>
              </a:rPr>
              <a:t>Bygge elevenes naturfaglige kapital</a:t>
            </a:r>
            <a:br>
              <a:rPr lang="nb-NO" sz="4400" dirty="0" smtClean="0">
                <a:solidFill>
                  <a:srgbClr val="268183"/>
                </a:solidFill>
              </a:rPr>
            </a:br>
            <a:r>
              <a:rPr lang="nb-NO" sz="4000" dirty="0" smtClean="0">
                <a:solidFill>
                  <a:srgbClr val="268183"/>
                </a:solidFill>
              </a:rPr>
              <a:t/>
            </a:r>
            <a:br>
              <a:rPr lang="nb-NO" sz="4000" dirty="0" smtClean="0">
                <a:solidFill>
                  <a:srgbClr val="268183"/>
                </a:solidFill>
              </a:rPr>
            </a:br>
            <a:r>
              <a:rPr lang="nb-NO" sz="2800" dirty="0" smtClean="0">
                <a:solidFill>
                  <a:srgbClr val="268183"/>
                </a:solidFill>
              </a:rPr>
              <a:t>B - Samarbeid</a:t>
            </a:r>
            <a:endParaRPr lang="nb-NO" sz="18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2089969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2885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Gå i grupper på </a:t>
            </a:r>
            <a:r>
              <a:rPr lang="nb-NO" dirty="0" smtClean="0"/>
              <a:t>fire </a:t>
            </a:r>
            <a:r>
              <a:rPr lang="nb-NO" dirty="0" smtClean="0"/>
              <a:t>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200" dirty="0" smtClean="0"/>
              <a:t>Hver person forteller hvorfor partneren valgte akkurat dette bildet. </a:t>
            </a:r>
          </a:p>
          <a:p>
            <a:r>
              <a:rPr lang="nb-NO" sz="2200" dirty="0" smtClean="0"/>
              <a:t>Hver gruppe skal nå velge ett av bildene som de mener illustrerer noe viktig ved begrepet energi.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8147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i plenum (5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Hver gruppe viser fram sitt bilde og begrunner hvordan de mener at dette bildet illustrerer noe viktig ved begrepet energi.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43125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Faglig 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4</a:t>
            </a:r>
            <a:r>
              <a:rPr lang="nb-NO" dirty="0" smtClean="0"/>
              <a:t>5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50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ilderesultat for relev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3" y="1528901"/>
            <a:ext cx="5725975" cy="49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8248261" cy="1325563"/>
          </a:xfrm>
        </p:spPr>
        <p:txBody>
          <a:bodyPr>
            <a:normAutofit/>
          </a:bodyPr>
          <a:lstStyle/>
          <a:p>
            <a:r>
              <a:rPr lang="nb-NO" dirty="0"/>
              <a:t>Ta utgangspunkt i elevenes </a:t>
            </a:r>
            <a:r>
              <a:rPr lang="nb-NO" dirty="0" smtClean="0"/>
              <a:t>hverdag (5 min)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40" y="1825625"/>
            <a:ext cx="2990460" cy="4180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Diskuter i par: </a:t>
            </a:r>
          </a:p>
          <a:p>
            <a:r>
              <a:rPr lang="nb-NO" sz="2200" dirty="0" smtClean="0"/>
              <a:t>Hva tenker du når du ser denne illustrasjonen?</a:t>
            </a:r>
          </a:p>
          <a:p>
            <a:r>
              <a:rPr lang="nb-NO" sz="2200" dirty="0" smtClean="0"/>
              <a:t>Hvordan ser </a:t>
            </a:r>
            <a:br>
              <a:rPr lang="nb-NO" sz="2200" dirty="0" smtClean="0"/>
            </a:br>
            <a:r>
              <a:rPr lang="nb-NO" sz="2200" dirty="0" smtClean="0"/>
              <a:t>dette ut i ditt klasserom?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6128" y="2933621"/>
            <a:ext cx="27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68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Ta utgangspunkt i elevenes hverdag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825625"/>
            <a:ext cx="6588426" cy="41803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nb-NO" sz="2200" dirty="0" smtClean="0"/>
              <a:t>Ved </a:t>
            </a:r>
            <a:r>
              <a:rPr lang="nb-NO" sz="2200" dirty="0"/>
              <a:t>å bruke eksempler, opplevelser og kontekster fra elevenes </a:t>
            </a:r>
            <a:r>
              <a:rPr lang="nb-NO" sz="2200" dirty="0" smtClean="0"/>
              <a:t>hverdag </a:t>
            </a:r>
            <a:r>
              <a:rPr lang="nb-NO" sz="2200" dirty="0"/>
              <a:t>kan læreren bygge broer mellom elevene og det faglige innholdet i </a:t>
            </a:r>
            <a:r>
              <a:rPr lang="nb-NO" sz="2200" dirty="0" smtClean="0"/>
              <a:t>undervisninga.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nb-NO" sz="2200" dirty="0"/>
              <a:t>Det er viktig å tenke på hva elevene opplever som relevant, det er ikke alltid dette overlapper med det som er relevant for </a:t>
            </a:r>
            <a:r>
              <a:rPr lang="nb-NO" sz="2200" dirty="0" smtClean="0"/>
              <a:t>læreren.</a:t>
            </a:r>
            <a:endParaRPr lang="nb-NO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596128" y="2933621"/>
            <a:ext cx="27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7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 filmen </a:t>
            </a:r>
            <a:r>
              <a:rPr lang="nb-NO" i="1" dirty="0" smtClean="0"/>
              <a:t>The science </a:t>
            </a:r>
            <a:r>
              <a:rPr lang="nb-NO" i="1" dirty="0" err="1" smtClean="0"/>
              <a:t>capital</a:t>
            </a:r>
            <a:r>
              <a:rPr lang="nb-NO" i="1" dirty="0" smtClean="0"/>
              <a:t> </a:t>
            </a:r>
            <a:r>
              <a:rPr lang="nb-NO" i="1" dirty="0" err="1" smtClean="0"/>
              <a:t>teaching</a:t>
            </a:r>
            <a:r>
              <a:rPr lang="nb-NO" i="1" dirty="0" smtClean="0"/>
              <a:t> </a:t>
            </a:r>
            <a:r>
              <a:rPr lang="nb-NO" i="1" dirty="0" err="1" smtClean="0"/>
              <a:t>approach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Tenk gjennom: Hvilke grep gjør lærerne i filmen for å knytte realfag nærmere elevenes hverdag?</a:t>
            </a:r>
          </a:p>
          <a:p>
            <a:r>
              <a:rPr lang="nb-NO" sz="2200" dirty="0" smtClean="0"/>
              <a:t>Diskuter to og </a:t>
            </a:r>
            <a:r>
              <a:rPr lang="nb-NO" sz="2200" dirty="0" smtClean="0"/>
              <a:t>to. </a:t>
            </a:r>
            <a:r>
              <a:rPr lang="nb-NO" sz="2200" dirty="0" smtClean="0"/>
              <a:t>(5 </a:t>
            </a:r>
            <a:r>
              <a:rPr lang="nb-NO" sz="2200" dirty="0" smtClean="0"/>
              <a:t>min)</a:t>
            </a:r>
            <a:endParaRPr lang="nb-NO" sz="2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11" y="3418583"/>
            <a:ext cx="4558345" cy="25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Å fremme elevens opplevelse av at naturfag er relevant i egen hverdag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Arbeid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grupper</a:t>
            </a:r>
            <a:r>
              <a:rPr lang="en-US" sz="2200" dirty="0" smtClean="0"/>
              <a:t>. Les den </a:t>
            </a:r>
            <a:r>
              <a:rPr lang="en-US" sz="2200" dirty="0" err="1" smtClean="0"/>
              <a:t>utdelte</a:t>
            </a:r>
            <a:r>
              <a:rPr lang="en-US" sz="2200" dirty="0" smtClean="0"/>
              <a:t> </a:t>
            </a:r>
            <a:r>
              <a:rPr lang="en-US" sz="2200" dirty="0" err="1" smtClean="0"/>
              <a:t>teksten</a:t>
            </a:r>
            <a:r>
              <a:rPr lang="en-US" sz="2200" dirty="0" smtClean="0"/>
              <a:t> </a:t>
            </a:r>
            <a:r>
              <a:rPr lang="en-US" sz="2200" i="1" dirty="0" smtClean="0"/>
              <a:t>Å </a:t>
            </a:r>
            <a:r>
              <a:rPr lang="en-US" sz="2200" i="1" dirty="0" err="1" smtClean="0"/>
              <a:t>bygge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naturfaglig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kapital</a:t>
            </a:r>
            <a:r>
              <a:rPr lang="en-US" sz="2200" i="1" dirty="0" smtClean="0"/>
              <a:t>: </a:t>
            </a:r>
            <a:r>
              <a:rPr lang="en-US" sz="2200" i="1" dirty="0" err="1" smtClean="0"/>
              <a:t>Glimt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fra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en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naturfagtime</a:t>
            </a:r>
            <a:r>
              <a:rPr lang="en-US" sz="2200" i="1" dirty="0" smtClean="0"/>
              <a:t> (2). </a:t>
            </a:r>
            <a:r>
              <a:rPr lang="en-US" sz="2200" dirty="0" smtClean="0"/>
              <a:t>(15 </a:t>
            </a:r>
            <a:r>
              <a:rPr lang="en-US" sz="2200" dirty="0" smtClean="0"/>
              <a:t>min)</a:t>
            </a:r>
            <a:endParaRPr lang="en-US" sz="2200" dirty="0" smtClean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dirty="0" err="1" smtClean="0"/>
              <a:t>Leseoppdrag</a:t>
            </a:r>
            <a:r>
              <a:rPr lang="en-US" sz="2200" dirty="0" smtClean="0"/>
              <a:t>: </a:t>
            </a:r>
          </a:p>
          <a:p>
            <a:r>
              <a:rPr lang="nb-NO" sz="2200" dirty="0" smtClean="0"/>
              <a:t>Marker i teksten der dere mener at læreren retter elevenes oppmerksomhet mot naturfagets relevans i elevenes egen hverdag.</a:t>
            </a:r>
          </a:p>
          <a:p>
            <a:pPr marL="0" lvl="0" indent="0">
              <a:buNone/>
            </a:pPr>
            <a:endParaRPr lang="nb-NO" sz="2200" dirty="0" smtClean="0"/>
          </a:p>
          <a:p>
            <a:pPr marL="0" lvl="0" indent="0">
              <a:buNone/>
            </a:pPr>
            <a:r>
              <a:rPr lang="nb-NO" sz="2200" dirty="0" smtClean="0"/>
              <a:t>Oppsummer i plenum hva dere snakket om i </a:t>
            </a:r>
            <a:r>
              <a:rPr lang="nb-NO" sz="2200" dirty="0" smtClean="0"/>
              <a:t>gruppene. (</a:t>
            </a:r>
            <a:r>
              <a:rPr lang="nb-NO" sz="2200" dirty="0" smtClean="0"/>
              <a:t>5 </a:t>
            </a:r>
            <a:r>
              <a:rPr lang="nb-NO" sz="2200" dirty="0" smtClean="0"/>
              <a:t>min)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0361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Eksempel 1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40" y="1825625"/>
            <a:ext cx="758324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Læreren </a:t>
            </a:r>
            <a:r>
              <a:rPr lang="nb-NO" sz="2200" dirty="0"/>
              <a:t>viser en </a:t>
            </a:r>
            <a:r>
              <a:rPr lang="nb-NO" sz="2200" dirty="0" smtClean="0"/>
              <a:t>kort film </a:t>
            </a:r>
            <a:r>
              <a:rPr lang="nb-NO" sz="2200" dirty="0"/>
              <a:t>fra internett som forklarer hvilke grunnstoffer og </a:t>
            </a:r>
            <a:r>
              <a:rPr lang="nb-NO" sz="2200" dirty="0" smtClean="0"/>
              <a:t>kjemiske forbindelser </a:t>
            </a:r>
            <a:r>
              <a:rPr lang="nb-NO" sz="2200" dirty="0"/>
              <a:t>som brukes i en smart-telefon. Han sier at det finnes lignende filmer som forklarer hva TV-er og andre typer </a:t>
            </a:r>
            <a:r>
              <a:rPr lang="nb-NO" sz="2200" dirty="0" smtClean="0"/>
              <a:t>elektrisk utstyr </a:t>
            </a:r>
            <a:r>
              <a:rPr lang="nb-NO" sz="2200" dirty="0"/>
              <a:t>er laget av.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597966" y="3557730"/>
            <a:ext cx="4608062" cy="1957246"/>
          </a:xfrm>
          <a:prstGeom prst="cloudCallout">
            <a:avLst>
              <a:gd name="adj1" fmla="val -49660"/>
              <a:gd name="adj2" fmla="val -60435"/>
            </a:avLst>
          </a:prstGeom>
          <a:solidFill>
            <a:srgbClr val="2681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Læreren fremhever verdien av naturfagstoff i </a:t>
            </a:r>
            <a:r>
              <a:rPr lang="nb-NO" sz="2200" dirty="0" smtClean="0">
                <a:solidFill>
                  <a:schemeClr val="bg1"/>
                </a:solidFill>
              </a:rPr>
              <a:t>media.</a:t>
            </a:r>
            <a:endParaRPr lang="nb-NO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3575" y="6180277"/>
            <a:ext cx="282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Godec</a:t>
            </a:r>
            <a:r>
              <a:rPr lang="en-US" dirty="0"/>
              <a:t>, King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/>
              <a:t>Archer,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Eksempel 2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825625"/>
            <a:ext cx="758324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Læreren </a:t>
            </a:r>
            <a:r>
              <a:rPr lang="nb-NO" sz="2200" dirty="0"/>
              <a:t>oppfordrer </a:t>
            </a:r>
            <a:r>
              <a:rPr lang="nb-NO" sz="2200" dirty="0" err="1" smtClean="0"/>
              <a:t>Zeshan</a:t>
            </a:r>
            <a:r>
              <a:rPr lang="nb-NO" sz="2200" dirty="0" smtClean="0"/>
              <a:t> </a:t>
            </a:r>
            <a:r>
              <a:rPr lang="nb-NO" sz="2200" dirty="0"/>
              <a:t>til å beskrive hva han vet om silikon. </a:t>
            </a:r>
            <a:r>
              <a:rPr lang="nb-NO" sz="2200" dirty="0" err="1" smtClean="0"/>
              <a:t>Zeshan</a:t>
            </a:r>
            <a:r>
              <a:rPr lang="nb-NO" sz="2200" dirty="0" smtClean="0"/>
              <a:t> </a:t>
            </a:r>
            <a:r>
              <a:rPr lang="nb-NO" sz="2200" dirty="0"/>
              <a:t>snakker om hvordan legene blandet ulike typer «leire» for å lage </a:t>
            </a:r>
            <a:r>
              <a:rPr lang="nb-NO" sz="2200" dirty="0" smtClean="0"/>
              <a:t>ei avstøpning av øret hans i silikon.</a:t>
            </a:r>
            <a:endParaRPr lang="nb-NO" sz="2200" dirty="0"/>
          </a:p>
        </p:txBody>
      </p:sp>
      <p:sp>
        <p:nvSpPr>
          <p:cNvPr id="4" name="Cloud Callout 3"/>
          <p:cNvSpPr/>
          <p:nvPr/>
        </p:nvSpPr>
        <p:spPr>
          <a:xfrm>
            <a:off x="1093303" y="3314700"/>
            <a:ext cx="7385679" cy="2579203"/>
          </a:xfrm>
          <a:prstGeom prst="cloudCallout">
            <a:avLst>
              <a:gd name="adj1" fmla="val -30172"/>
              <a:gd name="adj2" fmla="val -61958"/>
            </a:avLst>
          </a:prstGeom>
          <a:solidFill>
            <a:srgbClr val="2681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Elevens beskrivelse viser at naturfag er relevant for mange situasjoner i dagliglivet, og viser hvordan naturfaglige kunnskaper og ferdigheter blir brukt i ulike </a:t>
            </a:r>
            <a:r>
              <a:rPr lang="nb-NO" sz="2200" dirty="0" smtClean="0">
                <a:solidFill>
                  <a:schemeClr val="bg1"/>
                </a:solidFill>
              </a:rPr>
              <a:t>jobber.</a:t>
            </a:r>
            <a:endParaRPr lang="nb-NO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3575" y="6180277"/>
            <a:ext cx="282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Godec</a:t>
            </a:r>
            <a:r>
              <a:rPr lang="en-US" dirty="0"/>
              <a:t>, King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/>
              <a:t>Archer,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sefa_adm\AppData\Local\Microsoft\Windows\Temporary Internet Files\Content.Outlook\LQGW0P9B\Skjelvet logo Fla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17" y="2291817"/>
            <a:ext cx="6483567" cy="39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Koble </a:t>
            </a:r>
            <a:r>
              <a:rPr lang="nb-NO" dirty="0" smtClean="0"/>
              <a:t>undervisninga </a:t>
            </a:r>
            <a:r>
              <a:rPr lang="nb-NO" dirty="0"/>
              <a:t>til elevenes interesser og erfaringer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Dere skal nå jobbe med et felles eksempel for å øve på hvordan vi kan bruke elevenes interesser og erfaringer i undervisninga.</a:t>
            </a:r>
          </a:p>
          <a:p>
            <a:pPr marL="0" indent="0">
              <a:buNone/>
            </a:pPr>
            <a:endParaRPr lang="nb-NO" sz="2200" dirty="0" smtClean="0"/>
          </a:p>
        </p:txBody>
      </p:sp>
    </p:spTree>
    <p:extLst>
      <p:ext uri="{BB962C8B-B14F-4D97-AF65-F5344CB8AC3E}">
        <p14:creationId xmlns:p14="http://schemas.microsoft.com/office/powerpoint/2010/main" val="19094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602223"/>
            <a:ext cx="7115200" cy="44037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err="1"/>
              <a:t>Målet</a:t>
            </a:r>
            <a:r>
              <a:rPr lang="en-US" sz="2200" dirty="0"/>
              <a:t> med </a:t>
            </a:r>
            <a:r>
              <a:rPr lang="en-US" sz="2200" dirty="0" err="1"/>
              <a:t>denne</a:t>
            </a:r>
            <a:r>
              <a:rPr lang="en-US" sz="2200" dirty="0"/>
              <a:t> </a:t>
            </a:r>
            <a:r>
              <a:rPr lang="en-US" sz="2200" dirty="0" err="1"/>
              <a:t>modulen</a:t>
            </a:r>
            <a:r>
              <a:rPr lang="en-US" sz="2200" dirty="0"/>
              <a:t> </a:t>
            </a:r>
            <a:r>
              <a:rPr lang="en-US" sz="2200" dirty="0" err="1"/>
              <a:t>er</a:t>
            </a:r>
            <a:r>
              <a:rPr lang="en-US" sz="2200" dirty="0"/>
              <a:t> å </a:t>
            </a:r>
            <a:r>
              <a:rPr lang="en-US" sz="2200" dirty="0" err="1"/>
              <a:t>øve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å </a:t>
            </a:r>
            <a:r>
              <a:rPr lang="en-US" sz="2200" dirty="0" err="1"/>
              <a:t>planlegge</a:t>
            </a:r>
            <a:r>
              <a:rPr lang="en-US" sz="2200" dirty="0"/>
              <a:t> </a:t>
            </a:r>
            <a:r>
              <a:rPr lang="en-US" sz="2200" dirty="0" err="1"/>
              <a:t>undervisning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bygger</a:t>
            </a:r>
            <a:r>
              <a:rPr lang="en-US" sz="2200" dirty="0"/>
              <a:t> </a:t>
            </a:r>
            <a:r>
              <a:rPr lang="en-US" sz="2200" dirty="0" err="1"/>
              <a:t>elevenes</a:t>
            </a:r>
            <a:r>
              <a:rPr lang="en-US" sz="2200" dirty="0"/>
              <a:t> </a:t>
            </a:r>
            <a:r>
              <a:rPr lang="en-US" sz="2200" dirty="0" err="1"/>
              <a:t>naturfaglige</a:t>
            </a:r>
            <a:r>
              <a:rPr lang="en-US" sz="2200" dirty="0"/>
              <a:t> </a:t>
            </a:r>
            <a:r>
              <a:rPr lang="en-US" sz="2200" dirty="0" err="1"/>
              <a:t>kapital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30" y="2788790"/>
            <a:ext cx="4087382" cy="3065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90093-3F97-4EF6-BCEF-1D3ACF084D22}"/>
              </a:ext>
            </a:extLst>
          </p:cNvPr>
          <p:cNvSpPr/>
          <p:nvPr/>
        </p:nvSpPr>
        <p:spPr>
          <a:xfrm>
            <a:off x="5868265" y="5825741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/>
              <a:t>og</a:t>
            </a:r>
            <a:r>
              <a:rPr lang="en-US" sz="1200" dirty="0"/>
              <a:t> 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25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56225"/>
            <a:ext cx="7583243" cy="1015376"/>
          </a:xfrm>
        </p:spPr>
        <p:txBody>
          <a:bodyPr>
            <a:normAutofit/>
          </a:bodyPr>
          <a:lstStyle/>
          <a:p>
            <a:r>
              <a:rPr lang="nb-NO" dirty="0"/>
              <a:t>Filmen </a:t>
            </a:r>
            <a:r>
              <a:rPr lang="nb-NO" i="1" dirty="0" smtClean="0"/>
              <a:t>Skjelvet</a:t>
            </a:r>
            <a:endParaRPr lang="nb-NO" i="1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3886615"/>
            <a:ext cx="7583244" cy="21865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Utgangspunktet </a:t>
            </a:r>
            <a:r>
              <a:rPr lang="nb-NO" sz="2200" dirty="0"/>
              <a:t>for </a:t>
            </a:r>
            <a:r>
              <a:rPr lang="nb-NO" sz="2200" dirty="0" smtClean="0"/>
              <a:t>handlinga </a:t>
            </a:r>
            <a:r>
              <a:rPr lang="nb-NO" sz="2200" dirty="0"/>
              <a:t>er reell. I 1904 ble Oslo rammet av et jordskjelv med styrke 5,4 på Richters skala. Skjelvet førte til betydelige ødeleggelser. </a:t>
            </a:r>
            <a:r>
              <a:rPr lang="nb-NO" sz="2200" i="1" dirty="0" smtClean="0"/>
              <a:t>Geologiske </a:t>
            </a:r>
            <a:r>
              <a:rPr lang="nb-NO" sz="2200" i="1" dirty="0"/>
              <a:t>argumenter tilsier at det er grunn til å forvente store framtidige jordskjelv i </a:t>
            </a:r>
            <a:r>
              <a:rPr lang="nb-NO" sz="2200" i="1" dirty="0" smtClean="0"/>
              <a:t>Oslo-graben-regionen, men </a:t>
            </a:r>
            <a:r>
              <a:rPr lang="nb-NO" sz="2200" i="1" dirty="0"/>
              <a:t>når de kommer vet vi </a:t>
            </a:r>
            <a:r>
              <a:rPr lang="nb-NO" sz="2200" i="1" dirty="0" smtClean="0"/>
              <a:t>ikke</a:t>
            </a:r>
            <a:r>
              <a:rPr lang="nb-NO" sz="2200" dirty="0" smtClean="0"/>
              <a:t>, </a:t>
            </a:r>
            <a:r>
              <a:rPr lang="nb-NO" sz="2200" dirty="0"/>
              <a:t>skrev geologen Conrad D. Lindholm i Aftenposten i 2004.</a:t>
            </a:r>
          </a:p>
          <a:p>
            <a:pPr marL="0" indent="0" algn="r">
              <a:buNone/>
            </a:pPr>
            <a:r>
              <a:rPr lang="nb-NO" sz="2200" dirty="0">
                <a:hlinkClick r:id="rId3"/>
              </a:rPr>
              <a:t>Se trailer til </a:t>
            </a:r>
            <a:r>
              <a:rPr lang="nb-NO" sz="2200" dirty="0" smtClean="0">
                <a:hlinkClick r:id="rId3"/>
              </a:rPr>
              <a:t>filmen</a:t>
            </a:r>
            <a:endParaRPr lang="nb-NO" sz="2200" dirty="0"/>
          </a:p>
          <a:p>
            <a:endParaRPr lang="nb-NO" sz="2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11641" y="1408719"/>
            <a:ext cx="7543488" cy="2400288"/>
            <a:chOff x="935494" y="1523019"/>
            <a:chExt cx="7543488" cy="2400288"/>
          </a:xfrm>
        </p:grpSpPr>
        <p:grpSp>
          <p:nvGrpSpPr>
            <p:cNvPr id="7" name="Group 6"/>
            <p:cNvGrpSpPr/>
            <p:nvPr/>
          </p:nvGrpSpPr>
          <p:grpSpPr>
            <a:xfrm>
              <a:off x="935494" y="1523019"/>
              <a:ext cx="4280561" cy="2400288"/>
              <a:chOff x="4649346" y="3850428"/>
              <a:chExt cx="4280561" cy="2400288"/>
            </a:xfrm>
          </p:grpSpPr>
          <p:pic>
            <p:nvPicPr>
              <p:cNvPr id="1026" name="Picture 2" descr="C:\Users\anettebr\AppData\Local\Microsoft\Windows\Temporary Internet Files\Content.Outlook\HL42224D\postgirobygget_08_highres_update_160908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7530" y="3850428"/>
                <a:ext cx="3632752" cy="1877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649346" y="5727496"/>
                <a:ext cx="428056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b-NO" sz="1400" b="1" dirty="0" smtClean="0"/>
                  <a:t>OSLO GÅR UNDER</a:t>
                </a:r>
                <a:r>
                  <a:rPr lang="nb-NO" sz="1400" dirty="0" smtClean="0"/>
                  <a:t>: Illustrasjonsbilde fra Fantefilm</a:t>
                </a:r>
              </a:p>
              <a:p>
                <a:r>
                  <a:rPr lang="nb-NO" sz="1400" dirty="0" smtClean="0"/>
                  <a:t>Copyright</a:t>
                </a:r>
                <a:r>
                  <a:rPr lang="nb-NO" sz="1400" dirty="0"/>
                  <a:t>: Fantefilm Fiksjon</a:t>
                </a:r>
              </a:p>
            </p:txBody>
          </p:sp>
        </p:grpSp>
        <p:sp>
          <p:nvSpPr>
            <p:cNvPr id="10" name="Plassholder for innhold 2"/>
            <p:cNvSpPr txBox="1">
              <a:spLocks/>
            </p:cNvSpPr>
            <p:nvPr/>
          </p:nvSpPr>
          <p:spPr>
            <a:xfrm>
              <a:off x="4890054" y="1523019"/>
              <a:ext cx="3588928" cy="1877068"/>
            </a:xfrm>
            <a:prstGeom prst="rect">
              <a:avLst/>
            </a:prstGeom>
            <a:solidFill>
              <a:srgbClr val="268183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b-NO" sz="2000" i="1" dirty="0" smtClean="0">
                  <a:solidFill>
                    <a:schemeClr val="bg1"/>
                  </a:solidFill>
                </a:rPr>
                <a:t>Skjelvet</a:t>
              </a:r>
              <a:r>
                <a:rPr lang="nb-NO" sz="2000" dirty="0" smtClean="0">
                  <a:solidFill>
                    <a:schemeClr val="bg1"/>
                  </a:solidFill>
                </a:rPr>
                <a:t> hadde premiere 31. august 2018 og er en oppfølger av publikumssuksessen </a:t>
              </a:r>
              <a:r>
                <a:rPr lang="nb-NO" sz="2000" i="1" dirty="0" smtClean="0">
                  <a:solidFill>
                    <a:schemeClr val="bg1"/>
                  </a:solidFill>
                </a:rPr>
                <a:t>Bølgen</a:t>
              </a:r>
              <a:r>
                <a:rPr lang="nb-NO" sz="2000" dirty="0" smtClean="0">
                  <a:solidFill>
                    <a:schemeClr val="bg1"/>
                  </a:solidFill>
                </a:rPr>
                <a:t> fra 2015. </a:t>
              </a:r>
              <a:r>
                <a:rPr lang="nb-NO" sz="2000" i="1" dirty="0" smtClean="0">
                  <a:solidFill>
                    <a:schemeClr val="bg1"/>
                  </a:solidFill>
                </a:rPr>
                <a:t>Skjelvet</a:t>
              </a:r>
              <a:r>
                <a:rPr lang="nb-NO" sz="2000" dirty="0" smtClean="0">
                  <a:solidFill>
                    <a:schemeClr val="bg1"/>
                  </a:solidFill>
                </a:rPr>
                <a:t> er en fiksjonsfilm der et kraftig jordskjelv rammer Oslo.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4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Diskuter i grupper 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200" dirty="0" smtClean="0"/>
              <a:t>På hvilke måter </a:t>
            </a:r>
            <a:r>
              <a:rPr lang="nb-NO" sz="2200" dirty="0"/>
              <a:t>kan eksempelet knyttes </a:t>
            </a:r>
            <a:r>
              <a:rPr lang="nb-NO" sz="2200" dirty="0" smtClean="0"/>
              <a:t>til undervisning i matematikk og naturfag?</a:t>
            </a:r>
          </a:p>
        </p:txBody>
      </p:sp>
    </p:spTree>
    <p:extLst>
      <p:ext uri="{BB962C8B-B14F-4D97-AF65-F5344CB8AC3E}">
        <p14:creationId xmlns:p14="http://schemas.microsoft.com/office/powerpoint/2010/main" val="4093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Forslag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Interessevekker</a:t>
            </a:r>
          </a:p>
          <a:p>
            <a:r>
              <a:rPr lang="nb-NO" sz="2200" dirty="0" smtClean="0"/>
              <a:t>Utgangspunkt for feltarbeid/forsøk</a:t>
            </a:r>
          </a:p>
          <a:p>
            <a:r>
              <a:rPr lang="nb-NO" sz="2200" dirty="0" smtClean="0"/>
              <a:t>Bruke </a:t>
            </a:r>
            <a:r>
              <a:rPr lang="en-US" sz="2200" dirty="0">
                <a:hlinkClick r:id="rId2"/>
              </a:rPr>
              <a:t>https://www.jordskjelv.no/ </a:t>
            </a:r>
            <a:endParaRPr lang="en-US" sz="2200" dirty="0" smtClean="0"/>
          </a:p>
          <a:p>
            <a:r>
              <a:rPr lang="nb-NO" sz="2200" dirty="0" smtClean="0"/>
              <a:t>Illustrasjon av naturfaglige/matematiske fenomener og sammenhenger</a:t>
            </a:r>
          </a:p>
          <a:p>
            <a:r>
              <a:rPr lang="nb-NO" sz="2200" dirty="0" smtClean="0"/>
              <a:t>Bruke filmen som kontekst for undervisninga</a:t>
            </a:r>
          </a:p>
          <a:p>
            <a:r>
              <a:rPr lang="nb-NO" sz="2200" dirty="0" smtClean="0"/>
              <a:t>Gi elevene spørsmål/oppgaver de skal finne svar på gjennom å se filmen</a:t>
            </a:r>
          </a:p>
          <a:p>
            <a:r>
              <a:rPr lang="nb-NO" sz="2200" dirty="0" smtClean="0"/>
              <a:t>Bruke filmen for å få frem andre erfaringer elevene har knyttet til temaet</a:t>
            </a:r>
          </a:p>
        </p:txBody>
      </p:sp>
    </p:spTree>
    <p:extLst>
      <p:ext uri="{BB962C8B-B14F-4D97-AF65-F5344CB8AC3E}">
        <p14:creationId xmlns:p14="http://schemas.microsoft.com/office/powerpoint/2010/main" val="5875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egen 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18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981224" cy="1325563"/>
          </a:xfrm>
        </p:spPr>
        <p:txBody>
          <a:bodyPr>
            <a:normAutofit/>
          </a:bodyPr>
          <a:lstStyle/>
          <a:p>
            <a:pPr algn="l"/>
            <a:r>
              <a:rPr lang="nb-NO" dirty="0" smtClean="0"/>
              <a:t>Planlegg egen undervisning (10 </a:t>
            </a:r>
            <a:r>
              <a:rPr lang="nb-NO" dirty="0" smtClean="0"/>
              <a:t>min)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945757"/>
            <a:ext cx="7583244" cy="40601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200" dirty="0" smtClean="0"/>
              <a:t>Velg et tema du snart skal undervise i.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200" dirty="0" smtClean="0"/>
              <a:t>Gjennomfør aktiviteten «velg et bilde som du mener illustrerer noe viktig ved begrepet </a:t>
            </a:r>
            <a:r>
              <a:rPr lang="nb-NO" sz="2200" dirty="0" smtClean="0"/>
              <a:t>…»</a:t>
            </a:r>
            <a:endParaRPr lang="nb-NO" sz="22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2200" dirty="0"/>
              <a:t> </a:t>
            </a:r>
            <a:r>
              <a:rPr lang="nb-NO" sz="2200" dirty="0" smtClean="0"/>
              <a:t>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2200" dirty="0" smtClean="0"/>
              <a:t>Under og etter gjennomføringa: </a:t>
            </a:r>
          </a:p>
          <a:p>
            <a:pPr>
              <a:spcBef>
                <a:spcPts val="600"/>
              </a:spcBef>
            </a:pPr>
            <a:r>
              <a:rPr lang="nb-NO" sz="2200" dirty="0" smtClean="0"/>
              <a:t>På hvilken måte tenker du at denne aktiviteten tar utgangspunkt i elevenes naturfaglige kapital?</a:t>
            </a:r>
          </a:p>
          <a:p>
            <a:pPr>
              <a:spcBef>
                <a:spcPts val="600"/>
              </a:spcBef>
            </a:pPr>
            <a:r>
              <a:rPr lang="nb-NO" sz="2200" dirty="0" smtClean="0"/>
              <a:t>Bidrar aktiviteten til å bygge/utvide elevenes naturfaglige kapital? Hvorfor/hvordan?</a:t>
            </a:r>
          </a:p>
        </p:txBody>
      </p:sp>
    </p:spTree>
    <p:extLst>
      <p:ext uri="{BB962C8B-B14F-4D97-AF65-F5344CB8AC3E}">
        <p14:creationId xmlns:p14="http://schemas.microsoft.com/office/powerpoint/2010/main" val="30667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80" y="2857373"/>
            <a:ext cx="7801641" cy="1674976"/>
          </a:xfrm>
        </p:spPr>
        <p:txBody>
          <a:bodyPr>
            <a:noAutofit/>
          </a:bodyPr>
          <a:lstStyle/>
          <a:p>
            <a:r>
              <a:rPr lang="nb-NO" sz="4400" dirty="0" smtClean="0">
                <a:solidFill>
                  <a:srgbClr val="268183"/>
                </a:solidFill>
              </a:rPr>
              <a:t>Bygge elevenes naturfaglige kapital</a:t>
            </a:r>
            <a:br>
              <a:rPr lang="nb-NO" sz="4400" dirty="0" smtClean="0">
                <a:solidFill>
                  <a:srgbClr val="268183"/>
                </a:solidFill>
              </a:rPr>
            </a:br>
            <a:r>
              <a:rPr lang="nb-NO" sz="3600" dirty="0" smtClean="0">
                <a:solidFill>
                  <a:srgbClr val="268183"/>
                </a:solidFill>
              </a:rPr>
              <a:t/>
            </a:r>
            <a:br>
              <a:rPr lang="nb-NO" sz="3600" dirty="0" smtClean="0">
                <a:solidFill>
                  <a:srgbClr val="268183"/>
                </a:solidFill>
              </a:rPr>
            </a:br>
            <a:r>
              <a:rPr lang="nb-NO" sz="2800" dirty="0">
                <a:solidFill>
                  <a:srgbClr val="268183"/>
                </a:solidFill>
              </a:rPr>
              <a:t>D</a:t>
            </a:r>
            <a:r>
              <a:rPr lang="nb-NO" sz="2800" dirty="0" smtClean="0">
                <a:solidFill>
                  <a:srgbClr val="268183"/>
                </a:solidFill>
              </a:rPr>
              <a:t> - Etterarbeid</a:t>
            </a:r>
            <a:endParaRPr lang="nb-NO" sz="18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2168346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9443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602223"/>
            <a:ext cx="7115200" cy="44037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err="1"/>
              <a:t>Målet</a:t>
            </a:r>
            <a:r>
              <a:rPr lang="en-US" sz="2200" dirty="0"/>
              <a:t> med </a:t>
            </a:r>
            <a:r>
              <a:rPr lang="en-US" sz="2200" dirty="0" err="1"/>
              <a:t>denne</a:t>
            </a:r>
            <a:r>
              <a:rPr lang="en-US" sz="2200" dirty="0"/>
              <a:t> </a:t>
            </a:r>
            <a:r>
              <a:rPr lang="en-US" sz="2200" dirty="0" err="1"/>
              <a:t>modulen</a:t>
            </a:r>
            <a:r>
              <a:rPr lang="en-US" sz="2200" dirty="0"/>
              <a:t> </a:t>
            </a:r>
            <a:r>
              <a:rPr lang="en-US" sz="2200" dirty="0" err="1"/>
              <a:t>er</a:t>
            </a:r>
            <a:r>
              <a:rPr lang="en-US" sz="2200" dirty="0"/>
              <a:t> å </a:t>
            </a:r>
            <a:r>
              <a:rPr lang="en-US" sz="2200" dirty="0" err="1"/>
              <a:t>øve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å </a:t>
            </a:r>
            <a:r>
              <a:rPr lang="en-US" sz="2200" dirty="0" err="1"/>
              <a:t>planlegge</a:t>
            </a:r>
            <a:r>
              <a:rPr lang="en-US" sz="2200" dirty="0"/>
              <a:t> </a:t>
            </a:r>
            <a:r>
              <a:rPr lang="en-US" sz="2200" dirty="0" err="1"/>
              <a:t>undervisning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bygger</a:t>
            </a:r>
            <a:r>
              <a:rPr lang="en-US" sz="2200" dirty="0"/>
              <a:t> </a:t>
            </a:r>
            <a:r>
              <a:rPr lang="en-US" sz="2200" dirty="0" err="1"/>
              <a:t>elevenes</a:t>
            </a:r>
            <a:r>
              <a:rPr lang="en-US" sz="2200" dirty="0"/>
              <a:t> </a:t>
            </a:r>
            <a:r>
              <a:rPr lang="en-US" sz="2200" dirty="0" err="1"/>
              <a:t>naturfaglige</a:t>
            </a:r>
            <a:r>
              <a:rPr lang="en-US" sz="2200" dirty="0"/>
              <a:t> </a:t>
            </a:r>
            <a:r>
              <a:rPr lang="en-US" sz="2200" dirty="0" err="1"/>
              <a:t>kapital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30" y="2788790"/>
            <a:ext cx="4087382" cy="3065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90093-3F97-4EF6-BCEF-1D3ACF084D22}"/>
              </a:ext>
            </a:extLst>
          </p:cNvPr>
          <p:cNvSpPr/>
          <p:nvPr/>
        </p:nvSpPr>
        <p:spPr>
          <a:xfrm>
            <a:off x="5868265" y="5825741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/>
              <a:t>og</a:t>
            </a:r>
            <a:r>
              <a:rPr lang="en-US" sz="1200" dirty="0"/>
              <a:t> 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43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denne økta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49555"/>
              </p:ext>
            </p:extLst>
          </p:nvPr>
        </p:nvGraphicFramePr>
        <p:xfrm>
          <a:off x="1066799" y="2080817"/>
          <a:ext cx="7109637" cy="203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8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499"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Aktivitet</a:t>
                      </a:r>
                      <a:endParaRPr lang="nb-NO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Tid</a:t>
                      </a:r>
                      <a:endParaRPr lang="nb-NO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Del erfaringer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30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Oppsummer pakka </a:t>
                      </a:r>
                      <a:r>
                        <a:rPr lang="nb-NO" sz="2200" i="1" dirty="0" smtClean="0"/>
                        <a:t>Relevans</a:t>
                      </a:r>
                      <a:endParaRPr lang="nb-NO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Totalt</a:t>
                      </a:r>
                      <a:endParaRPr lang="nb-NO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40 minutter</a:t>
                      </a:r>
                      <a:endParaRPr lang="nb-NO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6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Del erfaringer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3</a:t>
            </a:r>
            <a:r>
              <a:rPr lang="nb-NO" dirty="0" smtClean="0"/>
              <a:t>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23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Undervisning for naturfaglig kapital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9" y="1845503"/>
            <a:ext cx="4282550" cy="32930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Undervisning </a:t>
            </a:r>
            <a:r>
              <a:rPr lang="nb-NO" sz="2200" dirty="0"/>
              <a:t>for naturfaglig kapital </a:t>
            </a:r>
            <a:r>
              <a:rPr lang="nb-NO" sz="2200" dirty="0" smtClean="0"/>
              <a:t>handler om </a:t>
            </a:r>
            <a:r>
              <a:rPr lang="nb-NO" sz="2200" b="1" i="1" dirty="0" smtClean="0"/>
              <a:t>å </a:t>
            </a:r>
            <a:r>
              <a:rPr lang="nb-NO" sz="2200" b="1" i="1" dirty="0"/>
              <a:t>utvide hva som teller</a:t>
            </a:r>
            <a:r>
              <a:rPr lang="nb-NO" sz="2200" b="1" dirty="0"/>
              <a:t> </a:t>
            </a:r>
            <a:r>
              <a:rPr lang="nb-NO" sz="2200" dirty="0" smtClean="0"/>
              <a:t>gjennom å: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g</a:t>
            </a:r>
            <a:r>
              <a:rPr lang="nb-NO" sz="2200" dirty="0" smtClean="0"/>
              <a:t>jøre </a:t>
            </a:r>
            <a:r>
              <a:rPr lang="nb-NO" sz="2200" dirty="0"/>
              <a:t>naturfag personlig og </a:t>
            </a:r>
            <a:r>
              <a:rPr lang="nb-NO" sz="2200" dirty="0" smtClean="0"/>
              <a:t>hverdagsnært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f</a:t>
            </a:r>
            <a:r>
              <a:rPr lang="nb-NO" sz="2200" dirty="0" smtClean="0"/>
              <a:t>å </a:t>
            </a:r>
            <a:r>
              <a:rPr lang="nb-NO" sz="2200" dirty="0"/>
              <a:t>fram innspill, verdsette dem og knytte dem til </a:t>
            </a:r>
            <a:r>
              <a:rPr lang="nb-NO" sz="2200" dirty="0" smtClean="0"/>
              <a:t>naturfag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b</a:t>
            </a:r>
            <a:r>
              <a:rPr lang="nb-NO" sz="2200" dirty="0" smtClean="0"/>
              <a:t>ygge </a:t>
            </a:r>
            <a:r>
              <a:rPr lang="nb-NO" sz="2200" dirty="0"/>
              <a:t>ulike dimensjoner av naturfaglig </a:t>
            </a:r>
            <a:r>
              <a:rPr lang="nb-NO" sz="2200" dirty="0" smtClean="0"/>
              <a:t>kapital</a:t>
            </a:r>
            <a:endParaRPr lang="nb-NO" sz="2200" dirty="0"/>
          </a:p>
        </p:txBody>
      </p:sp>
      <p:sp>
        <p:nvSpPr>
          <p:cNvPr id="19" name="Rectangle 18"/>
          <p:cNvSpPr/>
          <p:nvPr/>
        </p:nvSpPr>
        <p:spPr>
          <a:xfrm>
            <a:off x="6250111" y="5593804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 smtClean="0"/>
              <a:t>og</a:t>
            </a:r>
            <a:r>
              <a:rPr lang="en-US" sz="1200" dirty="0" smtClean="0"/>
              <a:t> </a:t>
            </a:r>
            <a:r>
              <a:rPr lang="en-US" sz="1200" dirty="0"/>
              <a:t>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  <p:pic>
        <p:nvPicPr>
          <p:cNvPr id="17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89" y="2438740"/>
            <a:ext cx="4087382" cy="30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denne økta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95738" y="1825629"/>
          <a:ext cx="7343801" cy="287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918"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Aktivitet</a:t>
                      </a:r>
                      <a:endParaRPr lang="nb-NO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Tid</a:t>
                      </a:r>
                      <a:endParaRPr lang="nb-NO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Oppsummer forarbeidet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15 minutter</a:t>
                      </a:r>
                      <a:endParaRPr lang="nb-NO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Aktivitet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20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Faglig påfyll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45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Planlegg egen undervisning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Totalt</a:t>
                      </a:r>
                      <a:endParaRPr lang="nb-NO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1" dirty="0" smtClean="0"/>
                        <a:t>90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1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 smtClean="0"/>
              <a:t>Del erfaringer fra utprøvinga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954064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Del </a:t>
            </a:r>
            <a:r>
              <a:rPr lang="nb-NO" sz="2200" dirty="0"/>
              <a:t>erfaringer </a:t>
            </a:r>
            <a:r>
              <a:rPr lang="nb-NO" sz="2200" dirty="0" smtClean="0"/>
              <a:t>i grupper (20 </a:t>
            </a:r>
            <a:r>
              <a:rPr lang="nb-NO" sz="2200" dirty="0" smtClean="0"/>
              <a:t>min):</a:t>
            </a:r>
            <a:endParaRPr lang="nb-NO" sz="2200" dirty="0"/>
          </a:p>
          <a:p>
            <a:pPr lvl="1">
              <a:lnSpc>
                <a:spcPct val="100000"/>
              </a:lnSpc>
            </a:pPr>
            <a:r>
              <a:rPr lang="nb-NO" sz="2200" dirty="0" smtClean="0"/>
              <a:t>Hvordan synes du det fungerte å bruke elevenes interesser og erfaringer som utgangspunkt for undervisninga?</a:t>
            </a:r>
          </a:p>
          <a:p>
            <a:pPr lvl="1">
              <a:lnSpc>
                <a:spcPct val="100000"/>
              </a:lnSpc>
            </a:pPr>
            <a:r>
              <a:rPr lang="nb-NO" sz="2200" dirty="0" smtClean="0"/>
              <a:t>Hvordan opplevde du elevenes engasjement? </a:t>
            </a:r>
          </a:p>
          <a:p>
            <a:pPr lvl="1">
              <a:lnSpc>
                <a:spcPct val="100000"/>
              </a:lnSpc>
            </a:pPr>
            <a:r>
              <a:rPr lang="nb-NO" sz="2200" dirty="0"/>
              <a:t>Hvordan kan vi ta i bruk et større register av elevenes naturfaglige kapital?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Noter </a:t>
            </a:r>
            <a:r>
              <a:rPr lang="nb-NO" sz="2200" dirty="0"/>
              <a:t>ned </a:t>
            </a:r>
            <a:r>
              <a:rPr lang="nb-NO" sz="2200" dirty="0" smtClean="0"/>
              <a:t>noen tanker dere </a:t>
            </a:r>
            <a:r>
              <a:rPr lang="nb-NO" sz="2200" dirty="0"/>
              <a:t>vil dele med de </a:t>
            </a:r>
            <a:r>
              <a:rPr lang="nb-NO" sz="2200" dirty="0" smtClean="0"/>
              <a:t>andre.</a:t>
            </a:r>
            <a:endParaRPr lang="nb-NO" sz="2200" dirty="0"/>
          </a:p>
          <a:p>
            <a:pPr marL="0" lvl="0" indent="0">
              <a:lnSpc>
                <a:spcPct val="100000"/>
              </a:lnSpc>
              <a:buNone/>
            </a:pPr>
            <a:endParaRPr lang="nb-NO" sz="22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nb-NO" sz="2200" dirty="0" smtClean="0"/>
              <a:t>Hver </a:t>
            </a:r>
            <a:r>
              <a:rPr lang="nb-NO" sz="2200" dirty="0"/>
              <a:t>gruppe deler sine </a:t>
            </a:r>
            <a:r>
              <a:rPr lang="nb-NO" sz="2200" dirty="0" smtClean="0"/>
              <a:t>tanker </a:t>
            </a:r>
            <a:r>
              <a:rPr lang="nb-NO" sz="2200" dirty="0"/>
              <a:t>med de andre </a:t>
            </a:r>
            <a:r>
              <a:rPr lang="nb-NO" sz="2200" dirty="0" smtClean="0"/>
              <a:t>i plenum (10 </a:t>
            </a:r>
            <a:r>
              <a:rPr lang="nb-NO" sz="2200" dirty="0" smtClean="0"/>
              <a:t>min).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749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i="1" dirty="0" smtClean="0"/>
              <a:t>Science </a:t>
            </a:r>
            <a:r>
              <a:rPr lang="nb-NO" i="1" dirty="0" err="1" smtClean="0"/>
              <a:t>capital</a:t>
            </a:r>
            <a:endParaRPr lang="nb-NO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600" dirty="0" err="1">
                <a:hlinkClick r:id="rId3"/>
              </a:rPr>
              <a:t>Enterprising</a:t>
            </a:r>
            <a:r>
              <a:rPr lang="nb-NO" sz="1600" dirty="0">
                <a:hlinkClick r:id="rId3"/>
              </a:rPr>
              <a:t> Science</a:t>
            </a:r>
            <a:r>
              <a:rPr lang="nb-NO" sz="1600" dirty="0"/>
              <a:t> er et britisk forsknings- og utviklingsprosjekt i naturfagdidaktikk. Prosjektet er et samarbeid mellom </a:t>
            </a:r>
            <a:r>
              <a:rPr lang="nb-NO" sz="1600" dirty="0" err="1"/>
              <a:t>University</a:t>
            </a:r>
            <a:r>
              <a:rPr lang="nb-NO" sz="1600" dirty="0"/>
              <a:t> College London (UCL), </a:t>
            </a:r>
            <a:r>
              <a:rPr lang="nb-NO" sz="1600" dirty="0" err="1"/>
              <a:t>King’s</a:t>
            </a:r>
            <a:r>
              <a:rPr lang="nb-NO" sz="1600" dirty="0"/>
              <a:t> College London (KCL) og </a:t>
            </a:r>
            <a:r>
              <a:rPr lang="nb-NO" sz="1600" dirty="0" err="1"/>
              <a:t>the</a:t>
            </a:r>
            <a:r>
              <a:rPr lang="nb-NO" sz="1600" dirty="0"/>
              <a:t> Science Museum, med økonomisk støtte fra BP (2013–2017). Prosjektet bruker begrepet </a:t>
            </a:r>
            <a:r>
              <a:rPr lang="nb-NO" sz="1600" i="1" dirty="0"/>
              <a:t>naturfaglig kapital</a:t>
            </a:r>
            <a:r>
              <a:rPr lang="nb-NO" sz="1600" dirty="0"/>
              <a:t> (</a:t>
            </a:r>
            <a:r>
              <a:rPr lang="nb-NO" sz="1600" i="1" dirty="0"/>
              <a:t>science </a:t>
            </a:r>
            <a:r>
              <a:rPr lang="nb-NO" sz="1600" i="1" dirty="0" err="1"/>
              <a:t>capital</a:t>
            </a:r>
            <a:r>
              <a:rPr lang="nb-NO" sz="1600" dirty="0"/>
              <a:t> – naturfag-relaterte kvalifikasjoner, interesser, kunnskaper, ferdigheter og sosiale kontakter</a:t>
            </a:r>
            <a:r>
              <a:rPr lang="nb-NO" sz="1600" dirty="0" smtClean="0"/>
              <a:t>) </a:t>
            </a:r>
            <a:r>
              <a:rPr lang="nb-NO" sz="1600" dirty="0"/>
              <a:t>for å forstå hvordan elever med ulik bakgrunn motiveres i naturfag og hvordan elevenes motivasjon og deltakelse kan styrkes</a:t>
            </a:r>
            <a:r>
              <a:rPr lang="nb-NO" sz="1600" dirty="0" smtClean="0"/>
              <a:t>.</a:t>
            </a:r>
          </a:p>
          <a:p>
            <a:r>
              <a:rPr lang="nb-NO" sz="1600" dirty="0" smtClean="0"/>
              <a:t>Den originale ressurspakka: </a:t>
            </a:r>
            <a:r>
              <a:rPr lang="nb-NO" sz="1600" dirty="0">
                <a:hlinkClick r:id="rId4"/>
              </a:rPr>
              <a:t>«The science </a:t>
            </a:r>
            <a:r>
              <a:rPr lang="nb-NO" sz="1600" dirty="0" err="1">
                <a:hlinkClick r:id="rId4"/>
              </a:rPr>
              <a:t>capital</a:t>
            </a:r>
            <a:r>
              <a:rPr lang="nb-NO" sz="1600" dirty="0">
                <a:hlinkClick r:id="rId4"/>
              </a:rPr>
              <a:t> </a:t>
            </a:r>
            <a:r>
              <a:rPr lang="nb-NO" sz="1600" dirty="0" err="1">
                <a:hlinkClick r:id="rId4"/>
              </a:rPr>
              <a:t>teaching</a:t>
            </a:r>
            <a:r>
              <a:rPr lang="nb-NO" sz="1600" dirty="0">
                <a:hlinkClick r:id="rId4"/>
              </a:rPr>
              <a:t> </a:t>
            </a:r>
            <a:r>
              <a:rPr lang="nb-NO" sz="1600" dirty="0" err="1">
                <a:hlinkClick r:id="rId4"/>
              </a:rPr>
              <a:t>approach</a:t>
            </a:r>
            <a:r>
              <a:rPr lang="nb-NO" sz="1600" dirty="0">
                <a:hlinkClick r:id="rId4"/>
              </a:rPr>
              <a:t>» og tilhørende </a:t>
            </a:r>
            <a:r>
              <a:rPr lang="nb-NO" sz="1600" dirty="0" smtClean="0">
                <a:hlinkClick r:id="rId4"/>
              </a:rPr>
              <a:t>filmmateriell.</a:t>
            </a:r>
            <a:endParaRPr lang="nb-NO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997" y="4409186"/>
            <a:ext cx="4570006" cy="15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Kilder</a:t>
            </a:r>
            <a:endParaRPr lang="nb-NO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 err="1"/>
              <a:t>Godec</a:t>
            </a:r>
            <a:r>
              <a:rPr lang="nb-NO" sz="1800" dirty="0"/>
              <a:t>, S., King, H. </a:t>
            </a:r>
            <a:r>
              <a:rPr lang="nb-NO" sz="1800" dirty="0" smtClean="0"/>
              <a:t>og Archer</a:t>
            </a:r>
            <a:r>
              <a:rPr lang="nb-NO" sz="1800" dirty="0"/>
              <a:t>, L. (2017</a:t>
            </a:r>
            <a:r>
              <a:rPr lang="nb-NO" sz="1800" dirty="0" smtClean="0"/>
              <a:t>). </a:t>
            </a:r>
            <a:r>
              <a:rPr lang="nb-NO" sz="1800" dirty="0"/>
              <a:t>The science </a:t>
            </a:r>
            <a:r>
              <a:rPr lang="nb-NO" sz="1800" dirty="0" err="1"/>
              <a:t>capital</a:t>
            </a:r>
            <a:r>
              <a:rPr lang="nb-NO" sz="1800" dirty="0"/>
              <a:t> </a:t>
            </a:r>
            <a:r>
              <a:rPr lang="nb-NO" sz="1800" dirty="0" err="1"/>
              <a:t>teaching</a:t>
            </a:r>
            <a:r>
              <a:rPr lang="nb-NO" sz="1800" dirty="0"/>
              <a:t> </a:t>
            </a:r>
            <a:r>
              <a:rPr lang="nb-NO" sz="1800" dirty="0" err="1"/>
              <a:t>approach</a:t>
            </a:r>
            <a:r>
              <a:rPr lang="nb-NO" sz="1800" dirty="0"/>
              <a:t>: </a:t>
            </a:r>
            <a:r>
              <a:rPr lang="nb-NO" sz="1800" dirty="0" err="1"/>
              <a:t>engaging</a:t>
            </a:r>
            <a:r>
              <a:rPr lang="nb-NO" sz="1800" dirty="0"/>
              <a:t> students </a:t>
            </a:r>
            <a:r>
              <a:rPr lang="nb-NO" sz="1800" dirty="0" err="1"/>
              <a:t>with</a:t>
            </a:r>
            <a:r>
              <a:rPr lang="nb-NO" sz="1800" dirty="0"/>
              <a:t> science, </a:t>
            </a:r>
            <a:r>
              <a:rPr lang="nb-NO" sz="1800" dirty="0" err="1"/>
              <a:t>promoting</a:t>
            </a:r>
            <a:r>
              <a:rPr lang="nb-NO" sz="1800" dirty="0"/>
              <a:t> </a:t>
            </a:r>
            <a:r>
              <a:rPr lang="nb-NO" sz="1800" dirty="0" err="1"/>
              <a:t>social</a:t>
            </a:r>
            <a:r>
              <a:rPr lang="nb-NO" sz="1800" dirty="0"/>
              <a:t> </a:t>
            </a:r>
            <a:r>
              <a:rPr lang="nb-NO" sz="1800" dirty="0" err="1" smtClean="0"/>
              <a:t>justice</a:t>
            </a:r>
            <a:r>
              <a:rPr lang="nb-NO" sz="1800" dirty="0" smtClean="0"/>
              <a:t>.</a:t>
            </a:r>
          </a:p>
          <a:p>
            <a:endParaRPr lang="en-US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7579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Oppsummer forarbeidet i grupper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49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Undervisning knyttet til </a:t>
            </a:r>
            <a:r>
              <a:rPr lang="nb-NO" dirty="0" smtClean="0"/>
              <a:t>elevenes </a:t>
            </a:r>
            <a:r>
              <a:rPr lang="nb-NO" dirty="0"/>
              <a:t>hverdag </a:t>
            </a:r>
            <a:r>
              <a:rPr lang="nb-NO" dirty="0" smtClean="0"/>
              <a:t>(15 </a:t>
            </a:r>
            <a:r>
              <a:rPr lang="nb-NO" dirty="0" smtClean="0"/>
              <a:t>min)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Bruk notatene fra forarbeidet og diskuter i grupper:</a:t>
            </a:r>
          </a:p>
          <a:p>
            <a:r>
              <a:rPr lang="nb-NO" sz="2200" dirty="0"/>
              <a:t>I hvilken grad knytter du </a:t>
            </a:r>
            <a:r>
              <a:rPr lang="nb-NO" sz="2200" dirty="0" smtClean="0"/>
              <a:t>undervisninga </a:t>
            </a:r>
            <a:r>
              <a:rPr lang="nb-NO" sz="2200" dirty="0"/>
              <a:t>til </a:t>
            </a:r>
            <a:r>
              <a:rPr lang="nb-NO" sz="2200" dirty="0" smtClean="0"/>
              <a:t>elevenes hverdag? </a:t>
            </a:r>
          </a:p>
          <a:p>
            <a:r>
              <a:rPr lang="nb-NO" sz="2200" dirty="0"/>
              <a:t>I de tilfellene du eventuelt har gjort </a:t>
            </a:r>
            <a:r>
              <a:rPr lang="nb-NO" sz="2200" dirty="0" smtClean="0"/>
              <a:t>dette:</a:t>
            </a:r>
          </a:p>
          <a:p>
            <a:pPr lvl="1"/>
            <a:r>
              <a:rPr lang="nb-NO" sz="2200" dirty="0"/>
              <a:t>H</a:t>
            </a:r>
            <a:r>
              <a:rPr lang="nb-NO" sz="2200" dirty="0" smtClean="0"/>
              <a:t>vilke </a:t>
            </a:r>
            <a:r>
              <a:rPr lang="nb-NO" sz="2200" dirty="0"/>
              <a:t>eksempler, opplevelser eller kontekster brukte </a:t>
            </a:r>
            <a:r>
              <a:rPr lang="nb-NO" sz="2200" dirty="0" smtClean="0"/>
              <a:t>du?</a:t>
            </a:r>
          </a:p>
          <a:p>
            <a:pPr lvl="1"/>
            <a:r>
              <a:rPr lang="nb-NO" sz="2200" dirty="0"/>
              <a:t>H</a:t>
            </a:r>
            <a:r>
              <a:rPr lang="nb-NO" sz="2200" dirty="0" smtClean="0"/>
              <a:t>vilke områder </a:t>
            </a:r>
            <a:r>
              <a:rPr lang="nb-NO" sz="2200" dirty="0"/>
              <a:t>i læreplanen </a:t>
            </a:r>
            <a:r>
              <a:rPr lang="nb-NO" sz="2200" dirty="0" smtClean="0"/>
              <a:t>jobbet du med </a:t>
            </a:r>
            <a:r>
              <a:rPr lang="nb-NO" sz="2200" dirty="0"/>
              <a:t>da</a:t>
            </a:r>
            <a:r>
              <a:rPr lang="nb-NO" sz="2200" dirty="0" smtClean="0"/>
              <a:t>?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 smtClean="0"/>
              <a:t>Oppsummer i plenum hva dere har snakket om.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3183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</a:t>
            </a:r>
            <a:r>
              <a:rPr lang="nb-NO" dirty="0" smtClean="0"/>
              <a:t>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40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A384C7-CB21-416B-BE82-962C4136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1477261"/>
            <a:ext cx="7375161" cy="994172"/>
          </a:xfrm>
        </p:spPr>
        <p:txBody>
          <a:bodyPr>
            <a:normAutofit/>
          </a:bodyPr>
          <a:lstStyle/>
          <a:p>
            <a:pPr algn="ctr"/>
            <a:r>
              <a:rPr lang="nb-NO" sz="3000" b="1" dirty="0">
                <a:solidFill>
                  <a:srgbClr val="FFFFFF"/>
                </a:solidFill>
              </a:rPr>
              <a:t>Velg et bilde som du forbinder med naturfag</a:t>
            </a:r>
          </a:p>
        </p:txBody>
      </p:sp>
      <p:pic>
        <p:nvPicPr>
          <p:cNvPr id="5" name="Plassholder for innhold 4" descr="Et bilde som inneholder innendørs, vegg, bord, mat&#10;&#10;Automatisk generert beskrivelse">
            <a:extLst>
              <a:ext uri="{FF2B5EF4-FFF2-40B4-BE49-F238E27FC236}">
                <a16:creationId xmlns:a16="http://schemas.microsoft.com/office/drawing/2014/main" id="{61145B44-9732-48E9-808C-F1EC86DF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5" y="2641784"/>
            <a:ext cx="1346597" cy="1017985"/>
          </a:xfrm>
        </p:spPr>
      </p:pic>
      <p:pic>
        <p:nvPicPr>
          <p:cNvPr id="7" name="Bilde 6" descr="Et bilde som inneholder himmel, utendørs, skyet, gress&#10;&#10;Automatisk generert beskrivelse">
            <a:extLst>
              <a:ext uri="{FF2B5EF4-FFF2-40B4-BE49-F238E27FC236}">
                <a16:creationId xmlns:a16="http://schemas.microsoft.com/office/drawing/2014/main" id="{E5D01AAB-AA56-496A-B4B4-454C49EFC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12" y="3663391"/>
            <a:ext cx="1453754" cy="946547"/>
          </a:xfrm>
          <a:prstGeom prst="rect">
            <a:avLst/>
          </a:prstGeom>
        </p:spPr>
      </p:pic>
      <p:pic>
        <p:nvPicPr>
          <p:cNvPr id="15" name="Bilde 14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99D0914F-CB9D-43F7-9447-29F6BCFF8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3646672"/>
            <a:ext cx="1447800" cy="950119"/>
          </a:xfrm>
          <a:prstGeom prst="rect">
            <a:avLst/>
          </a:prstGeom>
        </p:spPr>
      </p:pic>
      <p:pic>
        <p:nvPicPr>
          <p:cNvPr id="17" name="Bilde 16" descr="Et bilde som inneholder utendørs, bygning, parkert, motorsykkel&#10;&#10;Automatisk generert beskrivelse">
            <a:extLst>
              <a:ext uri="{FF2B5EF4-FFF2-40B4-BE49-F238E27FC236}">
                <a16:creationId xmlns:a16="http://schemas.microsoft.com/office/drawing/2014/main" id="{6F3270E8-DC93-4A7C-83E1-179A6630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3657387"/>
            <a:ext cx="1437085" cy="939404"/>
          </a:xfrm>
          <a:prstGeom prst="rect">
            <a:avLst/>
          </a:prstGeom>
        </p:spPr>
      </p:pic>
      <p:pic>
        <p:nvPicPr>
          <p:cNvPr id="19" name="Bilde 18" descr="Et bilde som inneholder himmel, ku, utendørs, dyr&#10;&#10;Automatisk generert beskrivelse">
            <a:extLst>
              <a:ext uri="{FF2B5EF4-FFF2-40B4-BE49-F238E27FC236}">
                <a16:creationId xmlns:a16="http://schemas.microsoft.com/office/drawing/2014/main" id="{9318D108-6373-43F8-A15F-A063924D1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5" y="3722872"/>
            <a:ext cx="1346597" cy="875110"/>
          </a:xfrm>
          <a:prstGeom prst="rect">
            <a:avLst/>
          </a:prstGeom>
        </p:spPr>
      </p:pic>
      <p:pic>
        <p:nvPicPr>
          <p:cNvPr id="21" name="Bilde 20" descr="Et bilde som inneholder stearinlys, kake, bursdag, objekt&#10;&#10;Automatisk generert beskrivelse">
            <a:extLst>
              <a:ext uri="{FF2B5EF4-FFF2-40B4-BE49-F238E27FC236}">
                <a16:creationId xmlns:a16="http://schemas.microsoft.com/office/drawing/2014/main" id="{1DA5C281-10E9-42B6-91F1-8F7370E35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2641784"/>
            <a:ext cx="1447800" cy="941785"/>
          </a:xfrm>
          <a:prstGeom prst="rect">
            <a:avLst/>
          </a:prstGeom>
        </p:spPr>
      </p:pic>
      <p:sp>
        <p:nvSpPr>
          <p:cNvPr id="16" name="Tittel 1"/>
          <p:cNvSpPr txBox="1">
            <a:spLocks/>
          </p:cNvSpPr>
          <p:nvPr/>
        </p:nvSpPr>
        <p:spPr>
          <a:xfrm>
            <a:off x="895739" y="365126"/>
            <a:ext cx="7583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 smtClean="0"/>
              <a:t>Velg et bilde som du mener illustrerer noe viktig ved begrepet energi</a:t>
            </a:r>
            <a:endParaRPr lang="nb-NO" dirty="0"/>
          </a:p>
        </p:txBody>
      </p:sp>
      <p:pic>
        <p:nvPicPr>
          <p:cNvPr id="18" name="Bilde 4" descr="Et bilde som inneholder himmel, fugl, dyr, rovfugl&#10;&#10;Automatisk generert beskrivelse">
            <a:extLst>
              <a:ext uri="{FF2B5EF4-FFF2-40B4-BE49-F238E27FC236}">
                <a16:creationId xmlns:a16="http://schemas.microsoft.com/office/drawing/2014/main" id="{AE5EE3E2-0195-4F9C-B415-6EEA782260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339" y="3687153"/>
            <a:ext cx="1598266" cy="899025"/>
          </a:xfrm>
          <a:prstGeom prst="rect">
            <a:avLst/>
          </a:prstGeom>
        </p:spPr>
      </p:pic>
      <p:pic>
        <p:nvPicPr>
          <p:cNvPr id="14" name="Bilde 2" descr="Et bilde som inneholder himmel&#10;&#10;Automatisk generert beskrivelse">
            <a:extLst>
              <a:ext uri="{FF2B5EF4-FFF2-40B4-BE49-F238E27FC236}">
                <a16:creationId xmlns:a16="http://schemas.microsoft.com/office/drawing/2014/main" id="{B8C3E04E-CB7D-48DD-8B4F-FF53A78C29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5372099" y="2690851"/>
            <a:ext cx="1587052" cy="892717"/>
          </a:xfrm>
          <a:prstGeom prst="rect">
            <a:avLst/>
          </a:prstGeom>
        </p:spPr>
      </p:pic>
      <p:pic>
        <p:nvPicPr>
          <p:cNvPr id="20" name="Bilde 3" descr="Et bilde som inneholder person, utendørs, baseball, spiller&#10;&#10;Automatisk generert beskrivelse">
            <a:extLst>
              <a:ext uri="{FF2B5EF4-FFF2-40B4-BE49-F238E27FC236}">
                <a16:creationId xmlns:a16="http://schemas.microsoft.com/office/drawing/2014/main" id="{30907F28-88FA-4930-8F63-D06D1F216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10659"/>
          <a:stretch/>
        </p:blipFill>
        <p:spPr>
          <a:xfrm>
            <a:off x="2195606" y="2690851"/>
            <a:ext cx="1595521" cy="897481"/>
          </a:xfrm>
          <a:prstGeom prst="rect">
            <a:avLst/>
          </a:prstGeom>
        </p:spPr>
      </p:pic>
      <p:pic>
        <p:nvPicPr>
          <p:cNvPr id="22" name="Bilde 2" descr="Et bilde som inneholder utendørs, sykkel, ridning, bilvei&#10;&#10;Automatisk generert beskrivelse">
            <a:extLst>
              <a:ext uri="{FF2B5EF4-FFF2-40B4-BE49-F238E27FC236}">
                <a16:creationId xmlns:a16="http://schemas.microsoft.com/office/drawing/2014/main" id="{A022E249-D7BB-445C-AD28-42CDD38B10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25901" b="4422"/>
          <a:stretch/>
        </p:blipFill>
        <p:spPr>
          <a:xfrm>
            <a:off x="7011537" y="2564242"/>
            <a:ext cx="1322479" cy="10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1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A384C7-CB21-416B-BE82-962C4136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1477261"/>
            <a:ext cx="7375161" cy="994172"/>
          </a:xfrm>
        </p:spPr>
        <p:txBody>
          <a:bodyPr>
            <a:normAutofit/>
          </a:bodyPr>
          <a:lstStyle/>
          <a:p>
            <a:pPr algn="ctr"/>
            <a:r>
              <a:rPr lang="nb-NO" sz="3000" b="1">
                <a:solidFill>
                  <a:srgbClr val="FFFFFF"/>
                </a:solidFill>
              </a:rPr>
              <a:t>Velg et bilde som du forbinder med naturfag</a:t>
            </a:r>
          </a:p>
        </p:txBody>
      </p:sp>
      <p:pic>
        <p:nvPicPr>
          <p:cNvPr id="5" name="Plassholder for innhold 4" descr="Et bilde som inneholder innendørs, vegg, bord, mat&#10;&#10;Automatisk generert beskrivelse">
            <a:extLst>
              <a:ext uri="{FF2B5EF4-FFF2-40B4-BE49-F238E27FC236}">
                <a16:creationId xmlns:a16="http://schemas.microsoft.com/office/drawing/2014/main" id="{61145B44-9732-48E9-808C-F1EC86DF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6" y="2471433"/>
            <a:ext cx="1346597" cy="1017985"/>
          </a:xfrm>
        </p:spPr>
      </p:pic>
      <p:pic>
        <p:nvPicPr>
          <p:cNvPr id="11" name="Bilde 10" descr="Et bilde som inneholder innendørs, mat&#10;&#10;Automatisk generert beskrivelse">
            <a:extLst>
              <a:ext uri="{FF2B5EF4-FFF2-40B4-BE49-F238E27FC236}">
                <a16:creationId xmlns:a16="http://schemas.microsoft.com/office/drawing/2014/main" id="{E39C44B7-C0D9-4EDC-8476-F9BE3F59A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59" y="2595415"/>
            <a:ext cx="1373054" cy="894003"/>
          </a:xfrm>
          <a:prstGeom prst="rect">
            <a:avLst/>
          </a:prstGeom>
        </p:spPr>
      </p:pic>
      <p:pic>
        <p:nvPicPr>
          <p:cNvPr id="13" name="Bilde 12" descr="Et bilde som inneholder dyr, virvelløse dyr, innendørs, coelenterata&#10;&#10;Automatisk generert beskrivelse">
            <a:extLst>
              <a:ext uri="{FF2B5EF4-FFF2-40B4-BE49-F238E27FC236}">
                <a16:creationId xmlns:a16="http://schemas.microsoft.com/office/drawing/2014/main" id="{7767ACA2-52E1-410B-ADCF-6A1C7DC82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04" y="2640502"/>
            <a:ext cx="1593056" cy="848916"/>
          </a:xfrm>
          <a:prstGeom prst="rect">
            <a:avLst/>
          </a:prstGeom>
        </p:spPr>
      </p:pic>
      <p:pic>
        <p:nvPicPr>
          <p:cNvPr id="15" name="Bilde 14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99D0914F-CB9D-43F7-9447-29F6BCFF8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14" y="3579348"/>
            <a:ext cx="1290806" cy="847092"/>
          </a:xfrm>
          <a:prstGeom prst="rect">
            <a:avLst/>
          </a:prstGeom>
        </p:spPr>
      </p:pic>
      <p:sp>
        <p:nvSpPr>
          <p:cNvPr id="16" name="Tittel 1"/>
          <p:cNvSpPr txBox="1">
            <a:spLocks/>
          </p:cNvSpPr>
          <p:nvPr/>
        </p:nvSpPr>
        <p:spPr>
          <a:xfrm>
            <a:off x="895739" y="365126"/>
            <a:ext cx="7583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 smtClean="0"/>
              <a:t>Velg et bilde som du mener illustrerer noe viktig ved begrepet helse</a:t>
            </a:r>
            <a:endParaRPr lang="nb-NO" dirty="0"/>
          </a:p>
        </p:txBody>
      </p:sp>
      <p:pic>
        <p:nvPicPr>
          <p:cNvPr id="14" name="Plassholder for innhold 4" descr="Et bilde som inneholder grønn, sitter, klokke, ansikt&#10;&#10;Automatisk generert beskrivelse">
            <a:extLst>
              <a:ext uri="{FF2B5EF4-FFF2-40B4-BE49-F238E27FC236}">
                <a16:creationId xmlns:a16="http://schemas.microsoft.com/office/drawing/2014/main" id="{7AE7CB12-3507-4648-BEAF-1184CC25BB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07" y="3644525"/>
            <a:ext cx="1396656" cy="785619"/>
          </a:xfrm>
          <a:prstGeom prst="rect">
            <a:avLst/>
          </a:prstGeom>
        </p:spPr>
      </p:pic>
      <p:pic>
        <p:nvPicPr>
          <p:cNvPr id="18" name="Plassholder for innhold 4" descr="Et bilde som inneholder person, rom, mann, grønn&#10;&#10;Automatisk generert beskrivelse">
            <a:extLst>
              <a:ext uri="{FF2B5EF4-FFF2-40B4-BE49-F238E27FC236}">
                <a16:creationId xmlns:a16="http://schemas.microsoft.com/office/drawing/2014/main" id="{F8BEC787-84CD-4A99-AC07-56E9F98D6B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15320"/>
          <a:stretch/>
        </p:blipFill>
        <p:spPr>
          <a:xfrm>
            <a:off x="5486872" y="3577088"/>
            <a:ext cx="1516541" cy="853055"/>
          </a:xfrm>
          <a:prstGeom prst="rect">
            <a:avLst/>
          </a:prstGeom>
        </p:spPr>
      </p:pic>
      <p:pic>
        <p:nvPicPr>
          <p:cNvPr id="20" name="Plassholder for innhold 4" descr="Et bilde som inneholder gress, utendørs, person, gutt&#10;&#10;Automatisk generert beskrivelse">
            <a:extLst>
              <a:ext uri="{FF2B5EF4-FFF2-40B4-BE49-F238E27FC236}">
                <a16:creationId xmlns:a16="http://schemas.microsoft.com/office/drawing/2014/main" id="{B8E61464-E9DD-4859-9294-936753D0CE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 b="11235"/>
          <a:stretch/>
        </p:blipFill>
        <p:spPr>
          <a:xfrm>
            <a:off x="1010736" y="3624829"/>
            <a:ext cx="1425085" cy="801611"/>
          </a:xfrm>
          <a:prstGeom prst="rect">
            <a:avLst/>
          </a:prstGeom>
        </p:spPr>
      </p:pic>
      <p:pic>
        <p:nvPicPr>
          <p:cNvPr id="22" name="Bilde 4" descr="Et bilde som inneholder tre, himmel, utendørs, bord&#10;&#10;Automatisk generert beskrivelse">
            <a:extLst>
              <a:ext uri="{FF2B5EF4-FFF2-40B4-BE49-F238E27FC236}">
                <a16:creationId xmlns:a16="http://schemas.microsoft.com/office/drawing/2014/main" id="{12F8CD54-A017-4DDB-8BEF-6E23AC3EA3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b="2403"/>
          <a:stretch/>
        </p:blipFill>
        <p:spPr>
          <a:xfrm>
            <a:off x="4058030" y="2640502"/>
            <a:ext cx="1509183" cy="8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Gå sammen i par (3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Fortell samarbeidspartneren din hvorfor du valgte akkurat dette bildet.</a:t>
            </a:r>
          </a:p>
          <a:p>
            <a:pPr marL="0" indent="0">
              <a:buNone/>
            </a:pPr>
            <a:r>
              <a:rPr lang="nb-NO" sz="2200" dirty="0" smtClean="0"/>
              <a:t>Etterpå skal du fortelle ei større gruppe hvorfor samarbeidspartneren valgte sitt bilde.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0034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25790</TotalTime>
  <Words>1189</Words>
  <Application>Microsoft Office PowerPoint</Application>
  <PresentationFormat>On-screen Show (4:3)</PresentationFormat>
  <Paragraphs>147</Paragraphs>
  <Slides>32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Campton Book</vt:lpstr>
      <vt:lpstr>Campton Light</vt:lpstr>
      <vt:lpstr>Campton Medium</vt:lpstr>
      <vt:lpstr>Office-tema</vt:lpstr>
      <vt:lpstr>Bygge elevenes naturfaglige kapital  B - Samarbeid</vt:lpstr>
      <vt:lpstr>Mål</vt:lpstr>
      <vt:lpstr>Tidsplan for denne økta</vt:lpstr>
      <vt:lpstr>Oppsummer forarbeidet i grupper</vt:lpstr>
      <vt:lpstr>Undervisning knyttet til elevenes hverdag (15 min)</vt:lpstr>
      <vt:lpstr>Aktivitet</vt:lpstr>
      <vt:lpstr>Velg et bilde som du forbinder med naturfag</vt:lpstr>
      <vt:lpstr>Velg et bilde som du forbinder med naturfag</vt:lpstr>
      <vt:lpstr>Gå sammen i par (3 min)</vt:lpstr>
      <vt:lpstr>Gå i grupper på fire (10 min)</vt:lpstr>
      <vt:lpstr>Del i plenum (5 min)</vt:lpstr>
      <vt:lpstr>Faglig påfyll</vt:lpstr>
      <vt:lpstr>Ta utgangspunkt i elevenes hverdag (5 min)</vt:lpstr>
      <vt:lpstr>Ta utgangspunkt i elevenes hverdag</vt:lpstr>
      <vt:lpstr>Se filmen The science capital teaching approach</vt:lpstr>
      <vt:lpstr>Å fremme elevens opplevelse av at naturfag er relevant i egen hverdag</vt:lpstr>
      <vt:lpstr>Eksempel 1</vt:lpstr>
      <vt:lpstr>Eksempel 2</vt:lpstr>
      <vt:lpstr>Koble undervisninga til elevenes interesser og erfaringer</vt:lpstr>
      <vt:lpstr>Filmen Skjelvet</vt:lpstr>
      <vt:lpstr>Diskuter i grupper (10 min)</vt:lpstr>
      <vt:lpstr>Forslag</vt:lpstr>
      <vt:lpstr>Planlegg egen undervisning </vt:lpstr>
      <vt:lpstr>Planlegg egen undervisning (10 min)</vt:lpstr>
      <vt:lpstr>Bygge elevenes naturfaglige kapital  D - Etterarbeid</vt:lpstr>
      <vt:lpstr>Mål</vt:lpstr>
      <vt:lpstr>Tidsplan for denne økta</vt:lpstr>
      <vt:lpstr>Del erfaringer</vt:lpstr>
      <vt:lpstr>Undervisning for naturfaglig kapital</vt:lpstr>
      <vt:lpstr>Del erfaringer fra utprøvinga</vt:lpstr>
      <vt:lpstr>Science capital</vt:lpstr>
      <vt:lpstr>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408</cp:revision>
  <cp:lastPrinted>2017-08-18T08:10:09Z</cp:lastPrinted>
  <dcterms:created xsi:type="dcterms:W3CDTF">2017-08-11T05:42:55Z</dcterms:created>
  <dcterms:modified xsi:type="dcterms:W3CDTF">2020-08-05T09:40:12Z</dcterms:modified>
</cp:coreProperties>
</file>