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4" r:id="rId2"/>
    <p:sldId id="343" r:id="rId3"/>
    <p:sldId id="364" r:id="rId4"/>
    <p:sldId id="344" r:id="rId5"/>
    <p:sldId id="374" r:id="rId6"/>
    <p:sldId id="380" r:id="rId7"/>
    <p:sldId id="394" r:id="rId8"/>
    <p:sldId id="383" r:id="rId9"/>
    <p:sldId id="393" r:id="rId10"/>
    <p:sldId id="377" r:id="rId11"/>
    <p:sldId id="391" r:id="rId12"/>
    <p:sldId id="332" r:id="rId13"/>
    <p:sldId id="345" r:id="rId14"/>
    <p:sldId id="346" r:id="rId15"/>
    <p:sldId id="359" r:id="rId16"/>
    <p:sldId id="366" r:id="rId17"/>
    <p:sldId id="378" r:id="rId18"/>
    <p:sldId id="389" r:id="rId19"/>
    <p:sldId id="379" r:id="rId20"/>
    <p:sldId id="358" r:id="rId21"/>
    <p:sldId id="352" r:id="rId22"/>
    <p:sldId id="354" r:id="rId23"/>
    <p:sldId id="369" r:id="rId24"/>
    <p:sldId id="396" r:id="rId25"/>
    <p:sldId id="371" r:id="rId26"/>
    <p:sldId id="362" r:id="rId27"/>
    <p:sldId id="363" r:id="rId28"/>
    <p:sldId id="372" r:id="rId29"/>
    <p:sldId id="368" r:id="rId30"/>
    <p:sldId id="339" r:id="rId31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8" clrIdx="0">
    <p:extLst/>
  </p:cmAuthor>
  <p:cmAuthor id="2" name="Aud Ragnhild V K Skår" initials="ARVKS" lastIdx="1" clrIdx="1">
    <p:extLst>
      <p:ext uri="{19B8F6BF-5375-455C-9EA6-DF929625EA0E}">
        <p15:presenceInfo xmlns:p15="http://schemas.microsoft.com/office/powerpoint/2012/main" userId="S-1-5-21-1927809936-1189766144-1318725885-322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5" autoAdjust="0"/>
    <p:restoredTop sz="84260" autoAdjust="0"/>
  </p:normalViewPr>
  <p:slideViewPr>
    <p:cSldViewPr snapToGrid="0" snapToObjects="1">
      <p:cViewPr varScale="1">
        <p:scale>
          <a:sx n="90" d="100"/>
          <a:sy n="90" d="100"/>
        </p:scale>
        <p:origin x="12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04.08.2020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04.08.2020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65" tIns="45783" rIns="91565" bIns="4578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148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9536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024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024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024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5682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6697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0929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611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4125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800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264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09296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09296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966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075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31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406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4563" y="1347788"/>
            <a:ext cx="4849812" cy="36369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024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4563" y="1347788"/>
            <a:ext cx="4849812" cy="36369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8815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4563" y="1347788"/>
            <a:ext cx="4849812" cy="36369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127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4563" y="1347788"/>
            <a:ext cx="4849812" cy="36369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02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cl.ac.uk/sspp/departments/education/research/Research-Centres/cppr/Research/currentpro/Enterprising-Science/index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739519"/>
            <a:ext cx="7801641" cy="1674976"/>
          </a:xfrm>
        </p:spPr>
        <p:txBody>
          <a:bodyPr>
            <a:normAutofit fontScale="90000"/>
          </a:bodyPr>
          <a:lstStyle/>
          <a:p>
            <a:r>
              <a:rPr lang="nb-NO" sz="4800" dirty="0">
                <a:solidFill>
                  <a:srgbClr val="268183"/>
                </a:solidFill>
              </a:rPr>
              <a:t>Ta utgangspunkt i elevenes interesser og </a:t>
            </a:r>
            <a:r>
              <a:rPr lang="nb-NO" sz="4800" dirty="0" smtClean="0">
                <a:solidFill>
                  <a:srgbClr val="268183"/>
                </a:solidFill>
              </a:rPr>
              <a:t>erfaringer</a:t>
            </a:r>
            <a:br>
              <a:rPr lang="nb-NO" sz="4800" dirty="0" smtClean="0">
                <a:solidFill>
                  <a:srgbClr val="268183"/>
                </a:solidFill>
              </a:rPr>
            </a:br>
            <a:r>
              <a:rPr lang="nb-NO" sz="4800" dirty="0">
                <a:solidFill>
                  <a:srgbClr val="268183"/>
                </a:solidFill>
              </a:rPr>
              <a:t/>
            </a:r>
            <a:br>
              <a:rPr lang="nb-NO" sz="4800" dirty="0">
                <a:solidFill>
                  <a:srgbClr val="268183"/>
                </a:solidFill>
              </a:rPr>
            </a:br>
            <a:r>
              <a:rPr lang="nb-NO" sz="3600" dirty="0">
                <a:solidFill>
                  <a:srgbClr val="268183"/>
                </a:solidFill>
              </a:rPr>
              <a:t>B – Samarbeid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Refleksjonsoppgaver (10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Samarbeid i små grupper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Beskriv forskjellen på hva de to ulike spørsmålene fikk fram.</a:t>
            </a:r>
          </a:p>
          <a:p>
            <a:r>
              <a:rPr lang="nb-NO" sz="2200" dirty="0"/>
              <a:t>Formuler ett spørsmål som dere ville stilt ved oppstarten av dette temaet og forklar hvorfor dere ville valgt akkurat dette. Målet er å gjøre naturfag/matematikk personlig og hverdagsnært.</a:t>
            </a:r>
          </a:p>
        </p:txBody>
      </p:sp>
    </p:spTree>
    <p:extLst>
      <p:ext uri="{BB962C8B-B14F-4D97-AF65-F5344CB8AC3E}">
        <p14:creationId xmlns:p14="http://schemas.microsoft.com/office/powerpoint/2010/main" val="27126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34462A-8C3B-495D-BD99-9072BEF9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 plenum (6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A64D66-8BBA-4C6A-9065-037A7112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To av gruppene forteller hva de snakket om. De andre gruppene supplerer og kommenterer.</a:t>
            </a:r>
          </a:p>
        </p:txBody>
      </p:sp>
    </p:spTree>
    <p:extLst>
      <p:ext uri="{BB962C8B-B14F-4D97-AF65-F5344CB8AC3E}">
        <p14:creationId xmlns:p14="http://schemas.microsoft.com/office/powerpoint/2010/main" val="405281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35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1" t="13560" r="27958" b="14618"/>
          <a:stretch/>
        </p:blipFill>
        <p:spPr bwMode="auto">
          <a:xfrm>
            <a:off x="5198385" y="1690689"/>
            <a:ext cx="3433150" cy="36150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err="1"/>
              <a:t>Leseoppdrag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5738" y="1825625"/>
            <a:ext cx="4302647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Dere får nå to leseoppdrag til modulheftet </a:t>
            </a:r>
            <a:r>
              <a:rPr lang="en-US" sz="2200" i="1" dirty="0" err="1"/>
              <a:t>Undervisning</a:t>
            </a:r>
            <a:r>
              <a:rPr lang="en-US" sz="2200" i="1" dirty="0"/>
              <a:t> for </a:t>
            </a:r>
            <a:r>
              <a:rPr lang="en-US" sz="2200" i="1" dirty="0" err="1"/>
              <a:t>naturfaglig</a:t>
            </a:r>
            <a:r>
              <a:rPr lang="en-US" sz="2200" i="1" dirty="0"/>
              <a:t> </a:t>
            </a:r>
            <a:r>
              <a:rPr lang="en-US" sz="2200" i="1" dirty="0" err="1"/>
              <a:t>kapital</a:t>
            </a:r>
            <a:r>
              <a:rPr lang="en-US" sz="2200" i="1" dirty="0"/>
              <a:t> </a:t>
            </a:r>
            <a:r>
              <a:rPr lang="nb-NO" sz="2200" dirty="0"/>
              <a:t>som dere har fått utdelt</a:t>
            </a:r>
            <a:r>
              <a:rPr lang="nb-NO" sz="2200" i="1" dirty="0"/>
              <a:t>.</a:t>
            </a:r>
          </a:p>
          <a:p>
            <a:pPr marL="0" indent="0">
              <a:buNone/>
            </a:pPr>
            <a:r>
              <a:rPr lang="nb-NO" sz="2200" dirty="0"/>
              <a:t>For hvert leseoppdrag, bruk omtrent et halvt minutt individuelt før du diskuterer med sidemannen.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7740" y="5117873"/>
            <a:ext cx="2036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/>
              <a:t>(</a:t>
            </a:r>
            <a:r>
              <a:rPr lang="en-US" sz="1200" dirty="0" err="1"/>
              <a:t>Godec</a:t>
            </a:r>
            <a:r>
              <a:rPr lang="en-US" sz="1200" dirty="0"/>
              <a:t>, King </a:t>
            </a:r>
            <a:r>
              <a:rPr lang="en-US" sz="1200" dirty="0" err="1"/>
              <a:t>og</a:t>
            </a:r>
            <a:r>
              <a:rPr lang="en-US" sz="1200" dirty="0"/>
              <a:t> Archer, 2017)</a:t>
            </a:r>
          </a:p>
        </p:txBody>
      </p:sp>
    </p:spTree>
    <p:extLst>
      <p:ext uri="{BB962C8B-B14F-4D97-AF65-F5344CB8AC3E}">
        <p14:creationId xmlns:p14="http://schemas.microsoft.com/office/powerpoint/2010/main" val="405099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354587" cy="1325563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Leseoppdrag 1: Naturfaglig </a:t>
            </a:r>
            <a:r>
              <a:rPr lang="nb-NO" dirty="0" smtClean="0"/>
              <a:t>kapital (5 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2014779"/>
            <a:ext cx="4497672" cy="3672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Les </a:t>
            </a:r>
            <a:r>
              <a:rPr lang="nb-NO" sz="2200" i="1" dirty="0"/>
              <a:t>Introduksjon</a:t>
            </a:r>
            <a:r>
              <a:rPr lang="nb-NO" sz="2200" b="1" i="1" dirty="0"/>
              <a:t> </a:t>
            </a:r>
            <a:r>
              <a:rPr lang="nb-NO" sz="2200" dirty="0"/>
              <a:t>i modulheftet (s. 3)</a:t>
            </a:r>
            <a:r>
              <a:rPr lang="nb-NO" sz="2200" i="1" dirty="0"/>
              <a:t>.</a:t>
            </a:r>
          </a:p>
          <a:p>
            <a:pPr marL="0" indent="0">
              <a:buNone/>
            </a:pPr>
            <a:endParaRPr lang="nb-NO" sz="2200" i="1" dirty="0"/>
          </a:p>
          <a:p>
            <a:pPr marL="0" indent="0">
              <a:buNone/>
            </a:pPr>
            <a:r>
              <a:rPr lang="nb-NO" sz="2200" dirty="0"/>
              <a:t>Hva er forskjellen på </a:t>
            </a:r>
            <a:r>
              <a:rPr lang="nb-NO" sz="2200" i="1" dirty="0"/>
              <a:t>forkunnskaper i naturfag</a:t>
            </a:r>
            <a:r>
              <a:rPr lang="nb-NO" sz="2200" dirty="0"/>
              <a:t> og </a:t>
            </a:r>
            <a:r>
              <a:rPr lang="nb-NO" sz="2200" i="1" dirty="0"/>
              <a:t>naturfaglig kapital</a:t>
            </a:r>
            <a:r>
              <a:rPr lang="nb-NO" sz="2200" dirty="0"/>
              <a:t>?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1" t="13560" r="27958" b="14618"/>
          <a:stretch/>
        </p:blipFill>
        <p:spPr bwMode="auto">
          <a:xfrm>
            <a:off x="5198385" y="1690689"/>
            <a:ext cx="3433150" cy="36150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17740" y="5117873"/>
            <a:ext cx="2036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/>
              <a:t>(</a:t>
            </a:r>
            <a:r>
              <a:rPr lang="en-US" sz="1200" dirty="0" err="1"/>
              <a:t>Godec</a:t>
            </a:r>
            <a:r>
              <a:rPr lang="en-US" sz="1200" dirty="0"/>
              <a:t>, King </a:t>
            </a:r>
            <a:r>
              <a:rPr lang="en-US" sz="1200" dirty="0" err="1"/>
              <a:t>og</a:t>
            </a:r>
            <a:r>
              <a:rPr lang="en-US" sz="1200" dirty="0"/>
              <a:t> Archer, 2017)</a:t>
            </a:r>
          </a:p>
        </p:txBody>
      </p:sp>
    </p:spTree>
    <p:extLst>
      <p:ext uri="{BB962C8B-B14F-4D97-AF65-F5344CB8AC3E}">
        <p14:creationId xmlns:p14="http://schemas.microsoft.com/office/powerpoint/2010/main" val="92079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Leseoppdrag 2: Undervisning for naturfaglig kapital (5 </a:t>
            </a:r>
            <a:r>
              <a:rPr lang="nb-NO" dirty="0" smtClean="0"/>
              <a:t>min)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26736" y="1825624"/>
            <a:ext cx="4580612" cy="4180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Les</a:t>
            </a:r>
            <a:r>
              <a:rPr lang="nb-NO" sz="2200" i="1" dirty="0"/>
              <a:t> Undervisning for naturfaglig kapital </a:t>
            </a:r>
            <a:r>
              <a:rPr lang="nb-NO" sz="2200" dirty="0" smtClean="0"/>
              <a:t>og</a:t>
            </a:r>
            <a:r>
              <a:rPr lang="nb-NO" sz="2200" i="1" dirty="0" smtClean="0"/>
              <a:t> </a:t>
            </a:r>
            <a:r>
              <a:rPr lang="nb-NO" sz="2200" i="1" dirty="0"/>
              <a:t>PILAR 1: Gjøre naturfag personlig og hverdagsnært </a:t>
            </a:r>
            <a:r>
              <a:rPr lang="nb-NO" sz="2200" dirty="0"/>
              <a:t>i modulheftet</a:t>
            </a:r>
            <a:r>
              <a:rPr lang="nb-NO" sz="2200" i="1" dirty="0"/>
              <a:t>.</a:t>
            </a:r>
          </a:p>
          <a:p>
            <a:pPr marL="0" indent="0">
              <a:buNone/>
            </a:pPr>
            <a:endParaRPr lang="nb-NO" sz="2200" i="1" dirty="0"/>
          </a:p>
          <a:p>
            <a:pPr marL="0" indent="0">
              <a:buNone/>
            </a:pPr>
            <a:r>
              <a:rPr lang="nb-NO" sz="2200" dirty="0"/>
              <a:t>Kan du komme på eksempler der du har gjort naturfag eller matematikk</a:t>
            </a:r>
          </a:p>
          <a:p>
            <a:pPr>
              <a:buFontTx/>
              <a:buChar char="-"/>
            </a:pPr>
            <a:r>
              <a:rPr lang="nb-NO" sz="2200" dirty="0"/>
              <a:t>personlig?</a:t>
            </a:r>
          </a:p>
          <a:p>
            <a:pPr>
              <a:buFontTx/>
              <a:buChar char="-"/>
            </a:pPr>
            <a:r>
              <a:rPr lang="nb-NO" sz="2200" dirty="0"/>
              <a:t>hverdagsnært?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8312" y="5636829"/>
            <a:ext cx="2036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/>
              <a:t>(</a:t>
            </a:r>
            <a:r>
              <a:rPr lang="en-US" sz="1200" dirty="0" err="1"/>
              <a:t>Godec</a:t>
            </a:r>
            <a:r>
              <a:rPr lang="en-US" sz="1200" dirty="0"/>
              <a:t>, King </a:t>
            </a:r>
            <a:r>
              <a:rPr lang="en-US" sz="1200" dirty="0" err="1"/>
              <a:t>og</a:t>
            </a:r>
            <a:r>
              <a:rPr lang="en-US" sz="1200" dirty="0"/>
              <a:t> Archer, 2017)</a:t>
            </a:r>
          </a:p>
        </p:txBody>
      </p:sp>
      <p:pic>
        <p:nvPicPr>
          <p:cNvPr id="7" name="Bilde 6" descr="Et bilde som inneholder tekst, kart&#10;&#10;Automatisk generert beskrivelse">
            <a:extLst>
              <a:ext uri="{FF2B5EF4-FFF2-40B4-BE49-F238E27FC236}">
                <a16:creationId xmlns:a16="http://schemas.microsoft.com/office/drawing/2014/main" id="{C9DF27A5-3C6F-4B07-BB73-C8DBE5196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37" y="2825366"/>
            <a:ext cx="3658660" cy="274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5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Oppsummer leseoppdragene i plenum (10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9" y="1945757"/>
            <a:ext cx="7583242" cy="374160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200" dirty="0"/>
              <a:t>Hva er forskjellen på </a:t>
            </a:r>
            <a:r>
              <a:rPr lang="nb-NO" sz="2200" i="1" dirty="0"/>
              <a:t>forkunnskaper i naturfag </a:t>
            </a:r>
            <a:r>
              <a:rPr lang="nb-NO" sz="2200" dirty="0"/>
              <a:t>og </a:t>
            </a:r>
            <a:r>
              <a:rPr lang="nb-NO" sz="2200" i="1" dirty="0"/>
              <a:t>naturfaglig kapital</a:t>
            </a:r>
            <a:r>
              <a:rPr lang="nb-NO" sz="2200" dirty="0"/>
              <a:t>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b-NO" sz="2200" dirty="0"/>
              <a:t>Hvordan kan du utvide hva som teller som </a:t>
            </a:r>
            <a:r>
              <a:rPr lang="nb-NO" sz="2200" i="1" dirty="0"/>
              <a:t>å gjøre naturfag/matematikk</a:t>
            </a:r>
            <a:r>
              <a:rPr lang="nb-NO" sz="2200" dirty="0"/>
              <a:t> i ditt klasserom?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Har du eksempler på at du har gjort naturfag eller matematikk</a:t>
            </a:r>
          </a:p>
          <a:p>
            <a:pPr marL="457200" lvl="1" indent="0">
              <a:buNone/>
            </a:pPr>
            <a:r>
              <a:rPr lang="nb-NO" sz="2200" dirty="0"/>
              <a:t>       - personlig?</a:t>
            </a:r>
          </a:p>
          <a:p>
            <a:pPr marL="457200" lvl="1" indent="0">
              <a:buNone/>
            </a:pPr>
            <a:r>
              <a:rPr lang="nb-NO" sz="2200" dirty="0"/>
              <a:t>       - hverdagsnært?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61561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ED926B-E987-4998-8225-8E173274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Elevspørreskjema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5A59A2-0592-4444-AE1A-6B65CF305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For å kunne gjøre naturfag personlig og hverdagsnært for </a:t>
            </a:r>
            <a:r>
              <a:rPr lang="nb-NO" sz="2200" dirty="0" smtClean="0"/>
              <a:t>elevene </a:t>
            </a:r>
            <a:r>
              <a:rPr lang="nb-NO" sz="2200" dirty="0"/>
              <a:t>må man vite noe om hva elevene er interessert i, hva de driver med utenom skoletida, om familien deres, om </a:t>
            </a:r>
            <a:r>
              <a:rPr lang="nb-NO" sz="2200" dirty="0" smtClean="0"/>
              <a:t>fritidsinteresser osv. </a:t>
            </a:r>
            <a:r>
              <a:rPr lang="nb-NO" sz="2200" dirty="0"/>
              <a:t>Et elevspørreskjema kan være til nytte for å bli bedre kjent med elevene.</a:t>
            </a:r>
          </a:p>
          <a:p>
            <a:endParaRPr lang="nb-NO" dirty="0"/>
          </a:p>
        </p:txBody>
      </p:sp>
      <p:sp>
        <p:nvSpPr>
          <p:cNvPr id="4" name="Snakkeboble: oval 3">
            <a:extLst>
              <a:ext uri="{FF2B5EF4-FFF2-40B4-BE49-F238E27FC236}">
                <a16:creationId xmlns:a16="http://schemas.microsoft.com/office/drawing/2014/main" id="{C24187E5-9A95-4508-A6A7-112FA544CCD9}"/>
              </a:ext>
            </a:extLst>
          </p:cNvPr>
          <p:cNvSpPr/>
          <p:nvPr/>
        </p:nvSpPr>
        <p:spPr>
          <a:xfrm>
            <a:off x="981549" y="3689130"/>
            <a:ext cx="4020207" cy="2002221"/>
          </a:xfrm>
          <a:prstGeom prst="wedgeEllipseCallout">
            <a:avLst>
              <a:gd name="adj1" fmla="val 53774"/>
              <a:gd name="adj2" fmla="val 9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Eksempel på spørreskjema på neste side</a:t>
            </a:r>
          </a:p>
        </p:txBody>
      </p:sp>
    </p:spTree>
    <p:extLst>
      <p:ext uri="{BB962C8B-B14F-4D97-AF65-F5344CB8AC3E}">
        <p14:creationId xmlns:p14="http://schemas.microsoft.com/office/powerpoint/2010/main" val="4076088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ED926B-E987-4998-8225-8E173274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Elevspørreskjema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763" y="365126"/>
            <a:ext cx="4768219" cy="6184372"/>
          </a:xfrm>
          <a:prstGeom prst="rect">
            <a:avLst/>
          </a:prstGeom>
          <a:ln>
            <a:solidFill>
              <a:schemeClr val="accent1"/>
            </a:solidFill>
          </a:ln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91517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0B4EC8-ACDC-42E6-BCC8-38CB9F98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Refleksjonsoppgave elevspørreskjema (5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1F95C4-7EE5-43F6-8F93-5DE8B3B8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/>
              <a:t>Samarbeid i små grupper: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Hva tenker dere om å bruke slike skjemaer til å få informasjon om elevenes interesser og erfaringer?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Når på året kunne det passe å bruke skjemaet, og på hvilke klassetrinn?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567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tekst, kart&#10;&#10;Automatisk generert beskrivelse">
            <a:extLst>
              <a:ext uri="{FF2B5EF4-FFF2-40B4-BE49-F238E27FC236}">
                <a16:creationId xmlns:a16="http://schemas.microsoft.com/office/drawing/2014/main" id="{904C52A8-FEDF-4568-A321-E28D33057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475" y="3166483"/>
            <a:ext cx="4377841" cy="328338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Mål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å gjøre naturfag og matematikk personlig og hverdagsnært for elevene </a:t>
            </a:r>
            <a:r>
              <a:rPr lang="nb-NO" sz="2200" dirty="0" smtClean="0"/>
              <a:t>ved å ta utgangspunkt i hvilke </a:t>
            </a:r>
            <a:r>
              <a:rPr lang="nb-NO" sz="2200" dirty="0"/>
              <a:t>interesser og </a:t>
            </a:r>
            <a:r>
              <a:rPr lang="nb-NO" sz="2200" dirty="0" smtClean="0"/>
              <a:t>erfaringer elevene </a:t>
            </a:r>
            <a:r>
              <a:rPr lang="nb-NO" sz="2200" dirty="0"/>
              <a:t>har. 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Det </a:t>
            </a:r>
            <a:r>
              <a:rPr lang="nb-NO" sz="2200" dirty="0"/>
              <a:t>å jobbe personlig og hverdagsnært </a:t>
            </a:r>
            <a:r>
              <a:rPr lang="nb-NO" sz="2200" dirty="0"/>
              <a:t/>
            </a:r>
            <a:br>
              <a:rPr lang="nb-NO" sz="2200" dirty="0"/>
            </a:br>
            <a:r>
              <a:rPr lang="nb-NO" sz="2200" dirty="0" smtClean="0"/>
              <a:t>kan </a:t>
            </a:r>
            <a:r>
              <a:rPr lang="nb-NO" sz="2200" dirty="0"/>
              <a:t>bidra til å utvide hva som teller </a:t>
            </a:r>
            <a:r>
              <a:rPr lang="nb-NO" sz="2200" dirty="0"/>
              <a:t/>
            </a:r>
            <a:br>
              <a:rPr lang="nb-NO" sz="2200" dirty="0"/>
            </a:br>
            <a:r>
              <a:rPr lang="nb-NO" sz="2200" dirty="0" smtClean="0"/>
              <a:t>som </a:t>
            </a:r>
            <a:r>
              <a:rPr lang="nb-NO" sz="2200" dirty="0"/>
              <a:t>å gjøre naturfag og matematikk.</a:t>
            </a:r>
            <a:r>
              <a:rPr lang="nb-NO" sz="2400" dirty="0"/>
              <a:t/>
            </a:r>
            <a:br>
              <a:rPr lang="nb-NO" sz="2400" dirty="0"/>
            </a:br>
            <a:endParaRPr lang="nb-NO" sz="2200" i="1" dirty="0"/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290093-3F97-4EF6-BCEF-1D3ACF084D22}"/>
              </a:ext>
            </a:extLst>
          </p:cNvPr>
          <p:cNvSpPr/>
          <p:nvPr/>
        </p:nvSpPr>
        <p:spPr>
          <a:xfrm>
            <a:off x="5674013" y="6415574"/>
            <a:ext cx="1943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Godec</a:t>
            </a:r>
            <a:r>
              <a:rPr lang="en-US" sz="1200" dirty="0"/>
              <a:t>, King </a:t>
            </a:r>
            <a:r>
              <a:rPr lang="en-US" sz="1200" dirty="0" err="1"/>
              <a:t>og</a:t>
            </a:r>
            <a:r>
              <a:rPr lang="en-US" sz="1200" dirty="0"/>
              <a:t> Archer, </a:t>
            </a:r>
            <a:r>
              <a:rPr lang="en-US" sz="1200" dirty="0" smtClean="0"/>
              <a:t>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9361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4227386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Gjør naturfag og matematikk personlig og hverdagsnært (15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945757"/>
            <a:ext cx="5303043" cy="392525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/>
              <a:t>Les </a:t>
            </a:r>
            <a:r>
              <a:rPr lang="nb-NO" sz="2200" i="1" dirty="0"/>
              <a:t>Spørsmål for å få fram elevenes forkunnskaper og erfaringer </a:t>
            </a:r>
            <a:r>
              <a:rPr lang="nb-NO" sz="2200" dirty="0"/>
              <a:t>i modulheftet.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Velg et tema du snart skal undervise i.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Bruk erfaringene fra aktiviteten om bakterier/prosent og forslag til spørsmål i heftet. Formuler konkrete spørsmål som du kan stille elevene dine for å få fram kunnskapene og erfaringene deres.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nb-NO" sz="22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nb-NO" sz="2200" dirty="0"/>
          </a:p>
        </p:txBody>
      </p:sp>
      <p:pic>
        <p:nvPicPr>
          <p:cNvPr id="4099" name="Picture 3" descr="C:\Users\berire\AppData\Local\Microsoft\Windows\Temporary Internet Files\Content.IE5\0HFIRF20\Writing_in_Journa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684" y="4380089"/>
            <a:ext cx="2925282" cy="21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335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Gjør naturfag og matematikk personlig og hverdagsnært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 smtClean="0"/>
              <a:t>Under </a:t>
            </a:r>
            <a:r>
              <a:rPr lang="nb-NO" sz="2200" dirty="0"/>
              <a:t>gjennomføringa skal du observere elevenes respons, og etter gjennomføringa skal du reflektere over hvordan spørsmålene:</a:t>
            </a:r>
          </a:p>
          <a:p>
            <a:r>
              <a:rPr lang="nb-NO" sz="2200" dirty="0"/>
              <a:t>la til rette for at alle elever kunne ha mulighet til å respondere</a:t>
            </a:r>
          </a:p>
          <a:p>
            <a:r>
              <a:rPr lang="nb-NO" sz="2200" dirty="0"/>
              <a:t>la til rette for at elevene kunne bruke sine egne erfaringer og interesser inn i </a:t>
            </a:r>
            <a:r>
              <a:rPr lang="nb-NO" sz="2200" dirty="0" smtClean="0"/>
              <a:t>klassediskusjonen</a:t>
            </a:r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/>
              <a:t>Du skal gjennomføre økta før </a:t>
            </a:r>
            <a:r>
              <a:rPr lang="nb-NO" sz="2200" i="1" dirty="0"/>
              <a:t>D </a:t>
            </a:r>
            <a:r>
              <a:rPr lang="nb-NO" sz="2200" i="1" dirty="0" smtClean="0"/>
              <a:t>– </a:t>
            </a:r>
            <a:r>
              <a:rPr lang="nb-NO" sz="2200" i="1" dirty="0" smtClean="0"/>
              <a:t>Etterarbeid</a:t>
            </a:r>
            <a:r>
              <a:rPr lang="nb-NO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844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633206"/>
            <a:ext cx="7801641" cy="1674976"/>
          </a:xfrm>
        </p:spPr>
        <p:txBody>
          <a:bodyPr>
            <a:normAutofit fontScale="90000"/>
          </a:bodyPr>
          <a:lstStyle/>
          <a:p>
            <a:r>
              <a:rPr lang="nb-NO" sz="4800" dirty="0">
                <a:solidFill>
                  <a:srgbClr val="268183"/>
                </a:solidFill>
              </a:rPr>
              <a:t>Ta utgangspunkt i elevenes interesser og </a:t>
            </a:r>
            <a:r>
              <a:rPr lang="nb-NO" sz="4800" dirty="0" smtClean="0">
                <a:solidFill>
                  <a:srgbClr val="268183"/>
                </a:solidFill>
              </a:rPr>
              <a:t>erfaringer</a:t>
            </a:r>
            <a:br>
              <a:rPr lang="nb-NO" sz="4800" dirty="0" smtClean="0">
                <a:solidFill>
                  <a:srgbClr val="268183"/>
                </a:solidFill>
              </a:rPr>
            </a:br>
            <a:r>
              <a:rPr lang="nb-NO" sz="4800" dirty="0">
                <a:solidFill>
                  <a:srgbClr val="268183"/>
                </a:solidFill>
              </a:rPr>
              <a:t/>
            </a:r>
            <a:br>
              <a:rPr lang="nb-NO" sz="4800" dirty="0">
                <a:solidFill>
                  <a:srgbClr val="268183"/>
                </a:solidFill>
              </a:rPr>
            </a:br>
            <a:r>
              <a:rPr lang="nb-NO" sz="3600" dirty="0">
                <a:solidFill>
                  <a:srgbClr val="268183"/>
                </a:solidFill>
              </a:rPr>
              <a:t>D – Etterarbeid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2966677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tekst, kart&#10;&#10;Automatisk generert beskrivelse">
            <a:extLst>
              <a:ext uri="{FF2B5EF4-FFF2-40B4-BE49-F238E27FC236}">
                <a16:creationId xmlns:a16="http://schemas.microsoft.com/office/drawing/2014/main" id="{904C52A8-FEDF-4568-A321-E28D33057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475" y="3166483"/>
            <a:ext cx="4377841" cy="328338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Mål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å gjøre naturfag og matematikk personlig og hverdagsnært for elevene </a:t>
            </a:r>
            <a:r>
              <a:rPr lang="nb-NO" sz="2200" dirty="0" smtClean="0"/>
              <a:t>ved å ta utgangspunkt i hvilke </a:t>
            </a:r>
            <a:r>
              <a:rPr lang="nb-NO" sz="2200" dirty="0"/>
              <a:t>interesser og </a:t>
            </a:r>
            <a:r>
              <a:rPr lang="nb-NO" sz="2200" dirty="0" smtClean="0"/>
              <a:t>erfaringer elevene </a:t>
            </a:r>
            <a:r>
              <a:rPr lang="nb-NO" sz="2200" dirty="0"/>
              <a:t>har. 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Det </a:t>
            </a:r>
            <a:r>
              <a:rPr lang="nb-NO" sz="2200" dirty="0"/>
              <a:t>å jobbe personlig og hverdagsnært </a:t>
            </a:r>
            <a:r>
              <a:rPr lang="nb-NO" sz="2200" dirty="0"/>
              <a:t/>
            </a:r>
            <a:br>
              <a:rPr lang="nb-NO" sz="2200" dirty="0"/>
            </a:br>
            <a:r>
              <a:rPr lang="nb-NO" sz="2200" dirty="0" smtClean="0"/>
              <a:t>kan </a:t>
            </a:r>
            <a:r>
              <a:rPr lang="nb-NO" sz="2200" dirty="0"/>
              <a:t>bidra til å utvide hva som teller </a:t>
            </a:r>
            <a:r>
              <a:rPr lang="nb-NO" sz="2200" dirty="0"/>
              <a:t/>
            </a:r>
            <a:br>
              <a:rPr lang="nb-NO" sz="2200" dirty="0"/>
            </a:br>
            <a:r>
              <a:rPr lang="nb-NO" sz="2200" dirty="0" smtClean="0"/>
              <a:t>som </a:t>
            </a:r>
            <a:r>
              <a:rPr lang="nb-NO" sz="2200" dirty="0"/>
              <a:t>å gjøre naturfag og matematikk.</a:t>
            </a:r>
            <a:r>
              <a:rPr lang="nb-NO" sz="2400" dirty="0"/>
              <a:t/>
            </a:r>
            <a:br>
              <a:rPr lang="nb-NO" sz="2400" dirty="0"/>
            </a:br>
            <a:endParaRPr lang="nb-NO" sz="2200" i="1" dirty="0"/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290093-3F97-4EF6-BCEF-1D3ACF084D22}"/>
              </a:ext>
            </a:extLst>
          </p:cNvPr>
          <p:cNvSpPr/>
          <p:nvPr/>
        </p:nvSpPr>
        <p:spPr>
          <a:xfrm>
            <a:off x="5674013" y="6415574"/>
            <a:ext cx="1943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Godec</a:t>
            </a:r>
            <a:r>
              <a:rPr lang="en-US" sz="1200" dirty="0"/>
              <a:t>, King </a:t>
            </a:r>
            <a:r>
              <a:rPr lang="en-US" sz="1200" dirty="0" err="1"/>
              <a:t>og</a:t>
            </a:r>
            <a:r>
              <a:rPr lang="en-US" sz="1200" dirty="0"/>
              <a:t> Archer, </a:t>
            </a:r>
            <a:r>
              <a:rPr lang="en-US" sz="1200" dirty="0" smtClean="0"/>
              <a:t>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7789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469332"/>
              </p:ext>
            </p:extLst>
          </p:nvPr>
        </p:nvGraphicFramePr>
        <p:xfrm>
          <a:off x="945931" y="1825625"/>
          <a:ext cx="711354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6529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257019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Del erfaringer</a:t>
                      </a:r>
                      <a:r>
                        <a:rPr lang="nb-NO" sz="2200" baseline="0" dirty="0"/>
                        <a:t> fra utprøvinga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200" dirty="0"/>
                        <a:t>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32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200" b="1" dirty="0"/>
                        <a:t>35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721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21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erfaringer (20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>Diskuter i grupper.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Hvilke spørsmål valgte du å stille? Hvorfor?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Hvordan responderte elevene?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Hvilke spørsmål fungerte bra i klassen? Hvilke observasjoner vurderer du ut fra?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4243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i plenum (10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Hver gruppe deler sine tanker fra diskusjonene med de andre deltakerne.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738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Neste modul handler om anvendelse av realfag i ulike yrker.</a:t>
            </a:r>
          </a:p>
          <a:p>
            <a:pPr marL="0" indent="0">
              <a:buNone/>
            </a:pPr>
            <a:r>
              <a:rPr lang="nb-NO" sz="2200" dirty="0"/>
              <a:t>Se gjennom </a:t>
            </a:r>
            <a:r>
              <a:rPr lang="nb-NO" sz="2200" i="1" dirty="0"/>
              <a:t>Introduksjon</a:t>
            </a:r>
            <a:r>
              <a:rPr lang="nb-NO" sz="2200" dirty="0"/>
              <a:t> og </a:t>
            </a:r>
            <a:r>
              <a:rPr lang="nb-NO" sz="2200" i="1" dirty="0"/>
              <a:t>A – Forarbeid </a:t>
            </a:r>
            <a:r>
              <a:rPr lang="nb-NO" sz="2200" dirty="0"/>
              <a:t>i neste modul.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85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i="1" dirty="0"/>
              <a:t>Science </a:t>
            </a:r>
            <a:r>
              <a:rPr lang="nb-NO" i="1" dirty="0" err="1"/>
              <a:t>capital</a:t>
            </a:r>
            <a:endParaRPr lang="nb-NO" i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 err="1">
                <a:hlinkClick r:id="rId3"/>
              </a:rPr>
              <a:t>Enterprising</a:t>
            </a:r>
            <a:r>
              <a:rPr lang="nb-NO" sz="1800" dirty="0">
                <a:hlinkClick r:id="rId3"/>
              </a:rPr>
              <a:t> Science</a:t>
            </a:r>
            <a:r>
              <a:rPr lang="nb-NO" sz="1800" dirty="0"/>
              <a:t> er et britisk forsknings- og utviklingsprosjekt i naturfagdidaktikk. Prosjektet er et samarbeid mellom </a:t>
            </a:r>
            <a:r>
              <a:rPr lang="nb-NO" sz="1800" dirty="0" err="1"/>
              <a:t>University</a:t>
            </a:r>
            <a:r>
              <a:rPr lang="nb-NO" sz="1800" dirty="0"/>
              <a:t> College London (UCL), </a:t>
            </a:r>
            <a:r>
              <a:rPr lang="nb-NO" sz="1800" dirty="0" err="1"/>
              <a:t>King’s</a:t>
            </a:r>
            <a:r>
              <a:rPr lang="nb-NO" sz="1800" dirty="0"/>
              <a:t> College London (KCL) og </a:t>
            </a:r>
            <a:r>
              <a:rPr lang="nb-NO" sz="1800" dirty="0" err="1"/>
              <a:t>the</a:t>
            </a:r>
            <a:r>
              <a:rPr lang="nb-NO" sz="1800" dirty="0"/>
              <a:t> Science Museum, med økonomisk støtte fra BP (2013–2017). Prosjektet bruker begrepet </a:t>
            </a:r>
            <a:r>
              <a:rPr lang="nb-NO" sz="1800" i="1" dirty="0"/>
              <a:t>naturfaglig kapital</a:t>
            </a:r>
            <a:r>
              <a:rPr lang="nb-NO" sz="1800" dirty="0"/>
              <a:t> (</a:t>
            </a:r>
            <a:r>
              <a:rPr lang="nb-NO" sz="1800" i="1" dirty="0" err="1"/>
              <a:t>science</a:t>
            </a:r>
            <a:r>
              <a:rPr lang="nb-NO" sz="1800" i="1" dirty="0"/>
              <a:t> </a:t>
            </a:r>
            <a:r>
              <a:rPr lang="nb-NO" sz="1800" i="1" dirty="0" err="1"/>
              <a:t>capital</a:t>
            </a:r>
            <a:r>
              <a:rPr lang="nb-NO" sz="1800" i="1" dirty="0"/>
              <a:t> </a:t>
            </a:r>
            <a:r>
              <a:rPr lang="nb-NO" sz="1800" dirty="0"/>
              <a:t> – naturfag-relaterte kvalifikasjoner, interesser, kunnskaper, ferdigheter og sosiale kontakter) for å forstå hvordan elever med ulik bakgrunn motiveres i naturfag og hvordan elevenes motivasjon og deltakelse kan styrkes.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997" y="4409186"/>
            <a:ext cx="4570006" cy="15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1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456617"/>
              </p:ext>
            </p:extLst>
          </p:nvPr>
        </p:nvGraphicFramePr>
        <p:xfrm>
          <a:off x="949569" y="1825625"/>
          <a:ext cx="70780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2891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22512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forarbeidet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55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Planlegg</a:t>
                      </a:r>
                      <a:r>
                        <a:rPr lang="nb-NO" sz="2200" baseline="0" dirty="0"/>
                        <a:t> egen undervisning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48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90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57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37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 err="1"/>
              <a:t>Godec</a:t>
            </a:r>
            <a:r>
              <a:rPr lang="nb-NO" sz="1800" dirty="0"/>
              <a:t>, S., King, H. og Archer, L. (2017). The science </a:t>
            </a:r>
            <a:r>
              <a:rPr lang="nb-NO" sz="1800" dirty="0" err="1"/>
              <a:t>capital</a:t>
            </a:r>
            <a:r>
              <a:rPr lang="nb-NO" sz="1800" dirty="0"/>
              <a:t> </a:t>
            </a:r>
            <a:r>
              <a:rPr lang="nb-NO" sz="1800" dirty="0" err="1"/>
              <a:t>teaching</a:t>
            </a:r>
            <a:r>
              <a:rPr lang="nb-NO" sz="1800" dirty="0"/>
              <a:t> </a:t>
            </a:r>
            <a:r>
              <a:rPr lang="nb-NO" sz="1800" dirty="0" err="1"/>
              <a:t>approach</a:t>
            </a:r>
            <a:r>
              <a:rPr lang="nb-NO" sz="1800" dirty="0"/>
              <a:t>: </a:t>
            </a:r>
            <a:r>
              <a:rPr lang="nb-NO" sz="1800" dirty="0" err="1"/>
              <a:t>engaging</a:t>
            </a:r>
            <a:r>
              <a:rPr lang="nb-NO" sz="1800" dirty="0"/>
              <a:t> students </a:t>
            </a:r>
            <a:r>
              <a:rPr lang="nb-NO" sz="1800" dirty="0" err="1"/>
              <a:t>with</a:t>
            </a:r>
            <a:r>
              <a:rPr lang="nb-NO" sz="1800" dirty="0"/>
              <a:t> science, </a:t>
            </a:r>
            <a:r>
              <a:rPr lang="nb-NO" sz="1800" dirty="0" err="1"/>
              <a:t>promoting</a:t>
            </a:r>
            <a:r>
              <a:rPr lang="nb-NO" sz="1800" dirty="0"/>
              <a:t> </a:t>
            </a:r>
            <a:r>
              <a:rPr lang="nb-NO" sz="1800" dirty="0" err="1"/>
              <a:t>social</a:t>
            </a:r>
            <a:r>
              <a:rPr lang="nb-NO" sz="1800" dirty="0"/>
              <a:t> </a:t>
            </a:r>
            <a:r>
              <a:rPr lang="nb-NO" sz="1800" dirty="0" err="1"/>
              <a:t>justice</a:t>
            </a:r>
            <a:r>
              <a:rPr lang="nb-NO" sz="1800" dirty="0"/>
              <a:t>.</a:t>
            </a:r>
          </a:p>
          <a:p>
            <a:endParaRPr lang="en-US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40" y="365126"/>
            <a:ext cx="8248260" cy="1325563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Oppsummer forarbeidet i grupper (15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2186110"/>
            <a:ext cx="7583244" cy="3757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Bruk notatene fra forarbeidet og diskuter i grupper: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Del eksempler på at du har gjort naturfag eller matematikk personlig og hverdagsnært for elevene.</a:t>
            </a:r>
          </a:p>
          <a:p>
            <a:r>
              <a:rPr lang="nb-NO" sz="2200" dirty="0"/>
              <a:t>Pek på noe som overrasket deg da du noterte ned det du vet om elevers interesser og erfaringer.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200" dirty="0"/>
          </a:p>
          <a:p>
            <a:pPr>
              <a:buFont typeface="Arial" panose="020B0604020202020204" pitchFamily="34" charset="0"/>
              <a:buChar char="•"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90932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548866" y="2865930"/>
            <a:ext cx="8046268" cy="901756"/>
          </a:xfrm>
        </p:spPr>
        <p:txBody>
          <a:bodyPr>
            <a:noAutofit/>
          </a:bodyPr>
          <a:lstStyle/>
          <a:p>
            <a:r>
              <a:rPr lang="nb-NO" sz="3600" dirty="0"/>
              <a:t>Aktivitet: Gjør naturfag og matematikk personlig og hverdagsnært</a:t>
            </a:r>
            <a:br>
              <a:rPr lang="nb-NO" sz="3600" dirty="0"/>
            </a:br>
            <a:endParaRPr lang="nb-NO" sz="3600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787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>
            <a:extLst>
              <a:ext uri="{FF2B5EF4-FFF2-40B4-BE49-F238E27FC236}">
                <a16:creationId xmlns:a16="http://schemas.microsoft.com/office/drawing/2014/main" id="{0439E7B6-F293-4645-BE79-7709583A93AD}"/>
              </a:ext>
            </a:extLst>
          </p:cNvPr>
          <p:cNvSpPr txBox="1">
            <a:spLocks/>
          </p:cNvSpPr>
          <p:nvPr/>
        </p:nvSpPr>
        <p:spPr>
          <a:xfrm>
            <a:off x="863600" y="472216"/>
            <a:ext cx="7958034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000" b="1" dirty="0">
                <a:solidFill>
                  <a:schemeClr val="accent1"/>
                </a:solidFill>
              </a:rPr>
              <a:t>Hvordan gjøre naturfag personlig og hverdagsnært?    (2 </a:t>
            </a:r>
            <a:r>
              <a:rPr lang="nb-NO" sz="3000" b="1" dirty="0" smtClean="0">
                <a:solidFill>
                  <a:schemeClr val="accent1"/>
                </a:solidFill>
              </a:rPr>
              <a:t>min)</a:t>
            </a:r>
            <a:endParaRPr lang="nb-NO" sz="3000" b="1" dirty="0">
              <a:solidFill>
                <a:schemeClr val="accent1"/>
              </a:solidFill>
            </a:endParaRPr>
          </a:p>
        </p:txBody>
      </p:sp>
      <p:sp>
        <p:nvSpPr>
          <p:cNvPr id="3" name="Tankeboble: sky 2">
            <a:extLst>
              <a:ext uri="{FF2B5EF4-FFF2-40B4-BE49-F238E27FC236}">
                <a16:creationId xmlns:a16="http://schemas.microsoft.com/office/drawing/2014/main" id="{04BEE80F-651B-4161-A2AE-AFB6A1697B06}"/>
              </a:ext>
            </a:extLst>
          </p:cNvPr>
          <p:cNvSpPr/>
          <p:nvPr/>
        </p:nvSpPr>
        <p:spPr>
          <a:xfrm>
            <a:off x="1453910" y="3015590"/>
            <a:ext cx="4837380" cy="2079158"/>
          </a:xfrm>
          <a:prstGeom prst="cloudCallout">
            <a:avLst>
              <a:gd name="adj1" fmla="val 55981"/>
              <a:gd name="adj2" fmla="val 20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/>
              <a:t>Hva vet du om bakterier?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7508D3F-906D-496A-A17A-0F694F20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78" y="2107954"/>
            <a:ext cx="7583244" cy="90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Gå inn på www.menti.com. Bruk koden </a:t>
            </a:r>
            <a:r>
              <a:rPr lang="nb-NO" sz="2200" dirty="0" smtClean="0"/>
              <a:t>…. </a:t>
            </a:r>
            <a:r>
              <a:rPr lang="nb-NO" sz="2200" dirty="0"/>
              <a:t>og svar på spørsmålet: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C68B549-9E0C-4B6C-B212-730BB516268C}"/>
              </a:ext>
            </a:extLst>
          </p:cNvPr>
          <p:cNvSpPr txBox="1">
            <a:spLocks/>
          </p:cNvSpPr>
          <p:nvPr/>
        </p:nvSpPr>
        <p:spPr>
          <a:xfrm>
            <a:off x="6689035" y="3749288"/>
            <a:ext cx="2132599" cy="1147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2200" dirty="0"/>
              <a:t>Du kan legge inn så mange svar som du </a:t>
            </a:r>
            <a:r>
              <a:rPr lang="nb-NO" sz="2200" dirty="0" smtClean="0"/>
              <a:t>rekker.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2425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>
            <a:extLst>
              <a:ext uri="{FF2B5EF4-FFF2-40B4-BE49-F238E27FC236}">
                <a16:creationId xmlns:a16="http://schemas.microsoft.com/office/drawing/2014/main" id="{0439E7B6-F293-4645-BE79-7709583A93AD}"/>
              </a:ext>
            </a:extLst>
          </p:cNvPr>
          <p:cNvSpPr txBox="1">
            <a:spLocks/>
          </p:cNvSpPr>
          <p:nvPr/>
        </p:nvSpPr>
        <p:spPr>
          <a:xfrm>
            <a:off x="905932" y="521099"/>
            <a:ext cx="79157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000" b="1" dirty="0">
                <a:solidFill>
                  <a:schemeClr val="accent1"/>
                </a:solidFill>
              </a:rPr>
              <a:t>Hvordan gjøre matematikk personlig og hverdagsnært? (2 </a:t>
            </a:r>
            <a:r>
              <a:rPr lang="nb-NO" sz="3000" b="1" dirty="0" smtClean="0">
                <a:solidFill>
                  <a:schemeClr val="accent1"/>
                </a:solidFill>
              </a:rPr>
              <a:t>min)</a:t>
            </a:r>
            <a:endParaRPr lang="nb-NO" sz="30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7508D3F-906D-496A-A17A-0F694F20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78" y="2107954"/>
            <a:ext cx="7583244" cy="90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Gå inn på www.menti.com og bruk koden </a:t>
            </a:r>
            <a:r>
              <a:rPr lang="nb-NO" sz="2200" dirty="0" smtClean="0"/>
              <a:t>…. 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Legg inn svar på spørsmålet: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943DA0E-228F-4BDD-A155-3332D6B4D21A}"/>
              </a:ext>
            </a:extLst>
          </p:cNvPr>
          <p:cNvSpPr txBox="1">
            <a:spLocks/>
          </p:cNvSpPr>
          <p:nvPr/>
        </p:nvSpPr>
        <p:spPr>
          <a:xfrm>
            <a:off x="6689035" y="3749288"/>
            <a:ext cx="2132599" cy="1147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2200" dirty="0"/>
              <a:t>Du kan legge inn så mange svar som du </a:t>
            </a:r>
            <a:r>
              <a:rPr lang="nb-NO" sz="2200" dirty="0" smtClean="0"/>
              <a:t>rekker.</a:t>
            </a:r>
            <a:endParaRPr lang="nb-NO" sz="2200" dirty="0"/>
          </a:p>
        </p:txBody>
      </p:sp>
      <p:sp>
        <p:nvSpPr>
          <p:cNvPr id="7" name="Tankeboble: sky 6">
            <a:extLst>
              <a:ext uri="{FF2B5EF4-FFF2-40B4-BE49-F238E27FC236}">
                <a16:creationId xmlns:a16="http://schemas.microsoft.com/office/drawing/2014/main" id="{3EED58DC-2F48-4418-B25B-81B700EDC518}"/>
              </a:ext>
            </a:extLst>
          </p:cNvPr>
          <p:cNvSpPr/>
          <p:nvPr/>
        </p:nvSpPr>
        <p:spPr>
          <a:xfrm>
            <a:off x="1453910" y="3015590"/>
            <a:ext cx="4837380" cy="2079158"/>
          </a:xfrm>
          <a:prstGeom prst="cloudCallout">
            <a:avLst>
              <a:gd name="adj1" fmla="val 55981"/>
              <a:gd name="adj2" fmla="val 20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/>
              <a:t>Hva betyr egentlig prosent?</a:t>
            </a:r>
          </a:p>
        </p:txBody>
      </p:sp>
    </p:spTree>
    <p:extLst>
      <p:ext uri="{BB962C8B-B14F-4D97-AF65-F5344CB8AC3E}">
        <p14:creationId xmlns:p14="http://schemas.microsoft.com/office/powerpoint/2010/main" val="6766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EF5DDB3-183C-4701-A27F-2FD30AE4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78" y="2107954"/>
            <a:ext cx="7583244" cy="90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Gå inn på www.menti.com og bruk koden </a:t>
            </a:r>
            <a:r>
              <a:rPr lang="nb-NO" sz="2200" dirty="0" smtClean="0"/>
              <a:t>….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Legg inn svar på spørsmålet: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7B2D2CA8-F735-4EBA-8866-A171669180DF}"/>
              </a:ext>
            </a:extLst>
          </p:cNvPr>
          <p:cNvSpPr txBox="1">
            <a:spLocks/>
          </p:cNvSpPr>
          <p:nvPr/>
        </p:nvSpPr>
        <p:spPr>
          <a:xfrm>
            <a:off x="872067" y="506083"/>
            <a:ext cx="794956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000" b="1" dirty="0">
                <a:solidFill>
                  <a:schemeClr val="accent1"/>
                </a:solidFill>
              </a:rPr>
              <a:t>Hvordan gjøre naturfag personlig og hverdagsnært?    (2 </a:t>
            </a:r>
            <a:r>
              <a:rPr lang="nb-NO" sz="3000" b="1" dirty="0" smtClean="0">
                <a:solidFill>
                  <a:schemeClr val="accent1"/>
                </a:solidFill>
              </a:rPr>
              <a:t>min)</a:t>
            </a:r>
            <a:endParaRPr lang="nb-NO" sz="3000" b="1" dirty="0">
              <a:solidFill>
                <a:schemeClr val="accent1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EA7D78C-243E-4368-AA2E-D279E54E12A3}"/>
              </a:ext>
            </a:extLst>
          </p:cNvPr>
          <p:cNvSpPr txBox="1">
            <a:spLocks/>
          </p:cNvSpPr>
          <p:nvPr/>
        </p:nvSpPr>
        <p:spPr>
          <a:xfrm>
            <a:off x="6689035" y="3749288"/>
            <a:ext cx="2132599" cy="1147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2200" dirty="0"/>
              <a:t>Du kan legge inn så mange svar som du </a:t>
            </a:r>
            <a:r>
              <a:rPr lang="nb-NO" sz="2200" dirty="0" smtClean="0"/>
              <a:t>rekker.</a:t>
            </a:r>
            <a:endParaRPr lang="nb-NO" sz="2200" dirty="0"/>
          </a:p>
        </p:txBody>
      </p:sp>
      <p:sp>
        <p:nvSpPr>
          <p:cNvPr id="8" name="Tankeboble: sky 7">
            <a:extLst>
              <a:ext uri="{FF2B5EF4-FFF2-40B4-BE49-F238E27FC236}">
                <a16:creationId xmlns:a16="http://schemas.microsoft.com/office/drawing/2014/main" id="{77A0E673-9A1F-4176-B96C-8CC0AD2ACF7D}"/>
              </a:ext>
            </a:extLst>
          </p:cNvPr>
          <p:cNvSpPr/>
          <p:nvPr/>
        </p:nvSpPr>
        <p:spPr>
          <a:xfrm>
            <a:off x="1453910" y="3015590"/>
            <a:ext cx="4837380" cy="2079158"/>
          </a:xfrm>
          <a:prstGeom prst="cloudCallout">
            <a:avLst>
              <a:gd name="adj1" fmla="val 55981"/>
              <a:gd name="adj2" fmla="val 20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/>
              <a:t>Hvor tror du at du har møtt på bakterier i dag?</a:t>
            </a:r>
          </a:p>
        </p:txBody>
      </p:sp>
    </p:spTree>
    <p:extLst>
      <p:ext uri="{BB962C8B-B14F-4D97-AF65-F5344CB8AC3E}">
        <p14:creationId xmlns:p14="http://schemas.microsoft.com/office/powerpoint/2010/main" val="35667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nkeboble: sky 2">
            <a:extLst>
              <a:ext uri="{FF2B5EF4-FFF2-40B4-BE49-F238E27FC236}">
                <a16:creationId xmlns:a16="http://schemas.microsoft.com/office/drawing/2014/main" id="{04BEE80F-651B-4161-A2AE-AFB6A1697B06}"/>
              </a:ext>
            </a:extLst>
          </p:cNvPr>
          <p:cNvSpPr/>
          <p:nvPr/>
        </p:nvSpPr>
        <p:spPr>
          <a:xfrm>
            <a:off x="1434030" y="3015590"/>
            <a:ext cx="4837380" cy="2079158"/>
          </a:xfrm>
          <a:prstGeom prst="cloudCallout">
            <a:avLst>
              <a:gd name="adj1" fmla="val 55981"/>
              <a:gd name="adj2" fmla="val 20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/>
              <a:t>I hvilke </a:t>
            </a:r>
            <a:r>
              <a:rPr lang="nb-NO" sz="2000"/>
              <a:t>praktiske situasjoner  tror du </a:t>
            </a:r>
            <a:r>
              <a:rPr lang="nb-NO" sz="2000" dirty="0"/>
              <a:t>det er viktig å kunne noe om prosent?</a:t>
            </a: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81085D35-875A-4406-8287-7D181B6147AD}"/>
              </a:ext>
            </a:extLst>
          </p:cNvPr>
          <p:cNvSpPr txBox="1">
            <a:spLocks/>
          </p:cNvSpPr>
          <p:nvPr/>
        </p:nvSpPr>
        <p:spPr>
          <a:xfrm>
            <a:off x="846666" y="543918"/>
            <a:ext cx="8157674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000" b="1" dirty="0">
                <a:solidFill>
                  <a:schemeClr val="accent1"/>
                </a:solidFill>
              </a:rPr>
              <a:t>Hvordan gjøre matematikk personlig og hverdagsnært? (2 </a:t>
            </a:r>
            <a:r>
              <a:rPr lang="nb-NO" sz="3000" b="1" dirty="0" smtClean="0">
                <a:solidFill>
                  <a:schemeClr val="accent1"/>
                </a:solidFill>
              </a:rPr>
              <a:t>min)</a:t>
            </a:r>
            <a:endParaRPr lang="nb-NO" sz="3000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DE5A8D3-4EFF-43C8-B8DE-A1A906BC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78" y="2107954"/>
            <a:ext cx="7583244" cy="90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Gå inn på www.menti.com og bruk koden </a:t>
            </a:r>
            <a:r>
              <a:rPr lang="nb-NO" sz="2200" dirty="0" smtClean="0"/>
              <a:t>…. 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Legg inn svar på spørsmålet: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89EE348-9FB3-44F1-850C-508C63A0CF0E}"/>
              </a:ext>
            </a:extLst>
          </p:cNvPr>
          <p:cNvSpPr txBox="1">
            <a:spLocks/>
          </p:cNvSpPr>
          <p:nvPr/>
        </p:nvSpPr>
        <p:spPr>
          <a:xfrm>
            <a:off x="6689035" y="3749288"/>
            <a:ext cx="2132599" cy="1147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2200" dirty="0"/>
              <a:t>Du kan legge inn så mange svar som du </a:t>
            </a:r>
            <a:r>
              <a:rPr lang="nb-NO" sz="2200" dirty="0" smtClean="0"/>
              <a:t>rekker.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27117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13167</TotalTime>
  <Words>1161</Words>
  <Application>Microsoft Office PowerPoint</Application>
  <PresentationFormat>On-screen Show (4:3)</PresentationFormat>
  <Paragraphs>155</Paragraphs>
  <Slides>30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Campton Book</vt:lpstr>
      <vt:lpstr>Campton Light</vt:lpstr>
      <vt:lpstr>Campton Medium</vt:lpstr>
      <vt:lpstr>Office-tema</vt:lpstr>
      <vt:lpstr>Ta utgangspunkt i elevenes interesser og erfaringer  B – Samarbeid</vt:lpstr>
      <vt:lpstr>Mål</vt:lpstr>
      <vt:lpstr>Tidsplan for denne økta</vt:lpstr>
      <vt:lpstr>Oppsummer forarbeidet i grupper (15 min)</vt:lpstr>
      <vt:lpstr>Aktivitet: Gjør naturfag og matematikk personlig og hverdagsnært </vt:lpstr>
      <vt:lpstr>PowerPoint Presentation</vt:lpstr>
      <vt:lpstr>PowerPoint Presentation</vt:lpstr>
      <vt:lpstr>PowerPoint Presentation</vt:lpstr>
      <vt:lpstr>PowerPoint Presentation</vt:lpstr>
      <vt:lpstr>Refleksjonsoppgaver (10 min)</vt:lpstr>
      <vt:lpstr>Oppsummering i plenum (6 min)</vt:lpstr>
      <vt:lpstr>Faglig påfyll</vt:lpstr>
      <vt:lpstr>Leseoppdrag</vt:lpstr>
      <vt:lpstr>Leseoppdrag 1: Naturfaglig kapital (5 min)</vt:lpstr>
      <vt:lpstr>Leseoppdrag 2: Undervisning for naturfaglig kapital (5 min) </vt:lpstr>
      <vt:lpstr>Oppsummer leseoppdragene i plenum (10 min)</vt:lpstr>
      <vt:lpstr>Elevspørreskjema</vt:lpstr>
      <vt:lpstr>Elevspørreskjema</vt:lpstr>
      <vt:lpstr>Refleksjonsoppgave elevspørreskjema (5 min)</vt:lpstr>
      <vt:lpstr>Planlegg egen undervisning </vt:lpstr>
      <vt:lpstr>Gjør naturfag og matematikk personlig og hverdagsnært (15 min)</vt:lpstr>
      <vt:lpstr>Gjør naturfag og matematikk personlig og hverdagsnært </vt:lpstr>
      <vt:lpstr>Ta utgangspunkt i elevenes interesser og erfaringer  D – Etterarbeid</vt:lpstr>
      <vt:lpstr>Mål</vt:lpstr>
      <vt:lpstr>Tidsplan for denne økta</vt:lpstr>
      <vt:lpstr>Del erfaringer (20 min)</vt:lpstr>
      <vt:lpstr>Oppsummer i plenum (10 min)</vt:lpstr>
      <vt:lpstr>Veien videre</vt:lpstr>
      <vt:lpstr>Science capital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282</cp:revision>
  <cp:lastPrinted>2018-02-07T11:49:54Z</cp:lastPrinted>
  <dcterms:created xsi:type="dcterms:W3CDTF">2017-08-11T05:42:55Z</dcterms:created>
  <dcterms:modified xsi:type="dcterms:W3CDTF">2020-08-04T09:13:49Z</dcterms:modified>
</cp:coreProperties>
</file>