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14" r:id="rId2"/>
    <p:sldId id="315" r:id="rId3"/>
    <p:sldId id="365" r:id="rId4"/>
    <p:sldId id="331" r:id="rId5"/>
    <p:sldId id="330" r:id="rId6"/>
    <p:sldId id="332" r:id="rId7"/>
    <p:sldId id="339" r:id="rId8"/>
    <p:sldId id="340" r:id="rId9"/>
    <p:sldId id="372" r:id="rId10"/>
    <p:sldId id="348" r:id="rId11"/>
    <p:sldId id="384" r:id="rId12"/>
    <p:sldId id="382" r:id="rId13"/>
    <p:sldId id="373" r:id="rId14"/>
    <p:sldId id="360" r:id="rId15"/>
    <p:sldId id="342" r:id="rId16"/>
    <p:sldId id="345" r:id="rId17"/>
    <p:sldId id="361" r:id="rId18"/>
    <p:sldId id="357" r:id="rId19"/>
    <p:sldId id="383" r:id="rId20"/>
    <p:sldId id="358" r:id="rId21"/>
    <p:sldId id="359" r:id="rId22"/>
    <p:sldId id="352" r:id="rId23"/>
    <p:sldId id="344" r:id="rId24"/>
    <p:sldId id="379" r:id="rId25"/>
    <p:sldId id="334" r:id="rId26"/>
    <p:sldId id="380" r:id="rId27"/>
    <p:sldId id="366" r:id="rId28"/>
    <p:sldId id="385" r:id="rId29"/>
    <p:sldId id="368" r:id="rId30"/>
    <p:sldId id="354" r:id="rId31"/>
    <p:sldId id="355" r:id="rId32"/>
    <p:sldId id="369" r:id="rId33"/>
    <p:sldId id="364" r:id="rId34"/>
  </p:sldIdLst>
  <p:sldSz cx="9144000" cy="6858000" type="screen4x3"/>
  <p:notesSz cx="7099300" cy="102346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183"/>
    <a:srgbClr val="8EDCDE"/>
    <a:srgbClr val="D4EEEE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ddels stil 2 - aks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ys stil 1 - aks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2" autoAdjust="0"/>
    <p:restoredTop sz="83770" autoAdjust="0"/>
  </p:normalViewPr>
  <p:slideViewPr>
    <p:cSldViewPr snapToGrid="0" snapToObjects="1">
      <p:cViewPr varScale="1">
        <p:scale>
          <a:sx n="89" d="100"/>
          <a:sy n="89" d="100"/>
        </p:scale>
        <p:origin x="159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52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CFC80595-CB9A-4B2B-9F62-515657FF243E}" type="datetimeFigureOut">
              <a:rPr lang="nb-NO" smtClean="0"/>
              <a:t>17.09.2020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347094F0-FA6A-48DA-95DC-9F0078FF98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8652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634AC687-64E8-6F43-AA98-B5EBDB685D9F}" type="datetimeFigureOut">
              <a:rPr lang="nb-NO" smtClean="0"/>
              <a:t>17.09.2020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06" tIns="47453" rIns="94906" bIns="47453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4906" tIns="47453" rIns="94906" bIns="47453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498C61E4-D67C-2040-A9B3-42B060A8C9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64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1495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endParaRPr lang="nb-NO" b="0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4445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0741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8100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2424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5292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9354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97252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8334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3614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9690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3096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289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0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7416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1791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0395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4569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7204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4548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71180" y="2409914"/>
            <a:ext cx="7801641" cy="1674976"/>
          </a:xfrm>
        </p:spPr>
        <p:txBody>
          <a:bodyPr anchor="t">
            <a:normAutofit/>
          </a:bodyPr>
          <a:lstStyle>
            <a:lvl1pPr algn="ctr">
              <a:defRPr sz="5400" b="0" i="0">
                <a:solidFill>
                  <a:schemeClr val="tx2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Modultittel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960749" y="1912281"/>
            <a:ext cx="5280434" cy="44298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Modul </a:t>
            </a:r>
            <a:r>
              <a:rPr lang="nb-NO" dirty="0" err="1"/>
              <a:t>X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3529411"/>
            <a:ext cx="38100" cy="1447800"/>
          </a:xfrm>
          <a:prstGeom prst="rect">
            <a:avLst/>
          </a:prstGeom>
        </p:spPr>
      </p:pic>
      <p:grpSp>
        <p:nvGrpSpPr>
          <p:cNvPr id="4" name="Gruppe 3"/>
          <p:cNvGrpSpPr/>
          <p:nvPr userDrawn="1"/>
        </p:nvGrpSpPr>
        <p:grpSpPr>
          <a:xfrm>
            <a:off x="620590" y="5614909"/>
            <a:ext cx="7902815" cy="647295"/>
            <a:chOff x="1697880" y="5614909"/>
            <a:chExt cx="5885486" cy="647295"/>
          </a:xfrm>
        </p:grpSpPr>
        <p:pic>
          <p:nvPicPr>
            <p:cNvPr id="8" name="Bilde 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20" y="5614909"/>
              <a:ext cx="1589682" cy="647295"/>
            </a:xfrm>
            <a:prstGeom prst="rect">
              <a:avLst/>
            </a:prstGeom>
          </p:spPr>
        </p:pic>
        <p:pic>
          <p:nvPicPr>
            <p:cNvPr id="10" name="Bilde 9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80" y="5739615"/>
              <a:ext cx="1282244" cy="442989"/>
            </a:xfrm>
            <a:prstGeom prst="rect">
              <a:avLst/>
            </a:prstGeom>
          </p:spPr>
        </p:pic>
        <p:pic>
          <p:nvPicPr>
            <p:cNvPr id="11" name="Bilde 10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5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14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7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71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7636" y="2304637"/>
            <a:ext cx="7886700" cy="1325563"/>
          </a:xfrm>
        </p:spPr>
        <p:txBody>
          <a:bodyPr>
            <a:normAutofit/>
          </a:bodyPr>
          <a:lstStyle>
            <a:lvl1pPr algn="ctr">
              <a:defRPr sz="4800" b="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95586" y="3447481"/>
            <a:ext cx="50800" cy="1085850"/>
          </a:xfrm>
          <a:prstGeom prst="rect">
            <a:avLst/>
          </a:prstGeom>
        </p:spPr>
      </p:pic>
      <p:grpSp>
        <p:nvGrpSpPr>
          <p:cNvPr id="11" name="Gruppe 10"/>
          <p:cNvGrpSpPr/>
          <p:nvPr userDrawn="1"/>
        </p:nvGrpSpPr>
        <p:grpSpPr>
          <a:xfrm>
            <a:off x="620590" y="5614909"/>
            <a:ext cx="7902821" cy="647295"/>
            <a:chOff x="1697878" y="5614909"/>
            <a:chExt cx="5885487" cy="647295"/>
          </a:xfrm>
        </p:grpSpPr>
        <p:pic>
          <p:nvPicPr>
            <p:cNvPr id="12" name="Bilde 1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17" y="5614909"/>
              <a:ext cx="1589681" cy="647295"/>
            </a:xfrm>
            <a:prstGeom prst="rect">
              <a:avLst/>
            </a:prstGeom>
          </p:spPr>
        </p:pic>
        <p:pic>
          <p:nvPicPr>
            <p:cNvPr id="13" name="Bilde 1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78" y="5739615"/>
              <a:ext cx="1282244" cy="442989"/>
            </a:xfrm>
            <a:prstGeom prst="rect">
              <a:avLst/>
            </a:prstGeom>
          </p:spPr>
        </p:pic>
        <p:pic>
          <p:nvPicPr>
            <p:cNvPr id="14" name="Bilde 13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4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8166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05CEA3C-08EC-4949-BF01-138334FF0E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10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ferans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48866" y="1262559"/>
            <a:ext cx="8046268" cy="630662"/>
          </a:xfrm>
        </p:spPr>
        <p:txBody>
          <a:bodyPr>
            <a:normAutofit/>
          </a:bodyPr>
          <a:lstStyle>
            <a:lvl1pPr algn="ctr">
              <a:defRPr sz="3600" b="0" i="0">
                <a:solidFill>
                  <a:schemeClr val="accent1"/>
                </a:solidFill>
                <a:latin typeface="+mn-lt"/>
                <a:ea typeface="Campton Medium" charset="0"/>
                <a:cs typeface="Campton Medium" charset="0"/>
              </a:defRPr>
            </a:lvl1pPr>
          </a:lstStyle>
          <a:p>
            <a:r>
              <a:rPr lang="nb-NO" dirty="0"/>
              <a:t>Referanser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43000" y="2255045"/>
            <a:ext cx="6858000" cy="33921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1" y="213143"/>
            <a:ext cx="1066799" cy="9017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065D29-AA58-4CA2-8598-56C22A2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717" y="6065422"/>
            <a:ext cx="2134567" cy="647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4C474-1A11-4899-A68B-FDD789436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1350233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5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fors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8866" y="2552978"/>
            <a:ext cx="8046268" cy="901756"/>
          </a:xfrm>
        </p:spPr>
        <p:txBody>
          <a:bodyPr/>
          <a:lstStyle>
            <a:lvl1pPr algn="ctr">
              <a:defRPr b="0" i="0">
                <a:solidFill>
                  <a:schemeClr val="accent1"/>
                </a:solidFill>
                <a:latin typeface="+mn-lt"/>
                <a:ea typeface="Campton Medium" charset="0"/>
                <a:cs typeface="Campton Medium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43000" y="3991427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1" y="1375372"/>
            <a:ext cx="1066799" cy="9017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065D29-AA58-4CA2-8598-56C22A2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717" y="5851776"/>
            <a:ext cx="2134567" cy="647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4C474-1A11-4899-A68B-FDD789436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2897023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5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5" y="0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6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96399" y="1825626"/>
            <a:ext cx="3726000" cy="4117975"/>
          </a:xfrm>
        </p:spPr>
        <p:txBody>
          <a:bodyPr/>
          <a:lstStyle>
            <a:lvl1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18003" y="1826014"/>
            <a:ext cx="3660979" cy="4117586"/>
          </a:xfrm>
        </p:spPr>
        <p:txBody>
          <a:bodyPr/>
          <a:lstStyle>
            <a:lvl1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8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457200"/>
            <a:ext cx="2949178" cy="1600200"/>
          </a:xfrm>
        </p:spPr>
        <p:txBody>
          <a:bodyPr anchor="ctr"/>
          <a:lstStyle>
            <a:lvl1pPr>
              <a:defRPr sz="32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967842" y="681136"/>
            <a:ext cx="4511140" cy="51799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96400" y="2239348"/>
            <a:ext cx="2949178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 </a:t>
            </a:r>
            <a:r>
              <a:rPr lang="nb-NO" dirty="0" err="1"/>
              <a:t>eesfnhef</a:t>
            </a:r>
            <a:r>
              <a:rPr lang="nb-NO" dirty="0"/>
              <a:t> </a:t>
            </a:r>
            <a:r>
              <a:rPr lang="nb-NO" dirty="0" err="1"/>
              <a:t>efe</a:t>
            </a:r>
            <a:r>
              <a:rPr lang="nb-NO" dirty="0"/>
              <a:t> </a:t>
            </a:r>
            <a:r>
              <a:rPr lang="nb-NO" dirty="0" err="1"/>
              <a:t>ege</a:t>
            </a:r>
            <a:r>
              <a:rPr lang="nb-NO" dirty="0"/>
              <a:t> </a:t>
            </a:r>
            <a:r>
              <a:rPr lang="nb-NO" dirty="0" err="1"/>
              <a:t>eg</a:t>
            </a:r>
            <a:r>
              <a:rPr lang="nb-NO" dirty="0"/>
              <a:t> </a:t>
            </a:r>
            <a:r>
              <a:rPr lang="nb-NO" dirty="0" err="1"/>
              <a:t>rwrøl</a:t>
            </a:r>
            <a:r>
              <a:rPr lang="nb-NO" dirty="0"/>
              <a:t>, </a:t>
            </a:r>
            <a:r>
              <a:rPr lang="nb-NO" dirty="0" err="1"/>
              <a:t>etoeg</a:t>
            </a:r>
            <a:r>
              <a:rPr lang="nb-NO" dirty="0"/>
              <a:t>, </a:t>
            </a:r>
            <a:r>
              <a:rPr lang="nb-NO" dirty="0" err="1"/>
              <a:t>e,eg</a:t>
            </a:r>
            <a:r>
              <a:rPr lang="nb-NO" dirty="0"/>
              <a:t> </a:t>
            </a:r>
            <a:r>
              <a:rPr lang="nb-NO" dirty="0" err="1"/>
              <a:t>rgorgo</a:t>
            </a:r>
            <a:r>
              <a:rPr lang="nb-NO" dirty="0"/>
              <a:t> </a:t>
            </a:r>
            <a:r>
              <a:rPr lang="nb-NO" dirty="0" err="1"/>
              <a:t>rog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9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55227" y="457200"/>
            <a:ext cx="30237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888476" y="680989"/>
            <a:ext cx="4418681" cy="51799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455227" y="2239201"/>
            <a:ext cx="3023756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tabell 6"/>
          <p:cNvSpPr>
            <a:spLocks noGrp="1"/>
          </p:cNvSpPr>
          <p:nvPr>
            <p:ph type="tbl" sz="quarter" idx="13"/>
          </p:nvPr>
        </p:nvSpPr>
        <p:spPr>
          <a:xfrm>
            <a:off x="896400" y="1854200"/>
            <a:ext cx="7582582" cy="3767138"/>
          </a:xfrm>
        </p:spPr>
        <p:txBody>
          <a:bodyPr/>
          <a:lstStyle/>
          <a:p>
            <a:r>
              <a:rPr lang="nb-NO" dirty="0"/>
              <a:t>Klikk ikonet for å legge til en tabell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0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/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sp>
        <p:nvSpPr>
          <p:cNvPr id="8" name="Plassholder for diagram 7"/>
          <p:cNvSpPr>
            <a:spLocks noGrp="1"/>
          </p:cNvSpPr>
          <p:nvPr>
            <p:ph type="chart" sz="quarter" idx="13"/>
          </p:nvPr>
        </p:nvSpPr>
        <p:spPr>
          <a:xfrm>
            <a:off x="5020469" y="2000250"/>
            <a:ext cx="3458513" cy="3867149"/>
          </a:xfrm>
        </p:spPr>
        <p:txBody>
          <a:bodyPr/>
          <a:lstStyle/>
          <a:p>
            <a:r>
              <a:rPr lang="nb-NO" dirty="0"/>
              <a:t>Klikk ikonet for å legge til et diagram</a:t>
            </a:r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14"/>
          </p:nvPr>
        </p:nvSpPr>
        <p:spPr>
          <a:xfrm>
            <a:off x="896400" y="1994960"/>
            <a:ext cx="3904200" cy="3872441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6189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96400" y="1825625"/>
            <a:ext cx="76189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5885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7" r:id="rId4"/>
    <p:sldLayoutId id="2147483652" r:id="rId5"/>
    <p:sldLayoutId id="2147483657" r:id="rId6"/>
    <p:sldLayoutId id="2147483662" r:id="rId7"/>
    <p:sldLayoutId id="2147483658" r:id="rId8"/>
    <p:sldLayoutId id="2147483663" r:id="rId9"/>
    <p:sldLayoutId id="2147483654" r:id="rId10"/>
    <p:sldLayoutId id="2147483655" r:id="rId11"/>
    <p:sldLayoutId id="2147483661" r:id="rId12"/>
    <p:sldLayoutId id="2147483665" r:id="rId13"/>
    <p:sldLayoutId id="2147483666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8183"/>
          </a:solidFill>
          <a:latin typeface="+mn-lt"/>
          <a:ea typeface="Campton Book" charset="0"/>
          <a:cs typeface="Campton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71180" y="2409914"/>
            <a:ext cx="7801641" cy="167497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nb-NO" dirty="0" smtClean="0">
                <a:solidFill>
                  <a:srgbClr val="268183"/>
                </a:solidFill>
              </a:rPr>
              <a:t>Fra oppdrag til undervisning</a:t>
            </a:r>
            <a:r>
              <a:rPr lang="nb-NO" dirty="0">
                <a:solidFill>
                  <a:srgbClr val="268183"/>
                </a:solidFill>
              </a:rPr>
              <a:t/>
            </a:r>
            <a:br>
              <a:rPr lang="nb-NO" dirty="0">
                <a:solidFill>
                  <a:srgbClr val="268183"/>
                </a:solidFill>
              </a:rPr>
            </a:br>
            <a:r>
              <a:rPr lang="nb-NO" sz="3200" dirty="0">
                <a:solidFill>
                  <a:srgbClr val="268183"/>
                </a:solidFill>
              </a:rPr>
              <a:t>B - Samarbeid</a:t>
            </a: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DD7B2E6B-256D-4F96-A706-94501853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783" y="1912281"/>
            <a:ext cx="5280434" cy="442989"/>
          </a:xfrm>
        </p:spPr>
        <p:txBody>
          <a:bodyPr/>
          <a:lstStyle/>
          <a:p>
            <a:r>
              <a:rPr lang="nb-NO" dirty="0"/>
              <a:t>Modul 2</a:t>
            </a:r>
          </a:p>
        </p:txBody>
      </p:sp>
    </p:spTree>
    <p:extLst>
      <p:ext uri="{BB962C8B-B14F-4D97-AF65-F5344CB8AC3E}">
        <p14:creationId xmlns:p14="http://schemas.microsoft.com/office/powerpoint/2010/main" val="7939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8022350" cy="1325563"/>
          </a:xfrm>
        </p:spPr>
        <p:txBody>
          <a:bodyPr>
            <a:normAutofit/>
          </a:bodyPr>
          <a:lstStyle/>
          <a:p>
            <a:r>
              <a:rPr lang="nb-NO" sz="3400" dirty="0" smtClean="0">
                <a:solidFill>
                  <a:schemeClr val="accent5"/>
                </a:solidFill>
              </a:rPr>
              <a:t>Diskuter to og to, og sorter bildene (2 min</a:t>
            </a:r>
            <a:r>
              <a:rPr lang="nb-NO" sz="3400" dirty="0" smtClean="0">
                <a:solidFill>
                  <a:schemeClr val="accent5"/>
                </a:solidFill>
              </a:rPr>
              <a:t>)</a:t>
            </a:r>
            <a:endParaRPr lang="nb-NO" sz="3400" dirty="0">
              <a:solidFill>
                <a:schemeClr val="accent5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34749" y="1690689"/>
            <a:ext cx="7889001" cy="4443454"/>
            <a:chOff x="834749" y="2161976"/>
            <a:chExt cx="7889001" cy="4443454"/>
          </a:xfrm>
        </p:grpSpPr>
        <p:pic>
          <p:nvPicPr>
            <p:cNvPr id="6" name="Picture 2" descr="Bilde, Ilder, Footed, Svart, Skunk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780"/>
            <a:stretch/>
          </p:blipFill>
          <p:spPr bwMode="auto">
            <a:xfrm>
              <a:off x="3722673" y="2161976"/>
              <a:ext cx="2297127" cy="17359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Tre Mus, Apodemus Sylvaticus, Pattedy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1641" y="4491376"/>
              <a:ext cx="2305360" cy="17302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vitveis, Blomst, Naturen, Hvit, Blossom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7"/>
            <a:stretch/>
          </p:blipFill>
          <p:spPr bwMode="auto">
            <a:xfrm>
              <a:off x="6271642" y="2161976"/>
              <a:ext cx="2274534" cy="17359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722673" y="3897879"/>
              <a:ext cx="2119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/>
                <a:t>Ilder</a:t>
              </a:r>
              <a:endParaRPr lang="nb-NO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71642" y="6236098"/>
              <a:ext cx="2452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/>
                <a:t>Skogmus</a:t>
              </a:r>
              <a:endParaRPr lang="nb-NO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71641" y="3901357"/>
              <a:ext cx="2452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/>
                <a:t>Hvitveis</a:t>
              </a:r>
              <a:endParaRPr lang="nb-NO" dirty="0"/>
            </a:p>
          </p:txBody>
        </p:sp>
        <p:pic>
          <p:nvPicPr>
            <p:cNvPr id="12" name="Picture 10" descr="Blader, Grønt, Treet, Fjellet Elm, Ulmus Glabr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600" y="4504356"/>
              <a:ext cx="2595441" cy="17302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888532" y="6236098"/>
              <a:ext cx="2119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/>
                <a:t>Alm</a:t>
              </a:r>
              <a:endParaRPr lang="nb-NO" dirty="0"/>
            </a:p>
          </p:txBody>
        </p:sp>
        <p:pic>
          <p:nvPicPr>
            <p:cNvPr id="15" name="Picture 14" descr="Øyenstikker, Insekt, Makro, Calopteryx Vir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532" y="2161976"/>
              <a:ext cx="2565930" cy="17245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834749" y="3850517"/>
              <a:ext cx="3382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err="1" smtClean="0"/>
                <a:t>Blåvingevannymfe</a:t>
              </a:r>
              <a:endParaRPr lang="nb-NO" dirty="0" smtClean="0"/>
            </a:p>
          </p:txBody>
        </p:sp>
        <p:pic>
          <p:nvPicPr>
            <p:cNvPr id="17" name="Picture 16" descr="Blå Øyenstikker, Rock, Våtmarksområd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2673" y="4491375"/>
              <a:ext cx="2310267" cy="17302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722673" y="6183569"/>
              <a:ext cx="29885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/>
                <a:t>Stor blålibelle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 rot="20497957">
            <a:off x="34550" y="221582"/>
            <a:ext cx="1260728" cy="42310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Elevrolle</a:t>
            </a:r>
          </a:p>
        </p:txBody>
      </p:sp>
    </p:spTree>
    <p:extLst>
      <p:ext uri="{BB962C8B-B14F-4D97-AF65-F5344CB8AC3E}">
        <p14:creationId xmlns:p14="http://schemas.microsoft.com/office/powerpoint/2010/main" val="180049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61949"/>
          </a:xfrm>
        </p:spPr>
        <p:txBody>
          <a:bodyPr>
            <a:normAutofit/>
          </a:bodyPr>
          <a:lstStyle/>
          <a:p>
            <a:r>
              <a:rPr lang="nb-NO" dirty="0"/>
              <a:t>Hvordan </a:t>
            </a:r>
            <a:r>
              <a:rPr lang="nb-NO" dirty="0" smtClean="0"/>
              <a:t>sorterte dere?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5738" y="1727074"/>
            <a:ext cx="7583244" cy="4916793"/>
          </a:xfrm>
        </p:spPr>
        <p:txBody>
          <a:bodyPr>
            <a:normAutofit/>
          </a:bodyPr>
          <a:lstStyle/>
          <a:p>
            <a:r>
              <a:rPr lang="nb-NO" sz="2200" dirty="0" smtClean="0"/>
              <a:t>Pattedyr/insekter/planter?</a:t>
            </a:r>
          </a:p>
          <a:p>
            <a:r>
              <a:rPr lang="nb-NO" sz="2200" dirty="0" smtClean="0"/>
              <a:t>Etter levested?</a:t>
            </a:r>
          </a:p>
          <a:p>
            <a:r>
              <a:rPr lang="nb-NO" sz="2200" dirty="0" smtClean="0"/>
              <a:t>Etter størrelse?</a:t>
            </a:r>
          </a:p>
          <a:p>
            <a:r>
              <a:rPr lang="nb-NO" sz="2200" dirty="0" smtClean="0"/>
              <a:t>Etter mulig levealder?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r>
              <a:rPr lang="nb-NO" sz="2200" dirty="0" smtClean="0"/>
              <a:t>Det var i så fall feil! </a:t>
            </a:r>
            <a:br>
              <a:rPr lang="nb-NO" sz="2200" dirty="0" smtClean="0"/>
            </a:br>
            <a:r>
              <a:rPr lang="nb-NO" sz="2200" dirty="0" smtClean="0"/>
              <a:t>Poenget var å undersøke kunnskapen deres om rødlista arter. </a:t>
            </a:r>
          </a:p>
          <a:p>
            <a:r>
              <a:rPr lang="nb-NO" sz="2200" dirty="0" smtClean="0"/>
              <a:t>Men det kom kanskje ikke så tydelig fram …</a:t>
            </a:r>
          </a:p>
          <a:p>
            <a:endParaRPr lang="nb-NO" sz="2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b-NO" sz="2200" dirty="0" smtClean="0">
              <a:solidFill>
                <a:srgbClr val="FF0000"/>
              </a:solidFill>
            </a:endParaRPr>
          </a:p>
        </p:txBody>
      </p:sp>
      <p:pic>
        <p:nvPicPr>
          <p:cNvPr id="20" name="Picture 2" descr="Bilde, Ilder, Footed, Svart, Skun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80"/>
          <a:stretch/>
        </p:blipFill>
        <p:spPr bwMode="auto">
          <a:xfrm>
            <a:off x="6144586" y="1727075"/>
            <a:ext cx="1112763" cy="840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Tre Mus, Apodemus Sylvaticus, Pattedy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344" y="3029096"/>
            <a:ext cx="1116751" cy="838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vitveis, Blomst, Naturen, Hvit, Bloss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7"/>
          <a:stretch/>
        </p:blipFill>
        <p:spPr bwMode="auto">
          <a:xfrm>
            <a:off x="7379344" y="1727075"/>
            <a:ext cx="1101818" cy="840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130664" y="2598197"/>
            <a:ext cx="1026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Sårbar</a:t>
            </a:r>
            <a:endParaRPr lang="nb-NO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379344" y="3897415"/>
            <a:ext cx="1187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Livskraftig</a:t>
            </a:r>
            <a:endParaRPr lang="nb-NO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379344" y="2615588"/>
            <a:ext cx="1187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Livskraftig</a:t>
            </a:r>
            <a:endParaRPr lang="nb-NO" b="1" dirty="0"/>
          </a:p>
        </p:txBody>
      </p:sp>
      <p:pic>
        <p:nvPicPr>
          <p:cNvPr id="26" name="Picture 10" descr="Blader, Grønt, Treet, Fjellet Elm, Ulmus Glab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00" y="3035384"/>
            <a:ext cx="1257270" cy="838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771685" y="3897415"/>
            <a:ext cx="1026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Sårbar</a:t>
            </a:r>
            <a:endParaRPr lang="nb-NO" b="1" dirty="0"/>
          </a:p>
        </p:txBody>
      </p:sp>
      <p:pic>
        <p:nvPicPr>
          <p:cNvPr id="28" name="Picture 27" descr="Øyenstikker, Insekt, Makro, Calopteryx Vir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685" y="1727075"/>
            <a:ext cx="1242975" cy="835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771396" y="2600654"/>
            <a:ext cx="1638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Livskraftig</a:t>
            </a:r>
            <a:endParaRPr lang="nb-NO" b="1" dirty="0"/>
          </a:p>
        </p:txBody>
      </p:sp>
      <p:pic>
        <p:nvPicPr>
          <p:cNvPr id="30" name="Picture 29" descr="Blå Øyenstikker, Rock, Våtmarksområd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585" y="3029096"/>
            <a:ext cx="1119128" cy="838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144586" y="3904404"/>
            <a:ext cx="1447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Sårbar</a:t>
            </a:r>
            <a:endParaRPr lang="nb-NO" b="1" dirty="0"/>
          </a:p>
        </p:txBody>
      </p:sp>
      <p:sp>
        <p:nvSpPr>
          <p:cNvPr id="16" name="Rounded Rectangle 15"/>
          <p:cNvSpPr/>
          <p:nvPr/>
        </p:nvSpPr>
        <p:spPr>
          <a:xfrm rot="20497957">
            <a:off x="34550" y="221582"/>
            <a:ext cx="1260728" cy="42310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Elevrolle</a:t>
            </a:r>
          </a:p>
        </p:txBody>
      </p:sp>
    </p:spTree>
    <p:extLst>
      <p:ext uri="{BB962C8B-B14F-4D97-AF65-F5344CB8AC3E}">
        <p14:creationId xmlns:p14="http://schemas.microsoft.com/office/powerpoint/2010/main" val="418228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7" grpId="0"/>
      <p:bldP spid="29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solidFill>
                  <a:schemeClr val="accent5"/>
                </a:solidFill>
              </a:rPr>
              <a:t>Intensjonen med oppgaven</a:t>
            </a:r>
            <a:endParaRPr lang="nb-NO" dirty="0">
              <a:solidFill>
                <a:schemeClr val="accent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5738" y="1690688"/>
            <a:ext cx="7583244" cy="4270274"/>
          </a:xfrm>
        </p:spPr>
        <p:txBody>
          <a:bodyPr>
            <a:normAutofit/>
          </a:bodyPr>
          <a:lstStyle/>
          <a:p>
            <a:r>
              <a:rPr lang="nb-NO" sz="2200" dirty="0" smtClean="0"/>
              <a:t>Hvorfor fungerte oppgaven dårlig?</a:t>
            </a:r>
          </a:p>
          <a:p>
            <a:pPr lvl="1"/>
            <a:r>
              <a:rPr lang="nb-NO" sz="2000" dirty="0" smtClean="0"/>
              <a:t>Hvis intensjonen er å få elevene til å øve seg på sortering, kan oppgaven vært god.</a:t>
            </a:r>
          </a:p>
          <a:p>
            <a:pPr lvl="1"/>
            <a:r>
              <a:rPr lang="nb-NO" sz="2000" dirty="0" smtClean="0"/>
              <a:t>Hvis intensjonen er å undersøke elevenes kunnskap om rødlista arter, fungerer den dårlig.</a:t>
            </a:r>
          </a:p>
          <a:p>
            <a:r>
              <a:rPr lang="nb-NO" sz="2200" dirty="0" smtClean="0"/>
              <a:t>I etterkant av undervisning preget at gruppearbeid, praktiske aktiviteter, elevstyrt </a:t>
            </a:r>
            <a:r>
              <a:rPr lang="nb-NO" sz="2200" dirty="0"/>
              <a:t>arbeid </a:t>
            </a:r>
            <a:r>
              <a:rPr lang="nb-NO" sz="2200" dirty="0" smtClean="0"/>
              <a:t>o.l. opplever mange lærere at elevene har brukt tid på andre ting enn det som var lærerens intensjon.  </a:t>
            </a:r>
          </a:p>
          <a:p>
            <a:r>
              <a:rPr lang="nb-NO" sz="2200" dirty="0" smtClean="0"/>
              <a:t>Det er derfor viktig å tenke gjennom hva dere ønsker at elevene skal fokusere på i arbeidet med oppdraget, og vurdere om oppdragsformuleringen legger til rette for dette.</a:t>
            </a:r>
          </a:p>
        </p:txBody>
      </p:sp>
    </p:spTree>
    <p:extLst>
      <p:ext uri="{BB962C8B-B14F-4D97-AF65-F5344CB8AC3E}">
        <p14:creationId xmlns:p14="http://schemas.microsoft.com/office/powerpoint/2010/main" val="170931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Modellen for utvidet klasserom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For å unngå at </a:t>
            </a:r>
            <a:r>
              <a:rPr lang="nb-NO" sz="2200" dirty="0" smtClean="0"/>
              <a:t>elevene </a:t>
            </a:r>
            <a:r>
              <a:rPr lang="nb-NO" sz="2200" dirty="0"/>
              <a:t>er usikre på </a:t>
            </a:r>
            <a:r>
              <a:rPr lang="nb-NO" sz="2200" dirty="0" smtClean="0"/>
              <a:t>hva </a:t>
            </a:r>
            <a:r>
              <a:rPr lang="nb-NO" sz="2200" dirty="0"/>
              <a:t>de skal gjøre og </a:t>
            </a:r>
            <a:r>
              <a:rPr lang="nb-NO" sz="2200" dirty="0" smtClean="0"/>
              <a:t>lære, </a:t>
            </a:r>
            <a:r>
              <a:rPr lang="nb-NO" sz="2200" dirty="0"/>
              <a:t>må </a:t>
            </a:r>
            <a:r>
              <a:rPr lang="nb-NO" sz="2200" dirty="0" smtClean="0"/>
              <a:t>dere </a:t>
            </a:r>
            <a:r>
              <a:rPr lang="nb-NO" sz="2200" dirty="0"/>
              <a:t>jobbe </a:t>
            </a:r>
            <a:r>
              <a:rPr lang="nb-NO" sz="2200" dirty="0" smtClean="0"/>
              <a:t>dere </a:t>
            </a:r>
            <a:r>
              <a:rPr lang="nb-NO" sz="2200" dirty="0"/>
              <a:t>gjennom </a:t>
            </a:r>
            <a:r>
              <a:rPr lang="nb-NO" sz="2200" dirty="0" smtClean="0"/>
              <a:t>modellen før oppdraget deles ut. </a:t>
            </a:r>
          </a:p>
          <a:p>
            <a:r>
              <a:rPr lang="nb-NO" sz="2200" dirty="0" smtClean="0"/>
              <a:t>I denne modulen skal dere jobbe med punkt 3.</a:t>
            </a:r>
            <a:endParaRPr lang="nb-NO" sz="2200" dirty="0"/>
          </a:p>
          <a:p>
            <a:endParaRPr lang="nb-NO" sz="2200" dirty="0"/>
          </a:p>
        </p:txBody>
      </p:sp>
      <p:sp>
        <p:nvSpPr>
          <p:cNvPr id="4" name="Avrundet rektangel 4"/>
          <p:cNvSpPr/>
          <p:nvPr/>
        </p:nvSpPr>
        <p:spPr>
          <a:xfrm>
            <a:off x="1274982" y="3312901"/>
            <a:ext cx="5977083" cy="2540797"/>
          </a:xfrm>
          <a:prstGeom prst="roundRect">
            <a:avLst/>
          </a:prstGeom>
          <a:solidFill>
            <a:srgbClr val="D4EEEE"/>
          </a:solidFill>
          <a:ln w="28575" cap="flat" cmpd="sng" algn="ctr">
            <a:solidFill>
              <a:schemeClr val="accent3"/>
            </a:solidFill>
            <a:prstDash val="solid"/>
          </a:ln>
          <a:effectLst/>
        </p:spPr>
        <p:txBody>
          <a:bodyPr lIns="294551" tIns="147277" rIns="294551" bIns="147277" spcCol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93857" y="3351001"/>
            <a:ext cx="5614305" cy="2540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0270" marR="0" lvl="0" indent="-52027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nb-NO" sz="18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Velg </a:t>
            </a:r>
            <a:r>
              <a:rPr kumimoji="0" lang="nb-NO" sz="18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tema</a:t>
            </a:r>
            <a:endParaRPr kumimoji="0" lang="nb-NO" sz="1800" b="0" i="0" u="none" strike="noStrike" kern="120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520270" marR="0" lvl="0" indent="-52027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nb-NO" sz="18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Finn fram til et oppdrag som elevene skal </a:t>
            </a:r>
            <a:r>
              <a:rPr kumimoji="0" lang="nb-NO" sz="18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løse</a:t>
            </a:r>
            <a:endParaRPr kumimoji="0" lang="nb-NO" sz="1800" b="0" i="0" u="none" strike="noStrike" kern="120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520270" marR="0" lvl="0" indent="-52027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nb-NO" sz="1800" b="1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Hvilke kunnskaper og ferdigheter trenger elevene for å løse oppdraget?</a:t>
            </a:r>
          </a:p>
          <a:p>
            <a:pPr marL="520270" marR="0" lvl="0" indent="-52027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nb-NO" sz="18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Hva kan elevene gjøre på den andre læringsarenaen</a:t>
            </a:r>
            <a:r>
              <a:rPr kumimoji="0" lang="nb-NO" sz="1800" b="0" i="0" u="none" strike="noStrike" kern="1200" cap="none" spc="0" normalizeH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nb-NO" sz="18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som de ikke kan gjøre i klasserommet?</a:t>
            </a:r>
          </a:p>
          <a:p>
            <a:pPr marL="520270" marR="0" lvl="0" indent="-52027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nb-NO" sz="18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Velg aktiviteter som setter elevene i stand </a:t>
            </a:r>
            <a:br>
              <a:rPr kumimoji="0" lang="nb-NO" sz="18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</a:br>
            <a:r>
              <a:rPr kumimoji="0" lang="nb-NO" sz="18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til å løse </a:t>
            </a:r>
            <a:r>
              <a:rPr kumimoji="0" lang="nb-NO" sz="18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oppdraget</a:t>
            </a:r>
            <a:endParaRPr kumimoji="0" lang="nb-NO" sz="1800" b="0" i="0" u="none" strike="noStrike" kern="120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577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Begrepene kunnskap og ferdighet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200" dirty="0" smtClean="0"/>
              <a:t>Snakk sammen to og to: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200" dirty="0" smtClean="0"/>
              <a:t>Hva </a:t>
            </a:r>
            <a:r>
              <a:rPr lang="nb-NO" sz="2200" dirty="0"/>
              <a:t>tenker </a:t>
            </a:r>
            <a:r>
              <a:rPr lang="nb-NO" sz="2200" dirty="0" smtClean="0"/>
              <a:t>dere ligger i begrepene kunnskap </a:t>
            </a:r>
            <a:r>
              <a:rPr lang="nb-NO" sz="2200" dirty="0"/>
              <a:t>og ferdighet?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nb-NO" sz="2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876237" y="2925029"/>
            <a:ext cx="5563254" cy="2806750"/>
            <a:chOff x="822076" y="2263525"/>
            <a:chExt cx="7385026" cy="3663093"/>
          </a:xfrm>
        </p:grpSpPr>
        <p:sp>
          <p:nvSpPr>
            <p:cNvPr id="11" name="Avrundet rektangel 4"/>
            <p:cNvSpPr/>
            <p:nvPr/>
          </p:nvSpPr>
          <p:spPr>
            <a:xfrm>
              <a:off x="822076" y="2263525"/>
              <a:ext cx="7385026" cy="3663093"/>
            </a:xfrm>
            <a:prstGeom prst="roundRect">
              <a:avLst/>
            </a:prstGeom>
            <a:solidFill>
              <a:srgbClr val="D4EEEE"/>
            </a:solidFill>
            <a:ln w="2857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294551" tIns="147277" rIns="294551" bIns="147277" spcCol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1076817" y="2473987"/>
              <a:ext cx="6936793" cy="345262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20270" marR="0" lvl="0" indent="-520270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AutoNum type="arabicPeriod"/>
                <a:tabLst/>
                <a:defRPr/>
              </a:pPr>
              <a:r>
                <a:rPr kumimoji="0" lang="nb-NO" sz="2200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Velg </a:t>
              </a:r>
              <a:r>
                <a:rPr kumimoji="0" lang="nb-NO" sz="2200" b="0" i="0" u="none" strike="noStrike" kern="1200" cap="none" spc="0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tema</a:t>
              </a:r>
              <a:endParaRPr kumimoji="0" lang="nb-NO" sz="22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  <a:p>
              <a:pPr marL="520270" marR="0" lvl="0" indent="-520270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AutoNum type="arabicPeriod"/>
                <a:tabLst/>
                <a:defRPr/>
              </a:pPr>
              <a:r>
                <a:rPr kumimoji="0" lang="nb-NO" sz="2200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Finn fram til et oppdrag som elevene skal </a:t>
              </a:r>
              <a:r>
                <a:rPr kumimoji="0" lang="nb-NO" sz="2200" b="0" i="0" u="none" strike="noStrike" kern="1200" cap="none" spc="0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løse</a:t>
              </a:r>
              <a:endParaRPr kumimoji="0" lang="nb-NO" sz="22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  <a:p>
              <a:pPr marL="520270" marR="0" lvl="0" indent="-520270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AutoNum type="arabicPeriod"/>
                <a:tabLst/>
                <a:defRPr/>
              </a:pPr>
              <a:r>
                <a:rPr kumimoji="0" lang="nb-NO" sz="2200" b="1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Hvilke kunnskaper og ferdigheter trenger elevene for å løse oppdraget?</a:t>
              </a:r>
            </a:p>
            <a:p>
              <a:pPr marL="520270" marR="0" lvl="0" indent="-520270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AutoNum type="arabicPeriod"/>
                <a:tabLst/>
                <a:defRPr/>
              </a:pPr>
              <a:r>
                <a:rPr kumimoji="0" lang="nb-NO" sz="2200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Hva kan elevene gjøre på den andre læringsarenaen</a:t>
              </a:r>
              <a:r>
                <a:rPr kumimoji="0" lang="nb-NO" sz="2200" b="0" i="0" u="none" strike="noStrike" kern="1200" cap="none" spc="0" normalizeH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nb-NO" sz="2200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som de ikke kan gjøre i klasserommet?</a:t>
              </a:r>
            </a:p>
            <a:p>
              <a:pPr marL="520270" marR="0" lvl="0" indent="-520270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AutoNum type="arabicPeriod"/>
                <a:tabLst/>
                <a:defRPr/>
              </a:pPr>
              <a:r>
                <a:rPr kumimoji="0" lang="nb-NO" sz="2200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Velg aktiviteter som setter elevene i stand </a:t>
              </a:r>
              <a:br>
                <a:rPr kumimoji="0" lang="nb-NO" sz="2200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</a:br>
              <a:r>
                <a:rPr kumimoji="0" lang="nb-NO" sz="2200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til å løse </a:t>
              </a:r>
              <a:r>
                <a:rPr kumimoji="0" lang="nb-NO" sz="2200" b="0" i="0" u="none" strike="noStrike" kern="1200" cap="none" spc="0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oppdraget</a:t>
              </a:r>
              <a:endParaRPr kumimoji="0" lang="nb-NO" sz="22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34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Begrepene kunnskap </a:t>
            </a:r>
            <a:r>
              <a:rPr lang="nb-NO" dirty="0"/>
              <a:t>og ferdighet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9" y="1683328"/>
            <a:ext cx="4084824" cy="42859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200" b="1" dirty="0"/>
              <a:t>Kunnskap</a:t>
            </a:r>
          </a:p>
          <a:p>
            <a:r>
              <a:rPr lang="nb-NO" sz="2200" dirty="0"/>
              <a:t>fakta</a:t>
            </a:r>
          </a:p>
          <a:p>
            <a:r>
              <a:rPr lang="nb-NO" sz="2200" dirty="0" smtClean="0"/>
              <a:t>teorier</a:t>
            </a:r>
            <a:endParaRPr lang="nb-NO" sz="2200" dirty="0"/>
          </a:p>
          <a:p>
            <a:r>
              <a:rPr lang="nb-NO" sz="2200" dirty="0"/>
              <a:t>f</a:t>
            </a:r>
            <a:r>
              <a:rPr lang="nb-NO" sz="2200" dirty="0" smtClean="0"/>
              <a:t>ormler</a:t>
            </a:r>
          </a:p>
          <a:p>
            <a:r>
              <a:rPr lang="nb-NO" sz="2200" dirty="0" smtClean="0"/>
              <a:t>nøkkelbegreper</a:t>
            </a:r>
            <a:r>
              <a:rPr lang="nb-NO" sz="2600" dirty="0"/>
              <a:t/>
            </a:r>
            <a:br>
              <a:rPr lang="nb-NO" sz="2600" dirty="0"/>
            </a:br>
            <a:endParaRPr lang="nb-NO" sz="1800" dirty="0"/>
          </a:p>
          <a:p>
            <a:pPr marL="0" indent="0">
              <a:buNone/>
            </a:pPr>
            <a:r>
              <a:rPr lang="nb-NO" sz="2200" b="1" dirty="0"/>
              <a:t>Ferdighet</a:t>
            </a:r>
          </a:p>
          <a:p>
            <a:r>
              <a:rPr lang="nb-NO" sz="2200" dirty="0"/>
              <a:t>metoder for innsamling av data/informasjon</a:t>
            </a:r>
          </a:p>
          <a:p>
            <a:r>
              <a:rPr lang="nb-NO" sz="2200" dirty="0"/>
              <a:t>drøfte, argumentere, </a:t>
            </a:r>
            <a:r>
              <a:rPr lang="nb-NO" sz="2200" dirty="0" smtClean="0"/>
              <a:t>forklare …</a:t>
            </a:r>
            <a:endParaRPr lang="nb-NO" sz="2200" dirty="0"/>
          </a:p>
          <a:p>
            <a:r>
              <a:rPr lang="nb-NO" sz="2200" dirty="0"/>
              <a:t>formidle løsning på oppdraget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227993" y="1721374"/>
            <a:ext cx="3498418" cy="4280185"/>
          </a:xfrm>
          <a:prstGeom prst="roundRect">
            <a:avLst>
              <a:gd name="adj" fmla="val 0"/>
            </a:avLst>
          </a:prstGeom>
          <a:solidFill>
            <a:srgbClr val="D4EEE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chemeClr val="tx1"/>
                </a:solidFill>
                <a:sym typeface="Wingdings" panose="05000000000000000000" pitchFamily="2" charset="2"/>
              </a:rPr>
              <a:t>Dette er ikke fullstendige </a:t>
            </a:r>
            <a:r>
              <a:rPr lang="nb-NO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lister, </a:t>
            </a:r>
            <a:r>
              <a:rPr lang="nb-NO" sz="2200" dirty="0">
                <a:solidFill>
                  <a:schemeClr val="tx1"/>
                </a:solidFill>
                <a:sym typeface="Wingdings" panose="05000000000000000000" pitchFamily="2" charset="2"/>
              </a:rPr>
              <a:t>men eksempler for å </a:t>
            </a:r>
            <a:r>
              <a:rPr lang="nb-NO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illustrere forskjellen. </a:t>
            </a:r>
            <a:endParaRPr lang="nb-NO" sz="2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chemeClr val="tx1"/>
                </a:solidFill>
                <a:sym typeface="Wingdings" panose="05000000000000000000" pitchFamily="2" charset="2"/>
              </a:rPr>
              <a:t>Det er helt nødvendig å vite hvilken kompetanse elevene trenger for </a:t>
            </a:r>
            <a:r>
              <a:rPr lang="nb-NO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å løse </a:t>
            </a:r>
            <a:r>
              <a:rPr lang="nb-NO" sz="2200" dirty="0">
                <a:solidFill>
                  <a:schemeClr val="tx1"/>
                </a:solidFill>
                <a:sym typeface="Wingdings" panose="05000000000000000000" pitchFamily="2" charset="2"/>
              </a:rPr>
              <a:t>oppdraget </a:t>
            </a:r>
            <a:r>
              <a:rPr lang="nb-NO" sz="2200" i="1" dirty="0">
                <a:solidFill>
                  <a:schemeClr val="tx1"/>
                </a:solidFill>
                <a:sym typeface="Wingdings" panose="05000000000000000000" pitchFamily="2" charset="2"/>
              </a:rPr>
              <a:t>før</a:t>
            </a:r>
            <a:r>
              <a:rPr lang="nb-NO" sz="2200" dirty="0">
                <a:solidFill>
                  <a:schemeClr val="tx1"/>
                </a:solidFill>
                <a:sym typeface="Wingdings" panose="05000000000000000000" pitchFamily="2" charset="2"/>
              </a:rPr>
              <a:t> dere begynner å planlegge innholdet i undervisninga.</a:t>
            </a:r>
            <a:endParaRPr lang="nb-NO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36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Gruppearbeid</a:t>
            </a:r>
            <a:endParaRPr lang="nb-NO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20 </a:t>
            </a:r>
            <a:r>
              <a:rPr lang="nb-NO" dirty="0"/>
              <a:t>minutter</a:t>
            </a:r>
          </a:p>
        </p:txBody>
      </p:sp>
    </p:spTree>
    <p:extLst>
      <p:ext uri="{BB962C8B-B14F-4D97-AF65-F5344CB8AC3E}">
        <p14:creationId xmlns:p14="http://schemas.microsoft.com/office/powerpoint/2010/main" val="360398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Fra </a:t>
            </a:r>
            <a:r>
              <a:rPr lang="nb-NO" dirty="0"/>
              <a:t>oppdrag til undervisning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 dirty="0"/>
              <a:t>Med utgangspunkt i et felles eksempel på oppdrag skal dere nå øve på å avdekke hvilke kunnskaper og ferdigheter elevene trenger for å løse oppdraget.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3044385"/>
            <a:ext cx="4373707" cy="3096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95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Vindusutskifting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5738" y="1373797"/>
            <a:ext cx="7882502" cy="548420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800" b="1" dirty="0"/>
              <a:t>Nexans Rognan søker kvalifisert rådgivning vedrørende utskifting av vinduer</a:t>
            </a:r>
          </a:p>
          <a:p>
            <a:pPr marL="0" indent="0">
              <a:buNone/>
            </a:pPr>
            <a:r>
              <a:rPr lang="nb-NO" sz="1800" dirty="0"/>
              <a:t>Nexans Norway sin fabrikk på Rognan produserer kabler i mange forskjellige størrelser som blir solgt til kunder i ei rekke land over hele verden. Fabrikken har per i dag ei grunnflate på ca. 18 000 m</a:t>
            </a:r>
            <a:r>
              <a:rPr lang="nb-NO" sz="1800" baseline="30000" dirty="0"/>
              <a:t>2</a:t>
            </a:r>
            <a:r>
              <a:rPr lang="nb-NO" sz="1800" dirty="0"/>
              <a:t> og en høyde under taket på omtrent 7 meter. Videre er det satt et krav om at temperaturen innendørs skal holdes forholdsvis konstant, uansett vær og årstid. </a:t>
            </a:r>
          </a:p>
          <a:p>
            <a:pPr marL="0" indent="0">
              <a:buNone/>
            </a:pPr>
            <a:r>
              <a:rPr lang="nb-NO" sz="1800" dirty="0"/>
              <a:t>Siden oppstart og bygging av fabrikken i 1972, har mye blitt endret og forbedret underveis, men mye har også forblitt uendret. Vinduer har i liten grad blitt skiftet ut, slik at mesteparten av fabrikkens vinduer er de samme som da bygget ble satt opp. Her ønsker vi hjelp og gir dere dermed følgende oppdrag:</a:t>
            </a:r>
          </a:p>
          <a:p>
            <a:r>
              <a:rPr lang="nb-NO" sz="1800" dirty="0"/>
              <a:t>Vil det være lønnsomt for Nexans Rognan å skifte ut fabrikkens gamle vinduer? </a:t>
            </a:r>
          </a:p>
          <a:p>
            <a:pPr marL="0" indent="0">
              <a:buNone/>
            </a:pPr>
            <a:r>
              <a:rPr lang="nb-NO" sz="1800" dirty="0"/>
              <a:t>Dere bes om å levere en rapport som inneholder deres anbefaling. Det forventes at anbefalinga begrunnes ut i fra økonomiske, sosiale og miljømessige perspektiver.</a:t>
            </a:r>
          </a:p>
          <a:p>
            <a:pPr marL="0" indent="0">
              <a:buNone/>
            </a:pPr>
            <a:r>
              <a:rPr lang="nb-NO" sz="1800" dirty="0"/>
              <a:t>Vi vil gjerne invitere dere til fabrikken for ei omvisning og eventuelle undersøkelser den 17. februar. Vi ønsker at dere presenterer deres løsning hos oss på fabrikken i uke 11.</a:t>
            </a:r>
            <a:br>
              <a:rPr lang="nb-NO" sz="1800" dirty="0"/>
            </a:br>
            <a:r>
              <a:rPr lang="nb-NO" sz="1800" dirty="0"/>
              <a:t/>
            </a:r>
            <a:br>
              <a:rPr lang="nb-NO" sz="1800" dirty="0"/>
            </a:br>
            <a:r>
              <a:rPr lang="nb-NO" sz="1800" dirty="0"/>
              <a:t>Med vennlig hilsen Nexans Norway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065874" y="105978"/>
            <a:ext cx="3712366" cy="1130187"/>
          </a:xfrm>
          <a:prstGeom prst="wedgeRoundRectCallout">
            <a:avLst>
              <a:gd name="adj1" fmla="val -22572"/>
              <a:gd name="adj2" fmla="val 61631"/>
              <a:gd name="adj3" fmla="val 16667"/>
            </a:avLst>
          </a:prstGeom>
          <a:solidFill>
            <a:srgbClr val="2681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nb-NO" dirty="0">
                <a:solidFill>
                  <a:schemeClr val="bg1"/>
                </a:solidFill>
              </a:rPr>
              <a:t>Eksempelet er hentet fra Lektor2 og er opprinnelig laget for matematikk, naturfag og samfunnsfag på 9. trinn</a:t>
            </a:r>
          </a:p>
        </p:txBody>
      </p:sp>
    </p:spTree>
    <p:extLst>
      <p:ext uri="{BB962C8B-B14F-4D97-AF65-F5344CB8AC3E}">
        <p14:creationId xmlns:p14="http://schemas.microsoft.com/office/powerpoint/2010/main" val="186503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225" y="3932339"/>
            <a:ext cx="3541237" cy="2507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400" dirty="0" smtClean="0"/>
              <a:t>Fra </a:t>
            </a:r>
            <a:r>
              <a:rPr lang="nb-NO" sz="3400" dirty="0"/>
              <a:t>oppdrag til undervisning </a:t>
            </a:r>
            <a:r>
              <a:rPr lang="nb-NO" sz="3400" dirty="0" smtClean="0"/>
              <a:t>(</a:t>
            </a:r>
            <a:r>
              <a:rPr lang="nb-NO" sz="3400" dirty="0"/>
              <a:t>10 </a:t>
            </a:r>
            <a:r>
              <a:rPr lang="nb-NO" sz="3400" dirty="0" smtClean="0"/>
              <a:t>min)</a:t>
            </a:r>
            <a:endParaRPr lang="nb-NO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631981"/>
            <a:ext cx="7583244" cy="418032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/>
              <a:t>Med utgangspunkt i oppdraget dere nettopp leste skal dere jobbe med det utdelte planleggingsarket i grupper. Diskuter og skriv ned stikkord i kolonnen som heter kompetanse: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nb-NO" sz="2200" dirty="0"/>
              <a:t>Hvilke kunnskaper trenger elevene for å løse oppdraget?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nb-NO" sz="2200" dirty="0"/>
              <a:t>Hvilke ferdigheter trenger elevene for å løse oppdraget?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85099" y="4097046"/>
            <a:ext cx="567072" cy="2263775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980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200" dirty="0"/>
              <a:t>Målet med denne modulen er å bli kjent med </a:t>
            </a:r>
            <a:r>
              <a:rPr lang="nb-NO" sz="2200" i="1" dirty="0"/>
              <a:t>M</a:t>
            </a:r>
            <a:r>
              <a:rPr lang="nb-NO" sz="2200" i="1" dirty="0" smtClean="0"/>
              <a:t>odellen </a:t>
            </a:r>
            <a:r>
              <a:rPr lang="nb-NO" sz="2200" i="1" dirty="0"/>
              <a:t>for utvidet klasserom</a:t>
            </a:r>
            <a:r>
              <a:rPr lang="nb-NO" sz="2200" dirty="0"/>
              <a:t> og hvordan denne kan brukes </a:t>
            </a:r>
            <a:r>
              <a:rPr lang="nb-NO" sz="2200" dirty="0" smtClean="0"/>
              <a:t>for å planlegge </a:t>
            </a:r>
            <a:r>
              <a:rPr lang="nb-NO" sz="2200" dirty="0"/>
              <a:t>undervisning som involverer </a:t>
            </a:r>
            <a:r>
              <a:rPr lang="nb-NO" sz="2200" dirty="0" smtClean="0"/>
              <a:t>andre </a:t>
            </a:r>
            <a:r>
              <a:rPr lang="nb-NO" sz="2200" dirty="0"/>
              <a:t>læringsarenaer. </a:t>
            </a:r>
            <a:endParaRPr lang="nb-NO" sz="22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nb-NO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722" y="3244084"/>
            <a:ext cx="4059801" cy="2570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10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Vindusutskifting </a:t>
            </a:r>
            <a:r>
              <a:rPr lang="nb-NO" sz="3600" dirty="0"/>
              <a:t>– forslag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nb-NO" sz="2400" b="1" dirty="0"/>
              <a:t>Kunnskaper:</a:t>
            </a:r>
          </a:p>
          <a:p>
            <a:pPr>
              <a:spcAft>
                <a:spcPts val="1200"/>
              </a:spcAft>
            </a:pPr>
            <a:r>
              <a:rPr lang="nb-NO" sz="2200" dirty="0"/>
              <a:t>Materialene i ei bygning påvirker bygningens energiforbruk og </a:t>
            </a:r>
            <a:r>
              <a:rPr lang="nb-NO" sz="2200" dirty="0" smtClean="0"/>
              <a:t>inneklima</a:t>
            </a:r>
            <a:endParaRPr lang="nb-NO" sz="2200" dirty="0"/>
          </a:p>
          <a:p>
            <a:pPr>
              <a:spcAft>
                <a:spcPts val="1200"/>
              </a:spcAft>
            </a:pPr>
            <a:r>
              <a:rPr lang="nb-NO" sz="2200" dirty="0"/>
              <a:t>Bygningers energiforbruk har sammenheng med bygningers belastning på </a:t>
            </a:r>
            <a:r>
              <a:rPr lang="nb-NO" sz="2200" dirty="0" smtClean="0"/>
              <a:t>miljøet</a:t>
            </a:r>
            <a:endParaRPr lang="nb-NO" sz="2200" dirty="0"/>
          </a:p>
          <a:p>
            <a:pPr>
              <a:spcAft>
                <a:spcPts val="1200"/>
              </a:spcAft>
            </a:pPr>
            <a:r>
              <a:rPr lang="nb-NO" sz="2200" dirty="0"/>
              <a:t>Nøkkelbegreper: energiforbruk, u-verdi, areal, varmetap, watt, bærekraftig utvikling</a:t>
            </a:r>
          </a:p>
        </p:txBody>
      </p:sp>
    </p:spTree>
    <p:extLst>
      <p:ext uri="{BB962C8B-B14F-4D97-AF65-F5344CB8AC3E}">
        <p14:creationId xmlns:p14="http://schemas.microsoft.com/office/powerpoint/2010/main" val="266924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Vindusutskifting </a:t>
            </a:r>
            <a:r>
              <a:rPr lang="nb-NO" dirty="0"/>
              <a:t>– forslag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763279"/>
            <a:ext cx="7583244" cy="418032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nb-NO" sz="2400" b="1" dirty="0"/>
              <a:t>Ferdigheter: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Måle u-verdi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Ta mål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Beregne areal, varmetap, energiforbruk og -kostnader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Analysere data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Bruke regneark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Lage grafiske framstillinger 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Argumentere for løsningen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Utarbeide rapport og presentasjon  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Presentere resultatet for bedriften ved hjelp av for eksempel PowerPoint</a:t>
            </a:r>
          </a:p>
        </p:txBody>
      </p:sp>
    </p:spTree>
    <p:extLst>
      <p:ext uri="{BB962C8B-B14F-4D97-AF65-F5344CB8AC3E}">
        <p14:creationId xmlns:p14="http://schemas.microsoft.com/office/powerpoint/2010/main" val="195122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Refleksjon i plenum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b-NO" sz="2200" dirty="0"/>
              <a:t>Hvordan var deres forslag til kunnskaper og ferdigheter sammenliknet </a:t>
            </a:r>
            <a:r>
              <a:rPr lang="nb-NO" sz="2200" dirty="0" smtClean="0"/>
              <a:t>med de presenterte forslagene?</a:t>
            </a:r>
            <a:endParaRPr lang="nb-NO" sz="2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b-NO" sz="2200" dirty="0"/>
              <a:t>Jo mer konkrete dere er når dere setter opp hvilke kunnskaper og ferdigheter elevene trenger for å løse oppdraget, jo enklere blir det å planlegge innholdet i undervisningen!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nb-NO" sz="2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nb-NO" sz="2200" dirty="0"/>
          </a:p>
        </p:txBody>
      </p:sp>
      <p:pic>
        <p:nvPicPr>
          <p:cNvPr id="4" name="Picture 2" descr="Tilbakemeldinger, Bekref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345" y="4137470"/>
            <a:ext cx="3249637" cy="216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53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</a:t>
            </a:r>
            <a:r>
              <a:rPr lang="nb-NO" dirty="0" smtClean="0"/>
              <a:t>en </a:t>
            </a:r>
            <a:r>
              <a:rPr lang="nb-NO" dirty="0"/>
              <a:t>god løsning på oppdraget?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nb-NO" sz="2200" dirty="0"/>
              <a:t>Når dere har satt opp hvilke kunnskaper og ferdigheter elevene trenger, </a:t>
            </a:r>
            <a:r>
              <a:rPr lang="nb-NO" sz="2200" dirty="0" smtClean="0"/>
              <a:t>bør dere tenke igjennom om dette stemmer overens med det dere vil at elevene skal lære. Dersom svaret er nei, må dere gå tilbake og justere oppdraget.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nb-NO" sz="22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nb-NO" sz="2200" dirty="0"/>
          </a:p>
        </p:txBody>
      </p:sp>
      <p:pic>
        <p:nvPicPr>
          <p:cNvPr id="1026" name="Picture 2" descr="Detective, Søking, Mann, Søk, Forstør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553" y="3441843"/>
            <a:ext cx="2943429" cy="297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81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</a:t>
            </a:r>
            <a:r>
              <a:rPr lang="nb-NO" dirty="0" smtClean="0"/>
              <a:t>en </a:t>
            </a:r>
            <a:r>
              <a:rPr lang="nb-NO" dirty="0"/>
              <a:t>god løsning på oppdraget?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nb-NO" sz="2200" dirty="0" smtClean="0"/>
              <a:t>Når oppdraget er ferdig formulert, og kunnskapene og ferdighetene er definert, er </a:t>
            </a:r>
            <a:r>
              <a:rPr lang="nb-NO" sz="2200" dirty="0"/>
              <a:t>det viktig at dere selv går gjennom oppdraget og tenker </a:t>
            </a:r>
            <a:r>
              <a:rPr lang="nb-NO" sz="2200" dirty="0" smtClean="0"/>
              <a:t>på </a:t>
            </a:r>
            <a:r>
              <a:rPr lang="nb-NO" sz="2200" dirty="0"/>
              <a:t>hvordan </a:t>
            </a:r>
            <a:r>
              <a:rPr lang="nb-NO" sz="2200" dirty="0" smtClean="0"/>
              <a:t>en </a:t>
            </a:r>
            <a:r>
              <a:rPr lang="nb-NO" sz="2200" dirty="0"/>
              <a:t>god løsning ser ut: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nb-NO" sz="2200" dirty="0"/>
              <a:t>Hva må </a:t>
            </a:r>
            <a:r>
              <a:rPr lang="nb-NO" sz="2200" dirty="0" smtClean="0"/>
              <a:t>en </a:t>
            </a:r>
            <a:r>
              <a:rPr lang="nb-NO" sz="2200" dirty="0"/>
              <a:t>god løsning på oppdraget inneholde?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nb-NO" sz="2200" dirty="0"/>
              <a:t>Hvilke kriterier skal brukes for å vurdere elevenes kompetanse?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nb-NO" sz="2200" dirty="0"/>
              <a:t>Dette må diskuteres med / gjøres kjent for elevene</a:t>
            </a:r>
            <a:r>
              <a:rPr lang="nb-NO" sz="2200" dirty="0" smtClean="0"/>
              <a:t>.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nb-NO" sz="22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6516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Planlegg egen undervisning 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30 minutter</a:t>
            </a:r>
          </a:p>
        </p:txBody>
      </p:sp>
    </p:spTree>
    <p:extLst>
      <p:ext uri="{BB962C8B-B14F-4D97-AF65-F5344CB8AC3E}">
        <p14:creationId xmlns:p14="http://schemas.microsoft.com/office/powerpoint/2010/main" val="51183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5"/>
                </a:solidFill>
              </a:rPr>
              <a:t>Planlegg egen undervisning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725790"/>
            <a:ext cx="7583244" cy="4280155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b-NO" sz="2200" dirty="0"/>
              <a:t>Nå skal </a:t>
            </a:r>
            <a:r>
              <a:rPr lang="nb-NO" sz="2200" dirty="0" smtClean="0"/>
              <a:t>dere fortsette planleggingen av eget undervisnings-opplegg basert på oppdraget dere laget i forrige modul. Dere skal jobbe med kolonnene tilhørende modul 2:</a:t>
            </a:r>
          </a:p>
          <a:p>
            <a:r>
              <a:rPr lang="nb-NO" sz="2200" dirty="0" smtClean="0"/>
              <a:t>Hvilke kunnskaper og ferdigheter trenger elevene for å løse oppdraget? </a:t>
            </a:r>
          </a:p>
          <a:p>
            <a:pPr lvl="1"/>
            <a:r>
              <a:rPr lang="nb-NO" sz="2000" dirty="0" smtClean="0"/>
              <a:t>Husk </a:t>
            </a:r>
            <a:r>
              <a:rPr lang="nb-NO" sz="2000" dirty="0"/>
              <a:t>å være så konkret som </a:t>
            </a:r>
            <a:r>
              <a:rPr lang="nb-NO" sz="2000" dirty="0" smtClean="0"/>
              <a:t>mulig </a:t>
            </a:r>
          </a:p>
          <a:p>
            <a:pPr lvl="1"/>
            <a:r>
              <a:rPr lang="nb-NO" sz="2000" dirty="0" smtClean="0"/>
              <a:t>Stemmer dette med det du ønsker at elevene skal lære? </a:t>
            </a:r>
          </a:p>
          <a:p>
            <a:pPr lvl="1"/>
            <a:r>
              <a:rPr lang="nb-NO" sz="2000" dirty="0" smtClean="0"/>
              <a:t>Trenger du å justere oppdraget?</a:t>
            </a:r>
          </a:p>
          <a:p>
            <a:r>
              <a:rPr lang="nb-NO" sz="2200" dirty="0" smtClean="0"/>
              <a:t>Hvilke kompetansemål fra hvilke fag er relevante?</a:t>
            </a:r>
          </a:p>
          <a:p>
            <a:r>
              <a:rPr lang="nb-NO" sz="2200" dirty="0" smtClean="0"/>
              <a:t>Hva bør en god løsning på oppdraget inneholde?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883" y="5340803"/>
            <a:ext cx="1943100" cy="1380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7055980" y="5371976"/>
            <a:ext cx="814201" cy="129898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65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71180" y="2409914"/>
            <a:ext cx="7801641" cy="167497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nb-NO" dirty="0" smtClean="0">
                <a:solidFill>
                  <a:srgbClr val="268183"/>
                </a:solidFill>
              </a:rPr>
              <a:t>Fra oppdrag til undervisning</a:t>
            </a:r>
            <a:r>
              <a:rPr lang="nb-NO" dirty="0">
                <a:solidFill>
                  <a:srgbClr val="268183"/>
                </a:solidFill>
              </a:rPr>
              <a:t/>
            </a:r>
            <a:br>
              <a:rPr lang="nb-NO" dirty="0">
                <a:solidFill>
                  <a:srgbClr val="268183"/>
                </a:solidFill>
              </a:rPr>
            </a:br>
            <a:r>
              <a:rPr lang="nb-NO" sz="3200" dirty="0">
                <a:solidFill>
                  <a:srgbClr val="268183"/>
                </a:solidFill>
              </a:rPr>
              <a:t>D - Etterarbeid</a:t>
            </a: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DD7B2E6B-256D-4F96-A706-94501853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783" y="1912281"/>
            <a:ext cx="5280434" cy="442989"/>
          </a:xfrm>
        </p:spPr>
        <p:txBody>
          <a:bodyPr/>
          <a:lstStyle/>
          <a:p>
            <a:r>
              <a:rPr lang="nb-NO" dirty="0"/>
              <a:t>Modul 2</a:t>
            </a:r>
          </a:p>
        </p:txBody>
      </p:sp>
    </p:spTree>
    <p:extLst>
      <p:ext uri="{BB962C8B-B14F-4D97-AF65-F5344CB8AC3E}">
        <p14:creationId xmlns:p14="http://schemas.microsoft.com/office/powerpoint/2010/main" val="22026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200" dirty="0"/>
              <a:t>Målet med denne modulen er å bli kjent med </a:t>
            </a:r>
            <a:r>
              <a:rPr lang="nb-NO" sz="2200" i="1" dirty="0"/>
              <a:t>M</a:t>
            </a:r>
            <a:r>
              <a:rPr lang="nb-NO" sz="2200" i="1" dirty="0" smtClean="0"/>
              <a:t>odellen </a:t>
            </a:r>
            <a:r>
              <a:rPr lang="nb-NO" sz="2200" i="1" dirty="0"/>
              <a:t>for utvidet klasserom</a:t>
            </a:r>
            <a:r>
              <a:rPr lang="nb-NO" sz="2200" dirty="0"/>
              <a:t> og hvordan denne kan brukes </a:t>
            </a:r>
            <a:r>
              <a:rPr lang="nb-NO" sz="2200" dirty="0" smtClean="0"/>
              <a:t>for å planlegge </a:t>
            </a:r>
            <a:r>
              <a:rPr lang="nb-NO" sz="2200" dirty="0"/>
              <a:t>undervisning som involverer </a:t>
            </a:r>
            <a:r>
              <a:rPr lang="nb-NO" sz="2200" dirty="0" smtClean="0"/>
              <a:t>andre </a:t>
            </a:r>
            <a:r>
              <a:rPr lang="nb-NO" sz="2200" dirty="0"/>
              <a:t>læringsarenaer. </a:t>
            </a:r>
            <a:endParaRPr lang="nb-NO" sz="22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nb-NO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722" y="3244084"/>
            <a:ext cx="4059801" cy="2570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39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Tidsplan for denne økta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186207"/>
              </p:ext>
            </p:extLst>
          </p:nvPr>
        </p:nvGraphicFramePr>
        <p:xfrm>
          <a:off x="895350" y="1825625"/>
          <a:ext cx="7583488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674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571814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200" b="0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0" dirty="0"/>
                        <a:t>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Del erfaringer i grupper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 smtClean="0">
                          <a:solidFill>
                            <a:schemeClr val="tx1"/>
                          </a:solidFill>
                        </a:rPr>
                        <a:t>30 min</a:t>
                      </a:r>
                      <a:endParaRPr lang="nb-NO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34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Oppsummer i plenum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>
                          <a:solidFill>
                            <a:schemeClr val="tx1"/>
                          </a:solidFill>
                        </a:rPr>
                        <a:t>15 </a:t>
                      </a:r>
                      <a:r>
                        <a:rPr lang="nb-NO" sz="2200" dirty="0" smtClean="0">
                          <a:solidFill>
                            <a:schemeClr val="tx1"/>
                          </a:solidFill>
                        </a:rPr>
                        <a:t>min</a:t>
                      </a:r>
                      <a:endParaRPr lang="nb-NO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Veien videre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>
                          <a:solidFill>
                            <a:schemeClr val="tx1"/>
                          </a:solidFill>
                        </a:rPr>
                        <a:t>10 </a:t>
                      </a:r>
                      <a:r>
                        <a:rPr lang="nb-NO" sz="2200" dirty="0" smtClean="0">
                          <a:solidFill>
                            <a:schemeClr val="tx1"/>
                          </a:solidFill>
                        </a:rPr>
                        <a:t>min</a:t>
                      </a:r>
                      <a:endParaRPr lang="nb-NO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889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b="1" dirty="0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1" baseline="0" dirty="0" smtClean="0">
                          <a:solidFill>
                            <a:schemeClr val="tx1"/>
                          </a:solidFill>
                        </a:rPr>
                        <a:t>55 </a:t>
                      </a:r>
                      <a:r>
                        <a:rPr lang="nb-NO" sz="2200" b="1" dirty="0" smtClean="0">
                          <a:solidFill>
                            <a:schemeClr val="tx1"/>
                          </a:solidFill>
                        </a:rPr>
                        <a:t>min</a:t>
                      </a:r>
                      <a:endParaRPr lang="nb-NO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953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06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Tidsplan for denne økta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747181"/>
              </p:ext>
            </p:extLst>
          </p:nvPr>
        </p:nvGraphicFramePr>
        <p:xfrm>
          <a:off x="895350" y="1825625"/>
          <a:ext cx="758348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674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571814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200" b="0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0" dirty="0"/>
                        <a:t>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>
                          <a:solidFill>
                            <a:schemeClr val="tx1"/>
                          </a:solidFill>
                        </a:rPr>
                        <a:t>Oppsummer forarbeidet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 smtClean="0">
                          <a:solidFill>
                            <a:schemeClr val="tx1"/>
                          </a:solidFill>
                        </a:rPr>
                        <a:t>10 min</a:t>
                      </a:r>
                      <a:endParaRPr lang="nb-NO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34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>
                          <a:solidFill>
                            <a:schemeClr val="tx1"/>
                          </a:solidFill>
                        </a:rPr>
                        <a:t>Faglig påfyll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>
                          <a:solidFill>
                            <a:schemeClr val="tx1"/>
                          </a:solidFill>
                        </a:rPr>
                        <a:t>20 </a:t>
                      </a:r>
                      <a:r>
                        <a:rPr lang="nb-NO" sz="2200" dirty="0" smtClean="0">
                          <a:solidFill>
                            <a:schemeClr val="tx1"/>
                          </a:solidFill>
                        </a:rPr>
                        <a:t>min</a:t>
                      </a:r>
                      <a:endParaRPr lang="nb-NO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 smtClean="0">
                          <a:solidFill>
                            <a:schemeClr val="tx1"/>
                          </a:solidFill>
                        </a:rPr>
                        <a:t>Gruppearbeid</a:t>
                      </a:r>
                      <a:endParaRPr lang="nb-NO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 smtClean="0">
                          <a:solidFill>
                            <a:schemeClr val="tx1"/>
                          </a:solidFill>
                        </a:rPr>
                        <a:t>20 min</a:t>
                      </a:r>
                      <a:endParaRPr lang="nb-NO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889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>
                          <a:solidFill>
                            <a:schemeClr val="tx1"/>
                          </a:solidFill>
                        </a:rPr>
                        <a:t>Planlegg egen undervisning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>
                          <a:solidFill>
                            <a:schemeClr val="tx1"/>
                          </a:solidFill>
                        </a:rPr>
                        <a:t>30 </a:t>
                      </a:r>
                      <a:r>
                        <a:rPr lang="nb-NO" sz="2200" dirty="0" smtClean="0">
                          <a:solidFill>
                            <a:schemeClr val="tx1"/>
                          </a:solidFill>
                        </a:rPr>
                        <a:t>min</a:t>
                      </a:r>
                      <a:endParaRPr lang="nb-NO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641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b="1" dirty="0">
                          <a:solidFill>
                            <a:schemeClr val="tx1"/>
                          </a:solidFill>
                        </a:rPr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1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nb-NO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nb-NO" sz="2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2200" b="1" dirty="0" smtClean="0">
                          <a:solidFill>
                            <a:schemeClr val="tx1"/>
                          </a:solidFill>
                        </a:rPr>
                        <a:t>min</a:t>
                      </a:r>
                      <a:endParaRPr lang="nb-NO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953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04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/>
              <a:t>Del erfaringer i grupper </a:t>
            </a:r>
            <a:r>
              <a:rPr lang="nb-NO" dirty="0" smtClean="0"/>
              <a:t>(30 min)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674814"/>
            <a:ext cx="7583244" cy="418032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 dirty="0"/>
              <a:t>Del erfaringer med utfylling av de tre kolonnene tilknyttet modul 2 i planleggingsarket, og gi hverandre innspill på eventuelle forbedringer som kan gjøres.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nb-NO" sz="2000" dirty="0"/>
              <a:t>Er det samsvar mellom oppdraget og de oppsatte </a:t>
            </a:r>
            <a:r>
              <a:rPr lang="nb-NO" sz="2000" dirty="0" smtClean="0"/>
              <a:t>kunnskapene </a:t>
            </a:r>
            <a:r>
              <a:rPr lang="nb-NO" sz="2000" dirty="0"/>
              <a:t>og </a:t>
            </a:r>
            <a:r>
              <a:rPr lang="nb-NO" sz="2000" dirty="0" smtClean="0"/>
              <a:t>ferdighetene?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nb-NO" sz="2000" dirty="0" smtClean="0"/>
              <a:t>Er beskrivelsen av kunnskapene og ferdighetene konkret nok?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nb-NO" sz="2000" dirty="0" smtClean="0"/>
              <a:t>Vil </a:t>
            </a:r>
            <a:r>
              <a:rPr lang="nb-NO" sz="2000" dirty="0"/>
              <a:t>elevene forstå hva </a:t>
            </a:r>
            <a:r>
              <a:rPr lang="nb-NO" sz="2000" dirty="0" smtClean="0"/>
              <a:t>som er intensjonen med oppdraget og </a:t>
            </a:r>
            <a:r>
              <a:rPr lang="nb-NO" sz="2000" dirty="0"/>
              <a:t>hva </a:t>
            </a:r>
            <a:r>
              <a:rPr lang="nb-NO" sz="2000" dirty="0" smtClean="0"/>
              <a:t>som kreves av en god løsning?</a:t>
            </a:r>
            <a:endParaRPr lang="nb-NO" sz="2000" dirty="0"/>
          </a:p>
          <a:p>
            <a:pPr marL="0" indent="0">
              <a:lnSpc>
                <a:spcPct val="100000"/>
              </a:lnSpc>
              <a:buNone/>
            </a:pPr>
            <a:r>
              <a:rPr lang="nb-NO" sz="2200" dirty="0" smtClean="0"/>
              <a:t>Noter </a:t>
            </a:r>
            <a:r>
              <a:rPr lang="nb-NO" sz="2200" dirty="0"/>
              <a:t>punkter fra diskusjonen som dere vil dele med de andre.</a:t>
            </a:r>
          </a:p>
        </p:txBody>
      </p:sp>
    </p:spTree>
    <p:extLst>
      <p:ext uri="{BB962C8B-B14F-4D97-AF65-F5344CB8AC3E}">
        <p14:creationId xmlns:p14="http://schemas.microsoft.com/office/powerpoint/2010/main" val="100999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 i plenum (15 </a:t>
            </a:r>
            <a:r>
              <a:rPr lang="nb-NO" dirty="0" smtClean="0"/>
              <a:t>min)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Hver gruppe deler </a:t>
            </a:r>
            <a:r>
              <a:rPr lang="nb-NO" sz="2200" dirty="0" smtClean="0"/>
              <a:t>sine </a:t>
            </a: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punkter 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med de andre deltakerne.  </a:t>
            </a:r>
          </a:p>
          <a:p>
            <a:pPr marL="0" indent="0">
              <a:buNone/>
            </a:pPr>
            <a:endParaRPr lang="nb-NO" sz="2200" dirty="0" smtClean="0"/>
          </a:p>
          <a:p>
            <a:pPr marL="0" indent="0">
              <a:buNone/>
            </a:pPr>
            <a:endParaRPr lang="nb-NO" sz="2200" dirty="0"/>
          </a:p>
        </p:txBody>
      </p:sp>
      <p:pic>
        <p:nvPicPr>
          <p:cNvPr id="4" name="Picture 2" descr="Tilbakemeldinger, Bekref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389" y="2738216"/>
            <a:ext cx="4901593" cy="326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3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5"/>
                </a:solidFill>
              </a:rPr>
              <a:t>Veien videre (10 </a:t>
            </a:r>
            <a:r>
              <a:rPr lang="nb-NO" dirty="0" smtClean="0">
                <a:solidFill>
                  <a:schemeClr val="accent5"/>
                </a:solidFill>
              </a:rPr>
              <a:t>min)</a:t>
            </a:r>
            <a:endParaRPr lang="nb-NO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7" y="1825625"/>
            <a:ext cx="7750957" cy="4180320"/>
          </a:xfrm>
        </p:spPr>
        <p:txBody>
          <a:bodyPr>
            <a:normAutofit/>
          </a:bodyPr>
          <a:lstStyle/>
          <a:p>
            <a:r>
              <a:rPr lang="nb-NO" sz="2200" dirty="0" smtClean="0"/>
              <a:t>Nå har dere jobbet dere fram til siste kolonne i planleggingsarket, og i neste modul skal dere planlegge hva elevene skal gjøre i undervisningsoppleggene. </a:t>
            </a:r>
          </a:p>
          <a:p>
            <a:r>
              <a:rPr lang="nb-NO" sz="2200" dirty="0" smtClean="0"/>
              <a:t>Kunnskapene og ferdighetene dere har skrevet ned danner utgangspunktet </a:t>
            </a:r>
            <a:r>
              <a:rPr lang="nb-NO" sz="2200" smtClean="0"/>
              <a:t>for aktivitetene </a:t>
            </a:r>
            <a:r>
              <a:rPr lang="nb-NO" sz="2200" dirty="0" smtClean="0"/>
              <a:t>elevene skal gjennomføre. </a:t>
            </a:r>
          </a:p>
          <a:p>
            <a:r>
              <a:rPr lang="nb-NO" sz="2200" dirty="0" smtClean="0"/>
              <a:t>Husk </a:t>
            </a:r>
            <a:r>
              <a:rPr lang="nb-NO" sz="2200" dirty="0"/>
              <a:t>derfor å ta med </a:t>
            </a:r>
            <a:r>
              <a:rPr lang="nb-NO" sz="2200" dirty="0" smtClean="0"/>
              <a:t>planleggingsarkene deres til </a:t>
            </a:r>
            <a:r>
              <a:rPr lang="nb-NO" sz="2200" dirty="0"/>
              <a:t>neste samling</a:t>
            </a:r>
            <a:r>
              <a:rPr lang="nb-NO" sz="2200" dirty="0" smtClean="0"/>
              <a:t>.</a:t>
            </a:r>
          </a:p>
          <a:p>
            <a:endParaRPr lang="nb-NO" sz="2200" dirty="0">
              <a:solidFill>
                <a:srgbClr val="FF0000"/>
              </a:solidFill>
            </a:endParaRPr>
          </a:p>
          <a:p>
            <a:r>
              <a:rPr lang="nb-NO" sz="2200" dirty="0" smtClean="0"/>
              <a:t>Se </a:t>
            </a:r>
            <a:r>
              <a:rPr lang="nb-NO" sz="2200" dirty="0"/>
              <a:t>gjennom </a:t>
            </a:r>
            <a:r>
              <a:rPr lang="nb-NO" sz="2200" i="1" dirty="0"/>
              <a:t>Introduksjon</a:t>
            </a:r>
            <a:r>
              <a:rPr lang="nb-NO" sz="2200" dirty="0"/>
              <a:t> og </a:t>
            </a:r>
            <a:r>
              <a:rPr lang="nb-NO" sz="2200" i="1" dirty="0"/>
              <a:t>A – Forarbeid</a:t>
            </a:r>
            <a:r>
              <a:rPr lang="nb-NO" sz="2200" dirty="0"/>
              <a:t> i neste modul. </a:t>
            </a:r>
          </a:p>
        </p:txBody>
      </p:sp>
    </p:spTree>
    <p:extLst>
      <p:ext uri="{BB962C8B-B14F-4D97-AF65-F5344CB8AC3E}">
        <p14:creationId xmlns:p14="http://schemas.microsoft.com/office/powerpoint/2010/main" val="199621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Kilder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 algn="l"/>
            <a:r>
              <a:rPr lang="nb-NO" sz="1800" dirty="0"/>
              <a:t>Remmen, K. B. og Frøyland, M. (2017). «Utvidet klasserom» – Et verktøy for å designe uteundervisning i naturfag. </a:t>
            </a:r>
            <a:r>
              <a:rPr lang="nb-NO" sz="1800" i="1" dirty="0"/>
              <a:t>Nordina: Nordic studies in </a:t>
            </a:r>
            <a:r>
              <a:rPr lang="nb-NO" sz="1800" i="1" dirty="0" err="1"/>
              <a:t>Science</a:t>
            </a:r>
            <a:r>
              <a:rPr lang="nb-NO" sz="1800" i="1" dirty="0"/>
              <a:t> </a:t>
            </a:r>
            <a:r>
              <a:rPr lang="nb-NO" sz="1800" i="1" dirty="0" err="1"/>
              <a:t>Education</a:t>
            </a:r>
            <a:r>
              <a:rPr lang="nb-NO" sz="1800" i="1" dirty="0"/>
              <a:t>, </a:t>
            </a:r>
            <a:r>
              <a:rPr lang="nb-NO" sz="1800" dirty="0"/>
              <a:t>13(2), 218–229</a:t>
            </a:r>
            <a:endParaRPr lang="en-US" sz="1800" dirty="0"/>
          </a:p>
          <a:p>
            <a:pPr algn="l"/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172651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Oppsummer forarbeidet i grupper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10 minutter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852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 smtClean="0">
                <a:solidFill>
                  <a:srgbClr val="268183"/>
                </a:solidFill>
              </a:rPr>
              <a:t>Fra oppdrag til undervisning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 smtClean="0"/>
              <a:t>I forarbeidet leste dere en artikkel der lærerne brukte </a:t>
            </a:r>
            <a:r>
              <a:rPr lang="nb-NO" sz="2200" i="1" dirty="0" smtClean="0"/>
              <a:t>Modellen for utvidet klasserom</a:t>
            </a:r>
            <a:r>
              <a:rPr lang="nb-NO" sz="2200" dirty="0" smtClean="0"/>
              <a:t> til å planlegge et undervisningsopplegg.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 smtClean="0"/>
              <a:t>Bruk </a:t>
            </a:r>
            <a:r>
              <a:rPr lang="nb-NO" sz="2200" dirty="0"/>
              <a:t>notatene fra forarbeidet og diskuter i grupper: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200" dirty="0" smtClean="0"/>
              <a:t>Punkt 2 i modellen handler om å finne fram til et oppdrag. Dette jobbet dere med i modul 1. Ga </a:t>
            </a:r>
            <a:r>
              <a:rPr lang="nb-NO" sz="2200" dirty="0"/>
              <a:t>artikkelen deg noen nye tanker om utforminga av ditt eget oppdrag?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nb-NO" sz="22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 smtClean="0"/>
              <a:t>Oppsummer </a:t>
            </a:r>
            <a:r>
              <a:rPr lang="nb-NO" sz="2200" dirty="0"/>
              <a:t>i plenum.</a:t>
            </a:r>
          </a:p>
        </p:txBody>
      </p:sp>
      <p:pic>
        <p:nvPicPr>
          <p:cNvPr id="4" name="Picture 2" descr="Tilbakemeldinger, Bekref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815" y="4422500"/>
            <a:ext cx="2375167" cy="158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3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Faglig påfyll</a:t>
            </a:r>
            <a:endParaRPr lang="x-none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20 minutter</a:t>
            </a:r>
          </a:p>
        </p:txBody>
      </p:sp>
    </p:spTree>
    <p:extLst>
      <p:ext uri="{BB962C8B-B14F-4D97-AF65-F5344CB8AC3E}">
        <p14:creationId xmlns:p14="http://schemas.microsoft.com/office/powerpoint/2010/main" val="200872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Modellen for utvidet klasserom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7" y="1825625"/>
            <a:ext cx="7677991" cy="4180320"/>
          </a:xfrm>
        </p:spPr>
        <p:txBody>
          <a:bodyPr/>
          <a:lstStyle/>
          <a:p>
            <a:r>
              <a:rPr lang="nb-NO" sz="2200" i="1" dirty="0" smtClean="0"/>
              <a:t>Modellen </a:t>
            </a:r>
            <a:r>
              <a:rPr lang="nb-NO" sz="2200" i="1" dirty="0"/>
              <a:t>for utvidet </a:t>
            </a:r>
            <a:r>
              <a:rPr lang="nb-NO" sz="2200" i="1" dirty="0" smtClean="0"/>
              <a:t>klasserom</a:t>
            </a:r>
            <a:r>
              <a:rPr lang="nb-NO" sz="2200" dirty="0"/>
              <a:t> </a:t>
            </a:r>
            <a:r>
              <a:rPr lang="nb-NO" sz="2200" dirty="0" smtClean="0"/>
              <a:t>er </a:t>
            </a:r>
            <a:r>
              <a:rPr lang="nb-NO" sz="2200" dirty="0"/>
              <a:t>et verktøy for å planlegge undervisning som involverer </a:t>
            </a:r>
            <a:r>
              <a:rPr lang="nb-NO" sz="2200" dirty="0" smtClean="0"/>
              <a:t>bruk av andre </a:t>
            </a:r>
            <a:r>
              <a:rPr lang="nb-NO" sz="2200" dirty="0"/>
              <a:t>læringsarenaer</a:t>
            </a:r>
            <a:r>
              <a:rPr lang="nb-NO" sz="2200" dirty="0" smtClean="0"/>
              <a:t>.</a:t>
            </a:r>
            <a:endParaRPr lang="nb-NO" sz="2200" dirty="0"/>
          </a:p>
          <a:p>
            <a:r>
              <a:rPr lang="nb-NO" sz="2200" dirty="0"/>
              <a:t>Modellen kan gjøre det lettere å skape sammenheng mellom det som skjer i og utenfor </a:t>
            </a:r>
            <a:r>
              <a:rPr lang="nb-NO" sz="2200" dirty="0" smtClean="0"/>
              <a:t>klasserommet og legger til rette for at elevene kan delta aktivt i egen læringsprosess.</a:t>
            </a:r>
          </a:p>
          <a:p>
            <a:pPr marL="0" indent="0">
              <a:buNone/>
            </a:pPr>
            <a:endParaRPr lang="nb-NO" sz="2200" dirty="0"/>
          </a:p>
          <a:p>
            <a:r>
              <a:rPr lang="nb-NO" sz="2200" dirty="0" smtClean="0"/>
              <a:t>Vi skal nå se nærmere på modellen.</a:t>
            </a:r>
            <a:endParaRPr lang="nb-NO" sz="2200" dirty="0"/>
          </a:p>
          <a:p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6577774" y="5821279"/>
            <a:ext cx="1917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Remmen og Frøyland, 2017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65341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Modellen for utvidet klasserom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400" y="1690689"/>
            <a:ext cx="761895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 smtClean="0"/>
              <a:t>Modellen består av fem trinn:</a:t>
            </a:r>
            <a:endParaRPr lang="nb-NO" sz="2200" dirty="0"/>
          </a:p>
        </p:txBody>
      </p:sp>
      <p:grpSp>
        <p:nvGrpSpPr>
          <p:cNvPr id="8" name="Group 7"/>
          <p:cNvGrpSpPr/>
          <p:nvPr/>
        </p:nvGrpSpPr>
        <p:grpSpPr>
          <a:xfrm>
            <a:off x="822076" y="2388447"/>
            <a:ext cx="7385026" cy="3630402"/>
            <a:chOff x="822076" y="2263523"/>
            <a:chExt cx="7385026" cy="3841440"/>
          </a:xfrm>
        </p:grpSpPr>
        <p:sp>
          <p:nvSpPr>
            <p:cNvPr id="4" name="Avrundet rektangel 4"/>
            <p:cNvSpPr/>
            <p:nvPr/>
          </p:nvSpPr>
          <p:spPr>
            <a:xfrm>
              <a:off x="822076" y="2263523"/>
              <a:ext cx="7385026" cy="3841440"/>
            </a:xfrm>
            <a:prstGeom prst="roundRect">
              <a:avLst/>
            </a:prstGeom>
            <a:solidFill>
              <a:srgbClr val="D4EEEE"/>
            </a:solidFill>
            <a:ln w="2857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294551" tIns="147277" rIns="294551" bIns="147277" spcCol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1076818" y="2393943"/>
              <a:ext cx="6937026" cy="356073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20270" marR="0" lvl="0" indent="-520270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AutoNum type="arabicPeriod"/>
                <a:tabLst/>
                <a:defRPr/>
              </a:pPr>
              <a:r>
                <a:rPr kumimoji="0" lang="nb-NO" sz="2200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Velg </a:t>
              </a:r>
              <a:r>
                <a:rPr kumimoji="0" lang="nb-NO" sz="2200" b="0" i="0" u="none" strike="noStrike" kern="1200" cap="none" spc="0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tema</a:t>
              </a:r>
              <a:endParaRPr kumimoji="0" lang="nb-NO" sz="22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  <a:p>
              <a:pPr marL="520270" marR="0" lvl="0" indent="-520270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AutoNum type="arabicPeriod"/>
                <a:tabLst/>
                <a:defRPr/>
              </a:pPr>
              <a:r>
                <a:rPr kumimoji="0" lang="nb-NO" sz="220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Finn fram til et oppdrag som elevene skal </a:t>
              </a:r>
              <a:r>
                <a:rPr kumimoji="0" lang="nb-NO" sz="2200" i="0" u="none" strike="noStrike" kern="1200" cap="none" spc="0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løse</a:t>
              </a:r>
              <a:endParaRPr kumimoji="0" lang="nb-NO" sz="220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  <a:p>
              <a:pPr marL="520270" marR="0" lvl="0" indent="-520270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AutoNum type="arabicPeriod"/>
                <a:tabLst/>
                <a:defRPr/>
              </a:pPr>
              <a:r>
                <a:rPr kumimoji="0" lang="nb-NO" sz="2200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Hvilke kunnskaper og ferdigheter trenger elevene for å løse oppdraget?</a:t>
              </a:r>
            </a:p>
            <a:p>
              <a:pPr marL="520270" marR="0" lvl="0" indent="-520270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AutoNum type="arabicPeriod"/>
                <a:tabLst/>
                <a:defRPr/>
              </a:pPr>
              <a:r>
                <a:rPr kumimoji="0" lang="nb-NO" sz="2200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Hva kan elevene gjøre på den andre læringsarenaen</a:t>
              </a:r>
              <a:r>
                <a:rPr kumimoji="0" lang="nb-NO" sz="2200" b="0" i="0" u="none" strike="noStrike" kern="1200" cap="none" spc="0" normalizeH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nb-NO" sz="2200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som de ikke kan gjøre i klasserommet?</a:t>
              </a:r>
            </a:p>
            <a:p>
              <a:pPr marL="520270" marR="0" lvl="0" indent="-520270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AutoNum type="arabicPeriod"/>
                <a:tabLst/>
                <a:defRPr/>
              </a:pPr>
              <a:r>
                <a:rPr kumimoji="0" lang="nb-NO" sz="2200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Velg aktiviteter som setter elevene i stand </a:t>
              </a:r>
              <a:br>
                <a:rPr kumimoji="0" lang="nb-NO" sz="2200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</a:br>
              <a:r>
                <a:rPr kumimoji="0" lang="nb-NO" sz="2200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til å løse </a:t>
              </a:r>
              <a:r>
                <a:rPr kumimoji="0" lang="nb-NO" sz="2200" b="0" i="0" u="none" strike="noStrike" kern="1200" cap="none" spc="0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oppdraget</a:t>
              </a:r>
              <a:endParaRPr kumimoji="0" lang="nb-NO" sz="22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nb-NO" sz="22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nb-NO" sz="22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1076818" y="2892964"/>
            <a:ext cx="6238382" cy="548881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Line Callout 2 4"/>
          <p:cNvSpPr/>
          <p:nvPr/>
        </p:nvSpPr>
        <p:spPr>
          <a:xfrm>
            <a:off x="6151727" y="1420502"/>
            <a:ext cx="2055375" cy="847742"/>
          </a:xfrm>
          <a:prstGeom prst="borderCallout2">
            <a:avLst>
              <a:gd name="adj1" fmla="val 46625"/>
              <a:gd name="adj2" fmla="val 665"/>
              <a:gd name="adj3" fmla="val 46625"/>
              <a:gd name="adj4" fmla="val -16667"/>
              <a:gd name="adj5" fmla="val 170674"/>
              <a:gd name="adj6" fmla="val -936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Dette jobbet dere med i forrige modul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6577774" y="6273551"/>
            <a:ext cx="1917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Remmen og Frøyland, 2017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67134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Så oppdraget er i boks – hva nå?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01" y="1884618"/>
            <a:ext cx="3401036" cy="3567145"/>
          </a:xfrm>
        </p:spPr>
        <p:txBody>
          <a:bodyPr>
            <a:normAutofit/>
          </a:bodyPr>
          <a:lstStyle/>
          <a:p>
            <a:r>
              <a:rPr lang="nb-NO" sz="2200" dirty="0" smtClean="0"/>
              <a:t>Det er noen ting det er lurt å tenke gjennom før oppdraget deles ut til elevene.</a:t>
            </a:r>
          </a:p>
          <a:p>
            <a:r>
              <a:rPr lang="nb-NO" sz="2200" dirty="0" smtClean="0"/>
              <a:t>Dere skal nå inn i elevrollen.</a:t>
            </a:r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030" y="1884618"/>
            <a:ext cx="3612951" cy="3567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Sign, Angivelse Av Den, Ingen Bakgrun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719" y="2048939"/>
            <a:ext cx="27051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64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Realfagsløyper">
      <a:dk1>
        <a:srgbClr val="333333"/>
      </a:dk1>
      <a:lt1>
        <a:srgbClr val="FFFFFF"/>
      </a:lt1>
      <a:dk2>
        <a:srgbClr val="268183"/>
      </a:dk2>
      <a:lt2>
        <a:srgbClr val="E7E6E6"/>
      </a:lt2>
      <a:accent1>
        <a:srgbClr val="037F83"/>
      </a:accent1>
      <a:accent2>
        <a:srgbClr val="18B3B7"/>
      </a:accent2>
      <a:accent3>
        <a:srgbClr val="FDB90C"/>
      </a:accent3>
      <a:accent4>
        <a:srgbClr val="D3EEEE"/>
      </a:accent4>
      <a:accent5>
        <a:srgbClr val="268183"/>
      </a:accent5>
      <a:accent6>
        <a:srgbClr val="E25143"/>
      </a:accent6>
      <a:hlink>
        <a:srgbClr val="037F83"/>
      </a:hlink>
      <a:folHlink>
        <a:srgbClr val="037F8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9" id="{4C339673-3458-D54E-BAD1-9F5EA0A7244E}" vid="{3DC8B92C-5C4A-6D4A-AA28-A98CFDCD97D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Realfagsløyper</Template>
  <TotalTime>13450</TotalTime>
  <Words>1655</Words>
  <Application>Microsoft Office PowerPoint</Application>
  <PresentationFormat>On-screen Show (4:3)</PresentationFormat>
  <Paragraphs>200</Paragraphs>
  <Slides>33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Campton Book</vt:lpstr>
      <vt:lpstr>Campton Light</vt:lpstr>
      <vt:lpstr>Campton Medium</vt:lpstr>
      <vt:lpstr>Wingdings</vt:lpstr>
      <vt:lpstr>Office-tema</vt:lpstr>
      <vt:lpstr>Fra oppdrag til undervisning B - Samarbeid</vt:lpstr>
      <vt:lpstr>Mål</vt:lpstr>
      <vt:lpstr>Tidsplan for denne økta</vt:lpstr>
      <vt:lpstr>Oppsummer forarbeidet i grupper</vt:lpstr>
      <vt:lpstr>Fra oppdrag til undervisning</vt:lpstr>
      <vt:lpstr>Faglig påfyll</vt:lpstr>
      <vt:lpstr>Modellen for utvidet klasserom</vt:lpstr>
      <vt:lpstr>Modellen for utvidet klasserom</vt:lpstr>
      <vt:lpstr>Så oppdraget er i boks – hva nå?</vt:lpstr>
      <vt:lpstr>Diskuter to og to, og sorter bildene (2 min)</vt:lpstr>
      <vt:lpstr>Hvordan sorterte dere?</vt:lpstr>
      <vt:lpstr>Intensjonen med oppgaven</vt:lpstr>
      <vt:lpstr>Modellen for utvidet klasserom</vt:lpstr>
      <vt:lpstr>Begrepene kunnskap og ferdighet</vt:lpstr>
      <vt:lpstr>Begrepene kunnskap og ferdighet</vt:lpstr>
      <vt:lpstr>Gruppearbeid</vt:lpstr>
      <vt:lpstr>Fra oppdrag til undervisning</vt:lpstr>
      <vt:lpstr>Vindusutskifting</vt:lpstr>
      <vt:lpstr>Fra oppdrag til undervisning (10 min)</vt:lpstr>
      <vt:lpstr>Vindusutskifting – forslag</vt:lpstr>
      <vt:lpstr>Vindusutskifting – forslag</vt:lpstr>
      <vt:lpstr>Refleksjon i plenum</vt:lpstr>
      <vt:lpstr>Hva er en god løsning på oppdraget?</vt:lpstr>
      <vt:lpstr>Hva er en god løsning på oppdraget?</vt:lpstr>
      <vt:lpstr>Planlegg egen undervisning </vt:lpstr>
      <vt:lpstr>Planlegg egen undervisning</vt:lpstr>
      <vt:lpstr>Fra oppdrag til undervisning D - Etterarbeid</vt:lpstr>
      <vt:lpstr>Mål</vt:lpstr>
      <vt:lpstr>Tidsplan for denne økta</vt:lpstr>
      <vt:lpstr>Del erfaringer i grupper (30 min)</vt:lpstr>
      <vt:lpstr>Oppsummer i plenum (15 min)</vt:lpstr>
      <vt:lpstr>Veien videre (10 min)</vt:lpstr>
      <vt:lpstr>Kilder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Realfagsløyper 2017</dc:title>
  <dc:creator>Hilde Osmo Reindal</dc:creator>
  <cp:lastModifiedBy>Øystein Sørborg</cp:lastModifiedBy>
  <cp:revision>310</cp:revision>
  <cp:lastPrinted>2017-08-18T08:10:09Z</cp:lastPrinted>
  <dcterms:created xsi:type="dcterms:W3CDTF">2017-08-11T05:42:55Z</dcterms:created>
  <dcterms:modified xsi:type="dcterms:W3CDTF">2020-09-17T09:51:31Z</dcterms:modified>
</cp:coreProperties>
</file>