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314" r:id="rId5"/>
    <p:sldId id="315" r:id="rId6"/>
    <p:sldId id="409" r:id="rId7"/>
    <p:sldId id="411" r:id="rId8"/>
    <p:sldId id="410" r:id="rId9"/>
    <p:sldId id="438" r:id="rId10"/>
    <p:sldId id="439" r:id="rId11"/>
    <p:sldId id="440" r:id="rId12"/>
    <p:sldId id="454" r:id="rId13"/>
    <p:sldId id="455" r:id="rId14"/>
    <p:sldId id="456" r:id="rId15"/>
    <p:sldId id="457" r:id="rId16"/>
    <p:sldId id="458" r:id="rId17"/>
    <p:sldId id="446" r:id="rId18"/>
    <p:sldId id="459" r:id="rId19"/>
    <p:sldId id="448" r:id="rId20"/>
    <p:sldId id="460" r:id="rId21"/>
    <p:sldId id="422" r:id="rId22"/>
    <p:sldId id="333" r:id="rId23"/>
    <p:sldId id="461" r:id="rId24"/>
    <p:sldId id="462" r:id="rId25"/>
    <p:sldId id="360" r:id="rId26"/>
    <p:sldId id="356" r:id="rId27"/>
    <p:sldId id="394" r:id="rId28"/>
    <p:sldId id="390" r:id="rId29"/>
    <p:sldId id="391" r:id="rId30"/>
    <p:sldId id="392" r:id="rId31"/>
    <p:sldId id="393" r:id="rId32"/>
    <p:sldId id="367" r:id="rId33"/>
    <p:sldId id="375" r:id="rId34"/>
    <p:sldId id="451" r:id="rId35"/>
    <p:sldId id="452" r:id="rId36"/>
    <p:sldId id="453" r:id="rId37"/>
    <p:sldId id="426" r:id="rId38"/>
    <p:sldId id="325" r:id="rId39"/>
    <p:sldId id="405" r:id="rId40"/>
    <p:sldId id="429" r:id="rId41"/>
    <p:sldId id="430" r:id="rId42"/>
    <p:sldId id="431" r:id="rId43"/>
    <p:sldId id="433" r:id="rId44"/>
    <p:sldId id="434" r:id="rId45"/>
    <p:sldId id="435" r:id="rId46"/>
    <p:sldId id="436" r:id="rId47"/>
    <p:sldId id="437" r:id="rId48"/>
    <p:sldId id="385" r:id="rId49"/>
  </p:sldIdLst>
  <p:sldSz cx="9144000" cy="6858000" type="screen4x3"/>
  <p:notesSz cx="7099300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rsten Fiskum" initials="" lastIdx="15" clrIdx="0"/>
  <p:cmAuthor id="1" name="Majken Korsager" initials="M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F83"/>
    <a:srgbClr val="D4EEEE"/>
    <a:srgbClr val="207FAF"/>
    <a:srgbClr val="E6E6E6"/>
    <a:srgbClr val="85D3EB"/>
    <a:srgbClr val="4BBDE1"/>
    <a:srgbClr val="FFFFFF"/>
    <a:srgbClr val="F7A953"/>
    <a:srgbClr val="A1CF45"/>
    <a:srgbClr val="EAA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ys stil 1 - aks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5" autoAdjust="0"/>
    <p:restoredTop sz="91256" autoAdjust="0"/>
  </p:normalViewPr>
  <p:slideViewPr>
    <p:cSldViewPr snapToGrid="0" snapToObjects="1">
      <p:cViewPr varScale="1">
        <p:scale>
          <a:sx n="120" d="100"/>
          <a:sy n="120" d="100"/>
        </p:scale>
        <p:origin x="15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52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CFC80595-CB9A-4B2B-9F62-515657FF243E}" type="datetimeFigureOut">
              <a:rPr lang="nb-NO" smtClean="0"/>
              <a:t>01.02.2021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347094F0-FA6A-48DA-95DC-9F0078FF9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65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634AC687-64E8-6F43-AA98-B5EBDB685D9F}" type="datetimeFigureOut">
              <a:rPr lang="nb-NO" smtClean="0"/>
              <a:t>01.02.2021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6" tIns="47453" rIns="94906" bIns="47453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4906" tIns="47453" rIns="94906" bIns="47453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498C61E4-D67C-2040-A9B3-42B060A8C9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64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1495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464A-FC78-47D8-8005-52B4C148E81C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6134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4272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dirty="0" smtClean="0"/>
          </a:p>
        </p:txBody>
      </p:sp>
      <p:sp>
        <p:nvSpPr>
          <p:cNvPr id="9216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4C2A4D-A3DD-45DE-A0DC-78F2CEA4EB53}" type="slidenum">
              <a:rPr lang="nb-NO" altLang="nb-NO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nb-NO" altLang="nb-NO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884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2123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3510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6134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8861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56356" y="4259257"/>
            <a:ext cx="5250848" cy="3484847"/>
          </a:xfrm>
          <a:prstGeom prst="rect">
            <a:avLst/>
          </a:prstGeom>
        </p:spPr>
        <p:txBody>
          <a:bodyPr wrap="square" lIns="88079" tIns="88079" rIns="88079" bIns="88079" anchor="t" anchorCtr="0">
            <a:noAutofit/>
          </a:bodyPr>
          <a:lstStyle/>
          <a:p>
            <a:pPr lvl="0"/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1106488"/>
            <a:ext cx="3979863" cy="29860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7452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3671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800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3096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65280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0718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8088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64964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55590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4937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857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8844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0806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6623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6211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4607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838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lang="nb-NO" b="0" dirty="0" smtClean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444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71180" y="2409914"/>
            <a:ext cx="7801641" cy="1674976"/>
          </a:xfrm>
        </p:spPr>
        <p:txBody>
          <a:bodyPr anchor="t">
            <a:normAutofit/>
          </a:bodyPr>
          <a:lstStyle>
            <a:lvl1pPr algn="ctr">
              <a:defRPr sz="5400" b="0" i="0">
                <a:solidFill>
                  <a:schemeClr val="tx2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Modultittel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60749" y="1912281"/>
            <a:ext cx="5280434" cy="44298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Modul </a:t>
            </a:r>
            <a:r>
              <a:rPr lang="nb-NO" dirty="0" err="1"/>
              <a:t>X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3529411"/>
            <a:ext cx="38100" cy="1447800"/>
          </a:xfrm>
          <a:prstGeom prst="rect">
            <a:avLst/>
          </a:prstGeom>
        </p:spPr>
      </p:pic>
      <p:grpSp>
        <p:nvGrpSpPr>
          <p:cNvPr id="4" name="Gruppe 3"/>
          <p:cNvGrpSpPr/>
          <p:nvPr userDrawn="1"/>
        </p:nvGrpSpPr>
        <p:grpSpPr>
          <a:xfrm>
            <a:off x="620590" y="5614909"/>
            <a:ext cx="7902815" cy="647295"/>
            <a:chOff x="1697880" y="5614909"/>
            <a:chExt cx="5885486" cy="647295"/>
          </a:xfrm>
        </p:grpSpPr>
        <p:pic>
          <p:nvPicPr>
            <p:cNvPr id="8" name="Bild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20" y="5614909"/>
              <a:ext cx="1589682" cy="647295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80" y="5739615"/>
              <a:ext cx="1282244" cy="442989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5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14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7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71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636" y="2304637"/>
            <a:ext cx="7886700" cy="1325563"/>
          </a:xfrm>
        </p:spPr>
        <p:txBody>
          <a:bodyPr>
            <a:normAutofit/>
          </a:bodyPr>
          <a:lstStyle>
            <a:lvl1pPr algn="ctr">
              <a:defRPr sz="4800" b="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95586" y="3447481"/>
            <a:ext cx="50800" cy="1085850"/>
          </a:xfrm>
          <a:prstGeom prst="rect">
            <a:avLst/>
          </a:prstGeom>
        </p:spPr>
      </p:pic>
      <p:grpSp>
        <p:nvGrpSpPr>
          <p:cNvPr id="11" name="Gruppe 10"/>
          <p:cNvGrpSpPr/>
          <p:nvPr userDrawn="1"/>
        </p:nvGrpSpPr>
        <p:grpSpPr>
          <a:xfrm>
            <a:off x="620590" y="5614909"/>
            <a:ext cx="7902821" cy="647295"/>
            <a:chOff x="1697878" y="5614909"/>
            <a:chExt cx="5885487" cy="647295"/>
          </a:xfrm>
        </p:grpSpPr>
        <p:pic>
          <p:nvPicPr>
            <p:cNvPr id="12" name="Bilde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17" y="5614909"/>
              <a:ext cx="1589681" cy="647295"/>
            </a:xfrm>
            <a:prstGeom prst="rect">
              <a:avLst/>
            </a:prstGeom>
          </p:spPr>
        </p:pic>
        <p:pic>
          <p:nvPicPr>
            <p:cNvPr id="13" name="Bilde 1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78" y="5739615"/>
              <a:ext cx="1282244" cy="442989"/>
            </a:xfrm>
            <a:prstGeom prst="rect">
              <a:avLst/>
            </a:prstGeom>
          </p:spPr>
        </p:pic>
        <p:pic>
          <p:nvPicPr>
            <p:cNvPr id="14" name="Bilde 13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4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166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251F-7DCC-4E8C-8884-3518565B1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870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eranser">
  <p:cSld name="Referanser">
    <p:bg>
      <p:bgPr>
        <a:solidFill>
          <a:schemeClr val="accent4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548866" y="1262559"/>
            <a:ext cx="8046268" cy="63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1143000" y="2255045"/>
            <a:ext cx="6858000" cy="339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38601" y="213143"/>
            <a:ext cx="1066799" cy="90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4717" y="6065422"/>
            <a:ext cx="2134567" cy="64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552950" y="1350233"/>
            <a:ext cx="381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690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for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8866" y="2552978"/>
            <a:ext cx="8046268" cy="901756"/>
          </a:xfrm>
        </p:spPr>
        <p:txBody>
          <a:bodyPr/>
          <a:lstStyle>
            <a:lvl1pPr algn="ctr">
              <a:defRPr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399142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1375372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5851776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289702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8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07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96399" y="1825626"/>
            <a:ext cx="3726000" cy="4117975"/>
          </a:xfrm>
        </p:spPr>
        <p:txBody>
          <a:bodyPr/>
          <a:lstStyle>
            <a:lvl1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18003" y="1826014"/>
            <a:ext cx="3660979" cy="4117586"/>
          </a:xfrm>
        </p:spPr>
        <p:txBody>
          <a:bodyPr/>
          <a:lstStyle>
            <a:lvl1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8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1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457200"/>
            <a:ext cx="2949178" cy="1600200"/>
          </a:xfrm>
        </p:spPr>
        <p:txBody>
          <a:bodyPr anchor="ctr"/>
          <a:lstStyle>
            <a:lvl1pPr>
              <a:defRPr sz="32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967842" y="681136"/>
            <a:ext cx="4511140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96400" y="2239348"/>
            <a:ext cx="2949178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 </a:t>
            </a:r>
            <a:r>
              <a:rPr lang="nb-NO" dirty="0" err="1"/>
              <a:t>eesfnhef</a:t>
            </a:r>
            <a:r>
              <a:rPr lang="nb-NO" dirty="0"/>
              <a:t> </a:t>
            </a:r>
            <a:r>
              <a:rPr lang="nb-NO" dirty="0" err="1"/>
              <a:t>efe</a:t>
            </a:r>
            <a:r>
              <a:rPr lang="nb-NO" dirty="0"/>
              <a:t> </a:t>
            </a:r>
            <a:r>
              <a:rPr lang="nb-NO" dirty="0" err="1"/>
              <a:t>ege</a:t>
            </a:r>
            <a:r>
              <a:rPr lang="nb-NO" dirty="0"/>
              <a:t> </a:t>
            </a:r>
            <a:r>
              <a:rPr lang="nb-NO" dirty="0" err="1"/>
              <a:t>eg</a:t>
            </a:r>
            <a:r>
              <a:rPr lang="nb-NO" dirty="0"/>
              <a:t> </a:t>
            </a:r>
            <a:r>
              <a:rPr lang="nb-NO" dirty="0" err="1"/>
              <a:t>rwrøl</a:t>
            </a:r>
            <a:r>
              <a:rPr lang="nb-NO" dirty="0"/>
              <a:t>, </a:t>
            </a:r>
            <a:r>
              <a:rPr lang="nb-NO" dirty="0" err="1"/>
              <a:t>etoeg</a:t>
            </a:r>
            <a:r>
              <a:rPr lang="nb-NO" dirty="0"/>
              <a:t>, </a:t>
            </a:r>
            <a:r>
              <a:rPr lang="nb-NO" dirty="0" err="1"/>
              <a:t>e,eg</a:t>
            </a:r>
            <a:r>
              <a:rPr lang="nb-NO" dirty="0"/>
              <a:t> </a:t>
            </a:r>
            <a:r>
              <a:rPr lang="nb-NO" dirty="0" err="1"/>
              <a:t>rgorgo</a:t>
            </a:r>
            <a:r>
              <a:rPr lang="nb-NO" dirty="0"/>
              <a:t> </a:t>
            </a:r>
            <a:r>
              <a:rPr lang="nb-NO" dirty="0" err="1"/>
              <a:t>rog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55227" y="457200"/>
            <a:ext cx="30237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88476" y="680989"/>
            <a:ext cx="4418681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455227" y="2239201"/>
            <a:ext cx="3023756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tabell 6"/>
          <p:cNvSpPr>
            <a:spLocks noGrp="1"/>
          </p:cNvSpPr>
          <p:nvPr>
            <p:ph type="tbl" sz="quarter" idx="13"/>
          </p:nvPr>
        </p:nvSpPr>
        <p:spPr>
          <a:xfrm>
            <a:off x="896400" y="1854200"/>
            <a:ext cx="7582582" cy="3767138"/>
          </a:xfrm>
        </p:spPr>
        <p:txBody>
          <a:bodyPr/>
          <a:lstStyle/>
          <a:p>
            <a:r>
              <a:rPr lang="nb-NO" dirty="0"/>
              <a:t>Klikk ikonet for å legge til en tabell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0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/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sp>
        <p:nvSpPr>
          <p:cNvPr id="8" name="Plassholder for diagram 7"/>
          <p:cNvSpPr>
            <a:spLocks noGrp="1"/>
          </p:cNvSpPr>
          <p:nvPr>
            <p:ph type="chart" sz="quarter" idx="13"/>
          </p:nvPr>
        </p:nvSpPr>
        <p:spPr>
          <a:xfrm>
            <a:off x="5020469" y="2000250"/>
            <a:ext cx="3458513" cy="3867149"/>
          </a:xfrm>
        </p:spPr>
        <p:txBody>
          <a:bodyPr/>
          <a:lstStyle/>
          <a:p>
            <a:r>
              <a:rPr lang="nb-NO" dirty="0"/>
              <a:t>Klikk ikonet for å legge til et diagram</a:t>
            </a:r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14"/>
          </p:nvPr>
        </p:nvSpPr>
        <p:spPr>
          <a:xfrm>
            <a:off x="896400" y="1994960"/>
            <a:ext cx="3904200" cy="3872441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618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96400" y="1825625"/>
            <a:ext cx="76189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5885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6" r:id="rId4"/>
    <p:sldLayoutId id="2147483652" r:id="rId5"/>
    <p:sldLayoutId id="2147483657" r:id="rId6"/>
    <p:sldLayoutId id="2147483662" r:id="rId7"/>
    <p:sldLayoutId id="2147483658" r:id="rId8"/>
    <p:sldLayoutId id="2147483663" r:id="rId9"/>
    <p:sldLayoutId id="2147483654" r:id="rId10"/>
    <p:sldLayoutId id="2147483655" r:id="rId11"/>
    <p:sldLayoutId id="2147483661" r:id="rId12"/>
    <p:sldLayoutId id="2147483664" r:id="rId13"/>
    <p:sldLayoutId id="2147483665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183"/>
          </a:solidFill>
          <a:latin typeface="+mn-lt"/>
          <a:ea typeface="Campton Book" charset="0"/>
          <a:cs typeface="Campton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6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fag.no/artikkel/vis.html?tid=2049135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udir.no/lk20/nat01-04" TargetMode="External"/><Relationship Id="rId4" Type="http://schemas.openxmlformats.org/officeDocument/2006/relationships/hyperlink" Target="http://www.udir.no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170688" y="2049792"/>
            <a:ext cx="8973312" cy="1674976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dirty="0" smtClean="0"/>
              <a:t>Utforskende </a:t>
            </a:r>
            <a:r>
              <a:rPr lang="nb-NO" dirty="0"/>
              <a:t>undervisning i naturfag</a:t>
            </a:r>
            <a:br>
              <a:rPr lang="nb-NO" dirty="0"/>
            </a:br>
            <a:r>
              <a:rPr lang="nb-NO" sz="1600" dirty="0"/>
              <a:t/>
            </a:r>
            <a:br>
              <a:rPr lang="nb-NO" sz="1600" dirty="0"/>
            </a:br>
            <a:r>
              <a:rPr lang="x-none" sz="3600" dirty="0">
                <a:solidFill>
                  <a:srgbClr val="268183"/>
                </a:solidFill>
                <a:ea typeface="Calibri"/>
                <a:cs typeface="Calibri"/>
                <a:sym typeface="Calibri"/>
              </a:rPr>
              <a:t>B – Samarbeid</a:t>
            </a:r>
            <a:endParaRPr lang="nb-NO" sz="3600" dirty="0"/>
          </a:p>
        </p:txBody>
      </p:sp>
      <p:sp>
        <p:nvSpPr>
          <p:cNvPr id="11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0749" y="1522137"/>
            <a:ext cx="5280434" cy="442989"/>
          </a:xfrm>
        </p:spPr>
        <p:txBody>
          <a:bodyPr/>
          <a:lstStyle/>
          <a:p>
            <a:r>
              <a:rPr lang="nb-NO" dirty="0"/>
              <a:t>Modul </a:t>
            </a:r>
            <a:r>
              <a:rPr lang="nb-NO" dirty="0" smtClean="0"/>
              <a:t>1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39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3690550" cy="41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Miljødimensjonen av bærekraftig utvikling handler om å ta vare på naturen og klimaet som en fornybar ressurs for mennesker.  </a:t>
            </a:r>
          </a:p>
          <a:p>
            <a:endParaRPr lang="nb-NO" sz="2200" dirty="0"/>
          </a:p>
        </p:txBody>
      </p:sp>
      <p:sp>
        <p:nvSpPr>
          <p:cNvPr id="4" name="Oval 3"/>
          <p:cNvSpPr/>
          <p:nvPr/>
        </p:nvSpPr>
        <p:spPr>
          <a:xfrm>
            <a:off x="4176346" y="1630973"/>
            <a:ext cx="3820258" cy="3874478"/>
          </a:xfrm>
          <a:prstGeom prst="ellipse">
            <a:avLst/>
          </a:prstGeom>
          <a:solidFill>
            <a:srgbClr val="92D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Miljø og klima</a:t>
            </a:r>
          </a:p>
        </p:txBody>
      </p:sp>
    </p:spTree>
    <p:extLst>
      <p:ext uri="{BB962C8B-B14F-4D97-AF65-F5344CB8AC3E}">
        <p14:creationId xmlns:p14="http://schemas.microsoft.com/office/powerpoint/2010/main" val="2104278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3280608" cy="41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Dimensjonen sosiale forhold handler om å sikre at alle mennesker får et godt og rettferdig grunnlag for et anstendig liv. </a:t>
            </a:r>
          </a:p>
          <a:p>
            <a:pPr marL="0" indent="0">
              <a:buNone/>
            </a:pPr>
            <a:r>
              <a:rPr lang="nb-NO" sz="2200" dirty="0"/>
              <a:t>Eksempler på dette er utdanning, et anstendig arbeid, et godt helsetilbud, likestilling og kulturelt mangfold.  </a:t>
            </a:r>
          </a:p>
          <a:p>
            <a:endParaRPr lang="nb-NO" sz="2200" dirty="0"/>
          </a:p>
        </p:txBody>
      </p:sp>
      <p:sp>
        <p:nvSpPr>
          <p:cNvPr id="4" name="Oval 3"/>
          <p:cNvSpPr/>
          <p:nvPr/>
        </p:nvSpPr>
        <p:spPr>
          <a:xfrm>
            <a:off x="4176346" y="1630973"/>
            <a:ext cx="3820258" cy="387447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Sosiale forhold</a:t>
            </a:r>
          </a:p>
        </p:txBody>
      </p:sp>
    </p:spTree>
    <p:extLst>
      <p:ext uri="{BB962C8B-B14F-4D97-AF65-F5344CB8AC3E}">
        <p14:creationId xmlns:p14="http://schemas.microsoft.com/office/powerpoint/2010/main" val="1023532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3161912" cy="41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Den økonomiske dimensjonen av bærekraftig utvikling handler om å sikre økonomisk trygghet for mennesker og samfunn. </a:t>
            </a:r>
          </a:p>
          <a:p>
            <a:pPr marL="0" indent="0">
              <a:buNone/>
            </a:pPr>
            <a:r>
              <a:rPr lang="nb-NO" sz="2200" dirty="0"/>
              <a:t>Økonomisk vekst er viktig for fattige land, slik at det kan skapes nye arbeidsplasser.</a:t>
            </a:r>
          </a:p>
        </p:txBody>
      </p:sp>
      <p:sp>
        <p:nvSpPr>
          <p:cNvPr id="4" name="Oval 3"/>
          <p:cNvSpPr/>
          <p:nvPr/>
        </p:nvSpPr>
        <p:spPr>
          <a:xfrm>
            <a:off x="4176346" y="1630973"/>
            <a:ext cx="3820258" cy="38744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Økonomi</a:t>
            </a:r>
          </a:p>
        </p:txBody>
      </p:sp>
    </p:spTree>
    <p:extLst>
      <p:ext uri="{BB962C8B-B14F-4D97-AF65-F5344CB8AC3E}">
        <p14:creationId xmlns:p14="http://schemas.microsoft.com/office/powerpoint/2010/main" val="1210826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Bærekraftig utvikling – en helhet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For at en utvikling skal være bærekraftig, må de tre dimensjonene </a:t>
            </a:r>
            <a:r>
              <a:rPr lang="nb-NO" sz="2200" i="1" dirty="0"/>
              <a:t>sosiale forhold, økonomi</a:t>
            </a:r>
            <a:r>
              <a:rPr lang="nb-NO" sz="2200" dirty="0"/>
              <a:t> og </a:t>
            </a:r>
            <a:r>
              <a:rPr lang="nb-NO" sz="2200" i="1" dirty="0"/>
              <a:t>miljø </a:t>
            </a:r>
            <a:r>
              <a:rPr lang="nb-NO" sz="2200" dirty="0"/>
              <a:t>virke sammen.</a:t>
            </a:r>
          </a:p>
          <a:p>
            <a:endParaRPr lang="nb-NO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81" y="3327975"/>
            <a:ext cx="3438680" cy="28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 rot="19223624">
            <a:off x="3949506" y="2682864"/>
            <a:ext cx="227460" cy="20320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11040" y="4658668"/>
            <a:ext cx="670560" cy="543252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8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smtClean="0"/>
              <a:t>Produktmerking</a:t>
            </a:r>
            <a:endParaRPr lang="nb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400" y="1690689"/>
            <a:ext cx="761895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 smtClean="0"/>
              <a:t>For at vi som forbrukere skal kunne ta bevisste valg når vi handler, finnes det ulike </a:t>
            </a:r>
            <a:r>
              <a:rPr lang="nb-NO" sz="2200" dirty="0"/>
              <a:t>typer produktmerking  </a:t>
            </a:r>
          </a:p>
          <a:p>
            <a:endParaRPr lang="nb-NO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576" y="3016252"/>
            <a:ext cx="1311046" cy="1045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397" y="3541254"/>
            <a:ext cx="1444942" cy="1040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604" y="3410006"/>
            <a:ext cx="1260044" cy="1172134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074" y="4944693"/>
            <a:ext cx="1544548" cy="1510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9707" y="4258773"/>
            <a:ext cx="1069009" cy="1120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8242" y="2740022"/>
            <a:ext cx="1114397" cy="12399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2621" t="7555" r="5710" b="7065"/>
          <a:stretch/>
        </p:blipFill>
        <p:spPr>
          <a:xfrm>
            <a:off x="5090160" y="4916357"/>
            <a:ext cx="1194181" cy="12269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073" y="3245743"/>
            <a:ext cx="1724998" cy="1377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0320" y="5000908"/>
            <a:ext cx="1939655" cy="11956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1531" y="5343842"/>
            <a:ext cx="1207727" cy="11116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794" y="3512918"/>
            <a:ext cx="1444942" cy="1040886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71" y="4916357"/>
            <a:ext cx="1544548" cy="151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Sorter produktmerker (10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2200" dirty="0"/>
              <a:t>Jobb i grupper på 3–4 personer.</a:t>
            </a:r>
          </a:p>
          <a:p>
            <a:r>
              <a:rPr lang="nb-NO" sz="2200" dirty="0"/>
              <a:t>Hver gruppe får et ark med sirkelen bærekraftig utvikling, samt 18 produktmerker med forklaring.</a:t>
            </a:r>
          </a:p>
          <a:p>
            <a:endParaRPr lang="nb-NO" sz="2200" dirty="0"/>
          </a:p>
          <a:p>
            <a:endParaRPr lang="nb-NO" sz="2200" dirty="0"/>
          </a:p>
          <a:p>
            <a:pPr marL="0" indent="0">
              <a:buNone/>
            </a:pPr>
            <a:endParaRPr lang="nb-NO" sz="2200" dirty="0"/>
          </a:p>
          <a:p>
            <a:endParaRPr lang="nb-NO" sz="2200" dirty="0"/>
          </a:p>
          <a:p>
            <a:r>
              <a:rPr lang="nb-NO" sz="2200" dirty="0" smtClean="0"/>
              <a:t>Legg </a:t>
            </a:r>
            <a:r>
              <a:rPr lang="nb-NO" sz="2200" dirty="0"/>
              <a:t>de ulike produktmerkene i den ringen dere mener det hører til. </a:t>
            </a:r>
          </a:p>
          <a:p>
            <a:pPr marL="0" indent="0">
              <a:buNone/>
            </a:pPr>
            <a:r>
              <a:rPr lang="nb-NO" sz="2200" dirty="0"/>
              <a:t>Dersom dere mener et merke kan ligge i flere ringer, plasseres det i området mellom ringene.</a:t>
            </a:r>
          </a:p>
          <a:p>
            <a:endParaRPr lang="nb-NO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858" y="3068320"/>
            <a:ext cx="1795102" cy="148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565" y="3168845"/>
            <a:ext cx="618459" cy="6881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970" y="3811952"/>
            <a:ext cx="871888" cy="5374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5157" y="3068320"/>
            <a:ext cx="835082" cy="601564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629" y="3669884"/>
            <a:ext cx="759369" cy="7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55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 i plenum </a:t>
            </a:r>
            <a:br>
              <a:rPr lang="nb-NO" dirty="0" smtClean="0"/>
            </a:br>
            <a:r>
              <a:rPr lang="nb-NO" dirty="0" smtClean="0"/>
              <a:t>(5 minutter)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Del hvordan dere har plassert produktmerkene.</a:t>
            </a:r>
          </a:p>
          <a:p>
            <a:r>
              <a:rPr lang="nb-NO" sz="2200" dirty="0"/>
              <a:t>Er det noen produktmerker som dekker området:</a:t>
            </a:r>
          </a:p>
          <a:p>
            <a:pPr marL="671513" lvl="1" indent="-214313">
              <a:buFontTx/>
              <a:buChar char="-"/>
            </a:pPr>
            <a:r>
              <a:rPr lang="nb-NO" sz="2200" dirty="0"/>
              <a:t>a</a:t>
            </a:r>
            <a:r>
              <a:rPr lang="nb-NO" sz="2200" dirty="0" smtClean="0"/>
              <a:t>kseptabelt</a:t>
            </a:r>
            <a:endParaRPr lang="nb-NO" sz="2200" dirty="0"/>
          </a:p>
          <a:p>
            <a:pPr marL="671513" lvl="1" indent="-214313">
              <a:buFontTx/>
              <a:buChar char="-"/>
            </a:pPr>
            <a:r>
              <a:rPr lang="nb-NO" sz="2200" dirty="0"/>
              <a:t>r</a:t>
            </a:r>
            <a:r>
              <a:rPr lang="nb-NO" sz="2200" dirty="0" smtClean="0"/>
              <a:t>ettferdig</a:t>
            </a:r>
            <a:endParaRPr lang="nb-NO" sz="2200" dirty="0"/>
          </a:p>
          <a:p>
            <a:pPr marL="671513" lvl="1" indent="-214313">
              <a:buFontTx/>
              <a:buChar char="-"/>
            </a:pPr>
            <a:r>
              <a:rPr lang="nb-NO" sz="2200" dirty="0" smtClean="0"/>
              <a:t>gjennomførbart</a:t>
            </a:r>
            <a:endParaRPr lang="nb-NO" sz="2200" dirty="0"/>
          </a:p>
          <a:p>
            <a:pPr marL="671513" lvl="1" indent="-214313">
              <a:buFontTx/>
              <a:buChar char="-"/>
            </a:pPr>
            <a:r>
              <a:rPr lang="nb-NO" sz="2200" dirty="0"/>
              <a:t>b</a:t>
            </a:r>
            <a:r>
              <a:rPr lang="nb-NO" sz="2200" dirty="0" smtClean="0"/>
              <a:t>ærekraftig</a:t>
            </a:r>
            <a:endParaRPr lang="nb-NO" sz="2200" dirty="0"/>
          </a:p>
          <a:p>
            <a:endParaRPr lang="en-US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20" y="2185253"/>
            <a:ext cx="4346612" cy="360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46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Diskusjon i grupper (5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3657599"/>
            <a:ext cx="7583244" cy="2348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Eksempel på kategorier</a:t>
            </a:r>
            <a:endParaRPr lang="en-US" sz="2200" dirty="0"/>
          </a:p>
          <a:p>
            <a:endParaRPr lang="nb-NO" sz="2200" dirty="0"/>
          </a:p>
        </p:txBody>
      </p:sp>
      <p:sp>
        <p:nvSpPr>
          <p:cNvPr id="5" name="Rounded Rectangular Callout 3"/>
          <p:cNvSpPr/>
          <p:nvPr/>
        </p:nvSpPr>
        <p:spPr>
          <a:xfrm>
            <a:off x="662058" y="1575832"/>
            <a:ext cx="8248261" cy="1776968"/>
          </a:xfrm>
          <a:prstGeom prst="wedgeRoundRectCallout">
            <a:avLst>
              <a:gd name="adj1" fmla="val 46802"/>
              <a:gd name="adj2" fmla="val 69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Innen hvilke kategorier finner vi de ulike produktmerkene?</a:t>
            </a:r>
            <a:endParaRPr lang="nb-NO" sz="2200" dirty="0"/>
          </a:p>
        </p:txBody>
      </p:sp>
      <p:sp>
        <p:nvSpPr>
          <p:cNvPr id="6" name="Rounded Rectangle 6"/>
          <p:cNvSpPr/>
          <p:nvPr/>
        </p:nvSpPr>
        <p:spPr>
          <a:xfrm>
            <a:off x="958600" y="4260808"/>
            <a:ext cx="2052320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Kroppspleie</a:t>
            </a:r>
            <a:endParaRPr lang="en-US" sz="2200" dirty="0"/>
          </a:p>
        </p:txBody>
      </p:sp>
      <p:sp>
        <p:nvSpPr>
          <p:cNvPr id="7" name="Rounded Rectangle 7"/>
          <p:cNvSpPr/>
          <p:nvPr/>
        </p:nvSpPr>
        <p:spPr>
          <a:xfrm>
            <a:off x="2467360" y="5549504"/>
            <a:ext cx="2052320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Elektronikk</a:t>
            </a:r>
            <a:endParaRPr lang="en-US" sz="2200" dirty="0"/>
          </a:p>
        </p:txBody>
      </p:sp>
      <p:sp>
        <p:nvSpPr>
          <p:cNvPr id="8" name="Rounded Rectangle 8"/>
          <p:cNvSpPr/>
          <p:nvPr/>
        </p:nvSpPr>
        <p:spPr>
          <a:xfrm>
            <a:off x="4736975" y="4357093"/>
            <a:ext cx="2052320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/>
              <a:t>Mat </a:t>
            </a:r>
            <a:endParaRPr lang="en-US" sz="2200" dirty="0"/>
          </a:p>
        </p:txBody>
      </p:sp>
      <p:sp>
        <p:nvSpPr>
          <p:cNvPr id="9" name="Rounded Rectangle 9"/>
          <p:cNvSpPr/>
          <p:nvPr/>
        </p:nvSpPr>
        <p:spPr>
          <a:xfrm>
            <a:off x="6313790" y="5549504"/>
            <a:ext cx="2052320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Klær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72587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 neste del får dere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 smtClean="0"/>
              <a:t>en innføring </a:t>
            </a:r>
            <a:r>
              <a:rPr lang="nb-NO" sz="2200" dirty="0"/>
              <a:t>i prinsipper for utforskende undervisning i naturfag </a:t>
            </a:r>
            <a:r>
              <a:rPr lang="nb-NO" sz="2200" dirty="0" smtClean="0"/>
              <a:t>og 5E-modellen som didaktisk verktøy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3474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473740" y="2552978"/>
            <a:ext cx="6196520" cy="901756"/>
          </a:xfrm>
        </p:spPr>
        <p:txBody>
          <a:bodyPr>
            <a:noAutofit/>
          </a:bodyPr>
          <a:lstStyle/>
          <a:p>
            <a:r>
              <a:rPr lang="nb-NO" dirty="0" smtClean="0"/>
              <a:t>Utforskende undervisning og 5E-modellen</a:t>
            </a:r>
            <a:endParaRPr lang="nb-NO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20 minutter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339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Målet med denne modulen er å bli kjent med prinsipper for utforskende undervisning i naturfag.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 smtClean="0"/>
              <a:t>Modulen </a:t>
            </a:r>
            <a:r>
              <a:rPr lang="nb-NO" sz="2200" dirty="0"/>
              <a:t>introduserer 5E-modellen som et didaktisk verktøy for å planlegge og gjennomføre utforskende undervisning. </a:t>
            </a:r>
          </a:p>
        </p:txBody>
      </p:sp>
    </p:spTree>
    <p:extLst>
      <p:ext uri="{BB962C8B-B14F-4D97-AF65-F5344CB8AC3E}">
        <p14:creationId xmlns:p14="http://schemas.microsoft.com/office/powerpoint/2010/main" val="14921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Å </a:t>
            </a:r>
            <a:r>
              <a:rPr lang="en-US" dirty="0" err="1" smtClean="0"/>
              <a:t>utforske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463040"/>
            <a:ext cx="8248262" cy="4542905"/>
          </a:xfrm>
        </p:spPr>
        <p:txBody>
          <a:bodyPr>
            <a:no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nb-NO" sz="2200" dirty="0" smtClean="0"/>
              <a:t>I vitenskapen brukes </a:t>
            </a:r>
            <a:r>
              <a:rPr lang="nb-NO" sz="2200" i="1" dirty="0" smtClean="0"/>
              <a:t>utforske</a:t>
            </a:r>
            <a:r>
              <a:rPr lang="nb-NO" sz="2200" dirty="0" smtClean="0"/>
              <a:t> for å</a:t>
            </a:r>
          </a:p>
          <a:p>
            <a:pPr>
              <a:spcAft>
                <a:spcPts val="900"/>
              </a:spcAft>
            </a:pPr>
            <a:r>
              <a:rPr lang="nb-NO" sz="2200" dirty="0" smtClean="0"/>
              <a:t>beskrive </a:t>
            </a:r>
            <a:r>
              <a:rPr lang="nb-NO" sz="2200" dirty="0"/>
              <a:t>det forskere gjør når de undersøker et fenomen eller en </a:t>
            </a:r>
            <a:r>
              <a:rPr lang="nb-NO" sz="2200" dirty="0" smtClean="0"/>
              <a:t>problemstilling</a:t>
            </a:r>
            <a:endParaRPr lang="en-US" sz="2200" dirty="0" smtClean="0"/>
          </a:p>
          <a:p>
            <a:pPr marL="0" indent="0">
              <a:spcAft>
                <a:spcPts val="900"/>
              </a:spcAft>
              <a:buNone/>
            </a:pPr>
            <a:r>
              <a:rPr lang="en-US" sz="2200" dirty="0"/>
              <a:t>I </a:t>
            </a:r>
            <a:r>
              <a:rPr lang="en-US" sz="2200" dirty="0" err="1"/>
              <a:t>læreplanen</a:t>
            </a:r>
            <a:r>
              <a:rPr lang="en-US" sz="2200" dirty="0"/>
              <a:t> </a:t>
            </a:r>
            <a:r>
              <a:rPr lang="nb-NO" sz="2200" dirty="0"/>
              <a:t>handler </a:t>
            </a:r>
            <a:r>
              <a:rPr lang="en-US" sz="2200" i="1" dirty="0" err="1"/>
              <a:t>utforsking</a:t>
            </a:r>
            <a:r>
              <a:rPr lang="en-US" sz="2200" i="1" dirty="0"/>
              <a:t> </a:t>
            </a:r>
            <a:r>
              <a:rPr lang="en-US" sz="2200" i="1" dirty="0" err="1"/>
              <a:t>i</a:t>
            </a:r>
            <a:r>
              <a:rPr lang="en-US" sz="2200" i="1" dirty="0"/>
              <a:t> </a:t>
            </a:r>
            <a:r>
              <a:rPr lang="en-US" sz="2200" i="1" dirty="0" err="1"/>
              <a:t>naturfag</a:t>
            </a:r>
            <a:r>
              <a:rPr lang="en-US" sz="2200" i="1" dirty="0"/>
              <a:t> </a:t>
            </a:r>
            <a:r>
              <a:rPr lang="en-US" sz="2200" dirty="0"/>
              <a:t> </a:t>
            </a:r>
            <a:r>
              <a:rPr lang="nb-NO" sz="2200" dirty="0"/>
              <a:t>om:</a:t>
            </a:r>
          </a:p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nb-NO" sz="2200" dirty="0"/>
              <a:t>å oppleve og eksperimentere og kan ivareta nysgjerrighet og undring</a:t>
            </a:r>
          </a:p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nb-NO" sz="2200" dirty="0"/>
              <a:t>å sanse, søke, oppdage, observere og granske</a:t>
            </a:r>
          </a:p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nb-NO" sz="2200" dirty="0"/>
              <a:t>å teste eller prøve ut og evaluere arbeidsmetoder, produkter eller utstyr</a:t>
            </a:r>
          </a:p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nb-NO" sz="2200" dirty="0"/>
              <a:t>å stille spørsmål og bruke data for å lage forklaringer</a:t>
            </a:r>
          </a:p>
        </p:txBody>
      </p:sp>
      <p:sp>
        <p:nvSpPr>
          <p:cNvPr id="4" name="Rectangle 1"/>
          <p:cNvSpPr/>
          <p:nvPr/>
        </p:nvSpPr>
        <p:spPr>
          <a:xfrm>
            <a:off x="7552266" y="6324523"/>
            <a:ext cx="10730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(</a:t>
            </a:r>
            <a:r>
              <a:rPr lang="nb-NO" sz="1200" dirty="0" smtClean="0"/>
              <a:t>Udir.no</a:t>
            </a:r>
            <a:r>
              <a:rPr lang="en-US" sz="1200" dirty="0" smtClean="0"/>
              <a:t>)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6351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 smtClean="0"/>
              <a:t>Utforskende undervisning og læring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2200" dirty="0" smtClean="0"/>
              <a:t>Selv om </a:t>
            </a:r>
            <a:r>
              <a:rPr lang="nb-NO" sz="2200" dirty="0"/>
              <a:t>utforskende undervisning </a:t>
            </a:r>
            <a:r>
              <a:rPr lang="nb-NO" sz="2200" dirty="0" smtClean="0"/>
              <a:t>kan ha positiv effekt på elevers læring, er det </a:t>
            </a:r>
            <a:r>
              <a:rPr lang="nb-NO" sz="2200" dirty="0"/>
              <a:t>ikke likegyldig hvordan </a:t>
            </a:r>
            <a:r>
              <a:rPr lang="nb-NO" sz="2200" dirty="0" smtClean="0"/>
              <a:t>læreren legger </a:t>
            </a:r>
            <a:r>
              <a:rPr lang="nb-NO" sz="2200" dirty="0"/>
              <a:t>til rette for utforskende undervisning. </a:t>
            </a:r>
          </a:p>
          <a:p>
            <a:r>
              <a:rPr lang="nb-NO" sz="2200" dirty="0" smtClean="0"/>
              <a:t>Studier viser at åpne </a:t>
            </a:r>
            <a:r>
              <a:rPr lang="nb-NO" sz="2200" dirty="0"/>
              <a:t>forsøk, uten klare mål og med minimal </a:t>
            </a:r>
            <a:r>
              <a:rPr lang="nb-NO" sz="2200" dirty="0" smtClean="0"/>
              <a:t>veiledning, </a:t>
            </a:r>
            <a:r>
              <a:rPr lang="nb-NO" sz="2200" dirty="0"/>
              <a:t>har dårlig effekt på elevers læringsutbytte. </a:t>
            </a:r>
            <a:endParaRPr lang="nb-NO" sz="2200" dirty="0" smtClean="0"/>
          </a:p>
          <a:p>
            <a:pPr marL="0" indent="0" algn="r">
              <a:buNone/>
            </a:pPr>
            <a:r>
              <a:rPr lang="nb-NO" sz="2200" dirty="0"/>
              <a:t>(</a:t>
            </a:r>
            <a:r>
              <a:rPr lang="nb-NO" sz="2200" dirty="0" err="1"/>
              <a:t>Kirschner</a:t>
            </a:r>
            <a:r>
              <a:rPr lang="nb-NO" sz="2200" dirty="0"/>
              <a:t> et al. 2006) </a:t>
            </a:r>
          </a:p>
          <a:p>
            <a:endParaRPr lang="nb-NO" sz="2200" dirty="0" smtClean="0">
              <a:solidFill>
                <a:schemeClr val="tx2"/>
              </a:solidFill>
            </a:endParaRPr>
          </a:p>
          <a:p>
            <a:r>
              <a:rPr lang="nb-NO" sz="2200" dirty="0" smtClean="0"/>
              <a:t>5E-modellen </a:t>
            </a:r>
            <a:r>
              <a:rPr lang="nb-NO" sz="2200" dirty="0"/>
              <a:t>er et didaktisk verktøy </a:t>
            </a:r>
            <a:r>
              <a:rPr lang="nb-NO" sz="2200" dirty="0" smtClean="0"/>
              <a:t>som kan være en støtte til å strukturere utforskende undervisning.</a:t>
            </a:r>
          </a:p>
          <a:p>
            <a:endParaRPr lang="nb-NO" sz="2200" dirty="0"/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568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5E-modellen i utforskende undervisning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14052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/>
              <a:t>5E-modellen ble utviklet av </a:t>
            </a:r>
            <a:r>
              <a:rPr lang="nb-NO" sz="2200" dirty="0" err="1"/>
              <a:t>Biological</a:t>
            </a:r>
            <a:r>
              <a:rPr lang="nb-NO" sz="2200" dirty="0"/>
              <a:t> Sciences Curriculum </a:t>
            </a:r>
            <a:r>
              <a:rPr lang="nb-NO" sz="2200" dirty="0" err="1"/>
              <a:t>Study</a:t>
            </a:r>
            <a:r>
              <a:rPr lang="nb-NO" sz="2200" dirty="0"/>
              <a:t> (BSCS) i 1987 og har siden den gangen vært brukt til å utvikle læringsressurser og undervisningsforløp i naturfagene</a:t>
            </a:r>
            <a:r>
              <a:rPr lang="nb-NO" sz="2200" dirty="0" smtClean="0"/>
              <a:t>. </a:t>
            </a:r>
          </a:p>
          <a:p>
            <a:pPr marL="0" indent="0" algn="r">
              <a:buNone/>
            </a:pPr>
            <a:r>
              <a:rPr lang="nb-NO" sz="1600" dirty="0" smtClean="0"/>
              <a:t>(</a:t>
            </a:r>
            <a:r>
              <a:rPr lang="nb-NO" sz="1600" dirty="0" err="1" smtClean="0"/>
              <a:t>Bybee</a:t>
            </a:r>
            <a:r>
              <a:rPr lang="nb-NO" sz="1600" dirty="0" smtClean="0"/>
              <a:t> et al, 2006)</a:t>
            </a:r>
            <a:endParaRPr lang="nb-NO" sz="2000" dirty="0"/>
          </a:p>
          <a:p>
            <a:pPr marL="0" indent="0" algn="r">
              <a:buNone/>
            </a:pPr>
            <a:endParaRPr lang="nb-NO" sz="2200" dirty="0"/>
          </a:p>
          <a:p>
            <a:pPr marL="0" indent="0" algn="r">
              <a:buNone/>
            </a:pPr>
            <a:endParaRPr lang="nb-NO" sz="2200" dirty="0" smtClean="0"/>
          </a:p>
        </p:txBody>
      </p:sp>
      <p:pic>
        <p:nvPicPr>
          <p:cNvPr id="8194" name="Picture 2" descr="https://www.naturfag.no/aim/naturfag3/files/8/b/b/a0c7910b8de03f0674ecdb57308435989af0324a28/8bba0c7910b8de03f0674ecdb57308435989af0324a28.png/Crop/Scale?Crop:geometry=2000x2000%2b0%2b0&amp;Scale:geometry=%3E800x8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029" y="3535680"/>
            <a:ext cx="2415937" cy="24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5739" y="3404867"/>
            <a:ext cx="525106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200" dirty="0"/>
              <a:t>Den norske modellen er oversatt og bearbeidet </a:t>
            </a:r>
            <a:r>
              <a:rPr lang="nb-NO" sz="2200" dirty="0" smtClean="0"/>
              <a:t>av </a:t>
            </a:r>
            <a:r>
              <a:rPr lang="nb-NO" sz="2200" dirty="0" err="1" smtClean="0"/>
              <a:t>lærerutdannere</a:t>
            </a:r>
            <a:r>
              <a:rPr lang="nb-NO" sz="2200" dirty="0" smtClean="0"/>
              <a:t> </a:t>
            </a:r>
            <a:r>
              <a:rPr lang="nb-NO" sz="2200" dirty="0"/>
              <a:t>fra Naturfagsenteret og NTNU i samarbeid med </a:t>
            </a:r>
            <a:r>
              <a:rPr lang="nb-NO" sz="2200" dirty="0" smtClean="0"/>
              <a:t>naturfaglærere. </a:t>
            </a:r>
          </a:p>
          <a:p>
            <a:pPr algn="r"/>
            <a:r>
              <a:rPr lang="nb-NO" sz="1600" dirty="0" smtClean="0"/>
              <a:t>(</a:t>
            </a:r>
            <a:r>
              <a:rPr lang="nb-NO" sz="1600" dirty="0"/>
              <a:t>Fiskum </a:t>
            </a:r>
            <a:r>
              <a:rPr lang="nb-NO" sz="1600" dirty="0" smtClean="0"/>
              <a:t>og Korsager, 2013, 2017)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53466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5E-modellen i utforskende undervisning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895738" y="1825624"/>
            <a:ext cx="7583244" cy="4587875"/>
          </a:xfrm>
        </p:spPr>
        <p:txBody>
          <a:bodyPr>
            <a:normAutofit/>
          </a:bodyPr>
          <a:lstStyle/>
          <a:p>
            <a:pPr>
              <a:defRPr/>
            </a:pPr>
            <a:endParaRPr lang="nb-NO" sz="2200" dirty="0" smtClean="0"/>
          </a:p>
          <a:p>
            <a:pPr>
              <a:defRPr/>
            </a:pPr>
            <a:endParaRPr lang="nb-NO" sz="2200" dirty="0"/>
          </a:p>
          <a:p>
            <a:pPr>
              <a:defRPr/>
            </a:pPr>
            <a:endParaRPr lang="nb-NO" sz="2200" dirty="0" smtClean="0"/>
          </a:p>
          <a:p>
            <a:pPr>
              <a:defRPr/>
            </a:pPr>
            <a:endParaRPr lang="nb-NO" sz="2200" dirty="0"/>
          </a:p>
          <a:p>
            <a:pPr>
              <a:defRPr/>
            </a:pPr>
            <a:endParaRPr lang="nb-NO" sz="2200" dirty="0" smtClean="0"/>
          </a:p>
          <a:p>
            <a:pPr>
              <a:defRPr/>
            </a:pPr>
            <a:endParaRPr lang="nb-NO" sz="2200" dirty="0"/>
          </a:p>
          <a:p>
            <a:pPr>
              <a:defRPr/>
            </a:pPr>
            <a:endParaRPr lang="nb-NO" sz="2200" dirty="0" smtClean="0"/>
          </a:p>
          <a:p>
            <a:pPr>
              <a:defRPr/>
            </a:pPr>
            <a:endParaRPr lang="nb-NO" sz="2200" dirty="0" smtClean="0"/>
          </a:p>
          <a:p>
            <a:pPr>
              <a:defRPr/>
            </a:pPr>
            <a:endParaRPr lang="nb-NO" sz="2200" dirty="0"/>
          </a:p>
          <a:p>
            <a:pPr marL="0" indent="0">
              <a:buNone/>
              <a:defRPr/>
            </a:pPr>
            <a:r>
              <a:rPr lang="nb-NO" sz="2200" dirty="0" smtClean="0"/>
              <a:t>Vi skal nå se nærmere på hva som ligger i de ulike fasene.</a:t>
            </a:r>
            <a:endParaRPr lang="nb-NO" sz="2200" dirty="0"/>
          </a:p>
        </p:txBody>
      </p:sp>
      <p:pic>
        <p:nvPicPr>
          <p:cNvPr id="7" name="Picture 2" descr="https://www.naturfag.no/aim/naturfag3/files/8/b/b/a0c7910b8de03f0674ecdb57308435989af0324a28/8bba0c7910b8de03f0674ecdb57308435989af0324a28.png/Crop/Scale?Crop:geometry=2000x2000%2b0%2b0&amp;Scale:geometry=%3E800x8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81" y="1624745"/>
            <a:ext cx="2831701" cy="283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5312229" y="3634607"/>
            <a:ext cx="3538252" cy="1903411"/>
          </a:xfrm>
          <a:prstGeom prst="wedgeRoundRectCallout">
            <a:avLst>
              <a:gd name="adj1" fmla="val 47976"/>
              <a:gd name="adj2" fmla="val 9252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200" i="1" dirty="0"/>
              <a:t>Vurdering</a:t>
            </a:r>
            <a:r>
              <a:rPr lang="nb-NO" sz="2200" dirty="0"/>
              <a:t> skal forstås som både underveisvurdering og sluttvurdering og er derfor integrert i alle faser av undervisninga. </a:t>
            </a:r>
          </a:p>
          <a:p>
            <a:pPr algn="ctr"/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718629" y="1437235"/>
            <a:ext cx="3006980" cy="1903411"/>
          </a:xfrm>
          <a:prstGeom prst="wedgeRoundRectCallout">
            <a:avLst>
              <a:gd name="adj1" fmla="val 56771"/>
              <a:gd name="adj2" fmla="val -9496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nb-NO" dirty="0"/>
          </a:p>
          <a:p>
            <a:pPr>
              <a:defRPr/>
            </a:pPr>
            <a:r>
              <a:rPr lang="nb-NO" sz="2200" dirty="0"/>
              <a:t>Alle fasene kan forekomme flere ganger i løpet av et undervisningsforløp, og de kan komme i ulik rekkefølge. </a:t>
            </a:r>
          </a:p>
          <a:p>
            <a:pPr algn="ctr"/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86880" y="3504740"/>
            <a:ext cx="3040091" cy="1903411"/>
          </a:xfrm>
          <a:prstGeom prst="wedgeRoundRectCallout">
            <a:avLst>
              <a:gd name="adj1" fmla="val -67419"/>
              <a:gd name="adj2" fmla="val 5249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200" dirty="0"/>
              <a:t>E-ene kommer fra de engelske ordene </a:t>
            </a:r>
            <a:r>
              <a:rPr lang="nb-NO" sz="2200" dirty="0" err="1"/>
              <a:t>engage</a:t>
            </a:r>
            <a:r>
              <a:rPr lang="nb-NO" sz="2200" dirty="0"/>
              <a:t>, </a:t>
            </a:r>
            <a:r>
              <a:rPr lang="nb-NO" sz="2200" dirty="0" err="1"/>
              <a:t>explore</a:t>
            </a:r>
            <a:r>
              <a:rPr lang="nb-NO" sz="2200" dirty="0"/>
              <a:t>, </a:t>
            </a:r>
            <a:r>
              <a:rPr lang="nb-NO" sz="2200" dirty="0" err="1"/>
              <a:t>explain</a:t>
            </a:r>
            <a:r>
              <a:rPr lang="nb-NO" sz="2200" dirty="0"/>
              <a:t>, </a:t>
            </a:r>
            <a:r>
              <a:rPr lang="nb-NO" sz="2200" dirty="0" err="1"/>
              <a:t>elaborate</a:t>
            </a:r>
            <a:r>
              <a:rPr lang="nb-NO" sz="2200" dirty="0"/>
              <a:t> og </a:t>
            </a:r>
            <a:r>
              <a:rPr lang="nb-NO" sz="2200" dirty="0" err="1"/>
              <a:t>evaluate</a:t>
            </a:r>
            <a:r>
              <a:rPr lang="nb-NO" sz="2200" dirty="0"/>
              <a:t>.</a:t>
            </a:r>
          </a:p>
          <a:p>
            <a:pPr algn="ctr"/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229375" y="1370882"/>
            <a:ext cx="2772047" cy="1903411"/>
          </a:xfrm>
          <a:prstGeom prst="wedgeRoundRectCallout">
            <a:avLst>
              <a:gd name="adj1" fmla="val -48806"/>
              <a:gd name="adj2" fmla="val -8095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200" dirty="0"/>
              <a:t>De fem fasene i 5E-modellen er engasjere, undersøke, forklare, utvide og vurdere.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0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Vurdering – integrert </a:t>
            </a:r>
            <a:r>
              <a:rPr lang="nb-NO" dirty="0"/>
              <a:t>i alle </a:t>
            </a:r>
            <a:r>
              <a:rPr lang="nb-NO" dirty="0" smtClean="0"/>
              <a:t>faser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>
          <a:xfrm>
            <a:off x="896399" y="2274277"/>
            <a:ext cx="2994881" cy="3669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Vurdering </a:t>
            </a:r>
            <a:r>
              <a:rPr lang="nb-NO" sz="2200" dirty="0"/>
              <a:t>skal være en integrert del av opplæringa og </a:t>
            </a:r>
            <a:r>
              <a:rPr lang="nb-NO" sz="2200" dirty="0"/>
              <a:t>inkluderer at elevene selv vurderer både egen læring og forståelse og kvaliteten på </a:t>
            </a:r>
            <a:r>
              <a:rPr lang="nb-NO" sz="2200" dirty="0" smtClean="0"/>
              <a:t>eget arbeid.</a:t>
            </a:r>
            <a:r>
              <a:rPr lang="nb-NO" sz="2200" dirty="0"/>
              <a:t> </a:t>
            </a:r>
          </a:p>
        </p:txBody>
      </p:sp>
      <p:pic>
        <p:nvPicPr>
          <p:cNvPr id="8" name="Picture 2" descr="https://www.naturfag.no/aim/naturfag3/files/d/5/c/9899a09d93317a8e820324fff9e065989aed255527/d5c9899a09d93317a8e820324fff9e065989aed255527.png/Crop/Scale?Crop:geometry=2000x2000%2b0%2b0&amp;Scale:geometry=%3E800x8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207" y="2064385"/>
            <a:ext cx="3660775" cy="36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1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/>
          <a:lstStyle/>
          <a:p>
            <a:r>
              <a:rPr lang="nb-NO" dirty="0"/>
              <a:t>Engasjerefasen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96399" y="2243015"/>
            <a:ext cx="3726000" cy="3700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I </a:t>
            </a:r>
            <a:r>
              <a:rPr lang="nb-NO" sz="2200" i="1" dirty="0" smtClean="0"/>
              <a:t>engasjerefasen </a:t>
            </a:r>
            <a:r>
              <a:rPr lang="nb-NO" sz="2200" dirty="0" smtClean="0"/>
              <a:t>aktiverer </a:t>
            </a:r>
            <a:r>
              <a:rPr lang="nb-NO" sz="2200" dirty="0"/>
              <a:t>og kartlegger læreren elevenes forkunnskaper, fanger deres interesse og skaper et læringsbehov knyttet til </a:t>
            </a:r>
            <a:r>
              <a:rPr lang="nb-NO" sz="2200" dirty="0" smtClean="0"/>
              <a:t>temaet </a:t>
            </a:r>
            <a:r>
              <a:rPr lang="nb-NO" sz="2200" dirty="0"/>
              <a:t>det skal jobbes med i </a:t>
            </a:r>
            <a:r>
              <a:rPr lang="nb-NO" sz="2200" dirty="0" smtClean="0"/>
              <a:t>undervisninga.</a:t>
            </a:r>
            <a:r>
              <a:rPr lang="nb-NO" sz="2200" dirty="0"/>
              <a:t> </a:t>
            </a:r>
          </a:p>
        </p:txBody>
      </p:sp>
      <p:pic>
        <p:nvPicPr>
          <p:cNvPr id="8" name="Picture 2" descr="https://www.naturfag.no/aim/naturfag3/files/1/d/8/e16597b9e22374a841f2b736351e65989aaff39c84/1d8e16597b9e22374a841f2b736351e65989aaff39c84.png/Crop/Scale?Crop:geometry=2000x2000%2b0%2b0&amp;Scale:geometry=%3E800x8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2054225"/>
            <a:ext cx="3660775" cy="36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ildeforklaring formet som en sky 10"/>
          <p:cNvSpPr/>
          <p:nvPr/>
        </p:nvSpPr>
        <p:spPr>
          <a:xfrm>
            <a:off x="4622399" y="365126"/>
            <a:ext cx="3724431" cy="940044"/>
          </a:xfrm>
          <a:prstGeom prst="wedgeRectCallout">
            <a:avLst>
              <a:gd name="adj1" fmla="val -63579"/>
              <a:gd name="adj2" fmla="val 21989"/>
            </a:avLst>
          </a:prstGeom>
          <a:solidFill>
            <a:srgbClr val="E944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>
                <a:solidFill>
                  <a:schemeClr val="tx1"/>
                </a:solidFill>
              </a:rPr>
              <a:t>Undervisning som </a:t>
            </a:r>
            <a:r>
              <a:rPr lang="nb-NO" sz="2200" i="1" dirty="0" smtClean="0">
                <a:solidFill>
                  <a:schemeClr val="tx1"/>
                </a:solidFill>
              </a:rPr>
              <a:t>motiverer</a:t>
            </a:r>
            <a:r>
              <a:rPr lang="nb-NO" sz="2200" dirty="0" smtClean="0">
                <a:solidFill>
                  <a:schemeClr val="tx1"/>
                </a:solidFill>
              </a:rPr>
              <a:t> og bygger på </a:t>
            </a:r>
            <a:r>
              <a:rPr lang="nb-NO" sz="2200" i="1" dirty="0" smtClean="0">
                <a:solidFill>
                  <a:schemeClr val="tx1"/>
                </a:solidFill>
              </a:rPr>
              <a:t>forkunnskaper</a:t>
            </a:r>
          </a:p>
        </p:txBody>
      </p:sp>
    </p:spTree>
    <p:extLst>
      <p:ext uri="{BB962C8B-B14F-4D97-AF65-F5344CB8AC3E}">
        <p14:creationId xmlns:p14="http://schemas.microsoft.com/office/powerpoint/2010/main" val="683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Undersøkefasen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96399" y="2243016"/>
            <a:ext cx="3726000" cy="3700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i="1" dirty="0"/>
              <a:t>Undersøkefasen</a:t>
            </a:r>
            <a:r>
              <a:rPr lang="nb-NO" sz="2200" dirty="0"/>
              <a:t> skal gi elevene mulighet til å undersøke et tema eller en problemstilling gjennom praktisk eller teoretisk arbeid. </a:t>
            </a:r>
          </a:p>
        </p:txBody>
      </p:sp>
      <p:pic>
        <p:nvPicPr>
          <p:cNvPr id="10" name="Picture 5" descr="https://www.naturfag.no/aim/naturfag3/files/b/1/b/c71d28f61b6eb30eeb01a48068d7a5989aebb1e24e/b1bc71d28f61b6eb30eeb01a48068d7a5989aebb1e24e.png/Crop/Scale?Crop:geometry=2000x2000%2b0%2b0&amp;Scale:geometry=%3E800x8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2054225"/>
            <a:ext cx="3660775" cy="36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ildeforklaring formet som en sky 8"/>
          <p:cNvSpPr/>
          <p:nvPr/>
        </p:nvSpPr>
        <p:spPr>
          <a:xfrm>
            <a:off x="4622399" y="308598"/>
            <a:ext cx="3693170" cy="973126"/>
          </a:xfrm>
          <a:prstGeom prst="wedgeRectCallout">
            <a:avLst>
              <a:gd name="adj1" fmla="val -63109"/>
              <a:gd name="adj2" fmla="val 20908"/>
            </a:avLst>
          </a:prstGeom>
          <a:solidFill>
            <a:srgbClr val="F3E7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>
                <a:solidFill>
                  <a:schemeClr val="tx1"/>
                </a:solidFill>
              </a:rPr>
              <a:t>Mulighet for selv å </a:t>
            </a:r>
            <a:r>
              <a:rPr lang="nb-NO" sz="2200" i="1" dirty="0" smtClean="0">
                <a:solidFill>
                  <a:schemeClr val="tx1"/>
                </a:solidFill>
              </a:rPr>
              <a:t>undersøke </a:t>
            </a:r>
            <a:r>
              <a:rPr lang="nb-NO" sz="2200" dirty="0">
                <a:solidFill>
                  <a:schemeClr val="tx1"/>
                </a:solidFill>
              </a:rPr>
              <a:t>og</a:t>
            </a:r>
            <a:r>
              <a:rPr lang="nb-NO" sz="2200" i="1" dirty="0">
                <a:solidFill>
                  <a:schemeClr val="tx1"/>
                </a:solidFill>
              </a:rPr>
              <a:t> samle </a:t>
            </a:r>
            <a:r>
              <a:rPr lang="nb-NO" sz="2200" i="1" dirty="0" smtClean="0">
                <a:solidFill>
                  <a:schemeClr val="tx1"/>
                </a:solidFill>
              </a:rPr>
              <a:t>informasjon</a:t>
            </a:r>
            <a:endParaRPr lang="nb-NO" sz="2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5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Forklarefasen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96399" y="2196124"/>
            <a:ext cx="3726000" cy="3747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I </a:t>
            </a:r>
            <a:r>
              <a:rPr lang="nb-NO" sz="2200" i="1" dirty="0"/>
              <a:t>forklarefasen </a:t>
            </a:r>
            <a:r>
              <a:rPr lang="nb-NO" sz="2200" dirty="0"/>
              <a:t>er det viktig at elevene får mulighet til å kommunisere kunnskapen sin gjennom å beskrive og forklare faglige fenomener. </a:t>
            </a:r>
          </a:p>
        </p:txBody>
      </p:sp>
      <p:pic>
        <p:nvPicPr>
          <p:cNvPr id="6" name="Picture 2" descr="https://www.naturfag.no/aim/naturfag3/files/8/e/3/eb3de3c244ed6b600a70eaa0517535989aeadc2e05/8e3eb3de3c244ed6b600a70eaa0517535989aeadc2e05.png/Crop/Scale?Crop:geometry=2000x2000%2b0%2b0&amp;Scale:geometry=%3E800x8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2054225"/>
            <a:ext cx="3660775" cy="36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ildeforklaring formet som en sky 9"/>
          <p:cNvSpPr/>
          <p:nvPr/>
        </p:nvSpPr>
        <p:spPr>
          <a:xfrm>
            <a:off x="4431323" y="539262"/>
            <a:ext cx="3876430" cy="758092"/>
          </a:xfrm>
          <a:prstGeom prst="wedgeRectCallout">
            <a:avLst>
              <a:gd name="adj1" fmla="val -59636"/>
              <a:gd name="adj2" fmla="val 22378"/>
            </a:avLst>
          </a:prstGeom>
          <a:solidFill>
            <a:srgbClr val="A1CF4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>
                <a:solidFill>
                  <a:schemeClr val="tx1"/>
                </a:solidFill>
              </a:rPr>
              <a:t>Å bruke </a:t>
            </a:r>
            <a:r>
              <a:rPr lang="nb-NO" sz="2200" i="1" dirty="0" smtClean="0">
                <a:solidFill>
                  <a:schemeClr val="tx1"/>
                </a:solidFill>
              </a:rPr>
              <a:t>faglige </a:t>
            </a:r>
            <a:r>
              <a:rPr lang="nb-NO" sz="2200" i="1" dirty="0">
                <a:solidFill>
                  <a:schemeClr val="tx1"/>
                </a:solidFill>
              </a:rPr>
              <a:t>begreper </a:t>
            </a:r>
            <a:r>
              <a:rPr lang="nb-NO" sz="2200" dirty="0">
                <a:solidFill>
                  <a:schemeClr val="tx1"/>
                </a:solidFill>
              </a:rPr>
              <a:t>og</a:t>
            </a:r>
            <a:r>
              <a:rPr lang="nb-NO" sz="2200" i="1" dirty="0">
                <a:solidFill>
                  <a:schemeClr val="tx1"/>
                </a:solidFill>
              </a:rPr>
              <a:t> </a:t>
            </a:r>
            <a:r>
              <a:rPr lang="nb-NO" sz="2200" i="1" dirty="0" smtClean="0">
                <a:solidFill>
                  <a:schemeClr val="tx1"/>
                </a:solidFill>
              </a:rPr>
              <a:t>forklaringer</a:t>
            </a:r>
            <a:endParaRPr lang="nb-NO" sz="2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Utvidefasen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96399" y="2211754"/>
            <a:ext cx="3726000" cy="3731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i="1" dirty="0"/>
              <a:t>Utvidefasen</a:t>
            </a:r>
            <a:r>
              <a:rPr lang="nb-NO" sz="2200" dirty="0"/>
              <a:t> er når elevene får mulighet til både å utdype og utvide kunnskapen sin innenfor et </a:t>
            </a:r>
            <a:r>
              <a:rPr lang="nb-NO" sz="2200" dirty="0" smtClean="0"/>
              <a:t>tema og til andre tema.</a:t>
            </a:r>
            <a:endParaRPr lang="nb-NO" sz="2200" dirty="0"/>
          </a:p>
        </p:txBody>
      </p:sp>
      <p:pic>
        <p:nvPicPr>
          <p:cNvPr id="6" name="Picture 2" descr="https://www.naturfag.no/aim/naturfag3/files/a/a/8/be53a0aa0ea3eca3d7b1bf2f9d3585989aec73f369/aa8be53a0aa0ea3eca3d7b1bf2f9d3585989aec73f369.png/Crop/Scale?Crop:geometry=2000x2000%2b0%2b0&amp;Scale:geometry=%3E800x8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2054225"/>
            <a:ext cx="3660775" cy="36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ildeforklaring formet som en sky 6"/>
          <p:cNvSpPr/>
          <p:nvPr/>
        </p:nvSpPr>
        <p:spPr>
          <a:xfrm>
            <a:off x="4622399" y="511392"/>
            <a:ext cx="3712307" cy="754700"/>
          </a:xfrm>
          <a:prstGeom prst="wedgeRectCallout">
            <a:avLst>
              <a:gd name="adj1" fmla="val -61391"/>
              <a:gd name="adj2" fmla="val 23122"/>
            </a:avLst>
          </a:prstGeom>
          <a:solidFill>
            <a:srgbClr val="F7A95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>
                <a:solidFill>
                  <a:schemeClr val="tx1"/>
                </a:solidFill>
              </a:rPr>
              <a:t>Å bruke fagkunnskap i </a:t>
            </a:r>
            <a:r>
              <a:rPr lang="nb-NO" sz="2200" i="1" dirty="0" smtClean="0">
                <a:solidFill>
                  <a:schemeClr val="tx1"/>
                </a:solidFill>
              </a:rPr>
              <a:t>dybden</a:t>
            </a:r>
            <a:r>
              <a:rPr lang="nb-NO" sz="2200" dirty="0" smtClean="0">
                <a:solidFill>
                  <a:schemeClr val="tx1"/>
                </a:solidFill>
              </a:rPr>
              <a:t> og i </a:t>
            </a:r>
            <a:r>
              <a:rPr lang="nb-NO" sz="2200" i="1" dirty="0" smtClean="0">
                <a:solidFill>
                  <a:schemeClr val="tx1"/>
                </a:solidFill>
              </a:rPr>
              <a:t>nye </a:t>
            </a:r>
            <a:r>
              <a:rPr lang="nb-NO" sz="2200" i="1" dirty="0">
                <a:solidFill>
                  <a:schemeClr val="tx1"/>
                </a:solidFill>
              </a:rPr>
              <a:t>kontekster</a:t>
            </a:r>
          </a:p>
        </p:txBody>
      </p:sp>
    </p:spTree>
    <p:extLst>
      <p:ext uri="{BB962C8B-B14F-4D97-AF65-F5344CB8AC3E}">
        <p14:creationId xmlns:p14="http://schemas.microsoft.com/office/powerpoint/2010/main" val="417945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Utforskende undervisning og utforskende arbeidsmåte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 smtClean="0"/>
              <a:t>I matrisen som dere får utdelt, vises sammenhengen mellom lærerens og elevenes rolle i de fem </a:t>
            </a:r>
            <a:r>
              <a:rPr lang="nb-NO" sz="2200" dirty="0"/>
              <a:t>fasene i </a:t>
            </a:r>
            <a:r>
              <a:rPr lang="nb-NO" sz="2200" dirty="0" smtClean="0"/>
              <a:t>undervisninga.</a:t>
            </a:r>
          </a:p>
          <a:p>
            <a:endParaRPr lang="nb-NO" sz="2200" dirty="0" smtClean="0"/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289" y="2660043"/>
            <a:ext cx="5915772" cy="354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Tidsplan for denne økta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80865"/>
              </p:ext>
            </p:extLst>
          </p:nvPr>
        </p:nvGraphicFramePr>
        <p:xfrm>
          <a:off x="809698" y="1690689"/>
          <a:ext cx="7958382" cy="4003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775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038607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800797">
                <a:tc>
                  <a:txBody>
                    <a:bodyPr/>
                    <a:lstStyle/>
                    <a:p>
                      <a:r>
                        <a:rPr lang="nb-NO" sz="2200" b="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0" dirty="0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527428">
                <a:tc>
                  <a:txBody>
                    <a:bodyPr/>
                    <a:lstStyle/>
                    <a:p>
                      <a:r>
                        <a:rPr lang="nb-NO" sz="2200" dirty="0"/>
                        <a:t>Oppsummer forarbeidet i gruppe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10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527428">
                <a:tc>
                  <a:txBody>
                    <a:bodyPr/>
                    <a:lstStyle/>
                    <a:p>
                      <a:r>
                        <a:rPr lang="nn-NO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Aktivitet: </a:t>
                      </a:r>
                      <a:r>
                        <a:rPr lang="nn-NO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Produktmerking og bærekraftig</a:t>
                      </a:r>
                      <a:r>
                        <a:rPr lang="nn-NO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utvikling</a:t>
                      </a:r>
                      <a:endParaRPr lang="nb-NO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</a:t>
                      </a:r>
                      <a:r>
                        <a:rPr lang="nb-NO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527428"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Utforskende undervisning og 5E-modellen</a:t>
                      </a:r>
                      <a:endParaRPr lang="nb-NO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20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889511"/>
                  </a:ext>
                </a:extLst>
              </a:tr>
              <a:tr h="565102">
                <a:tc>
                  <a:txBody>
                    <a:bodyPr/>
                    <a:lstStyle/>
                    <a:p>
                      <a:r>
                        <a:rPr lang="nb-NO" sz="2200" dirty="0" smtClean="0">
                          <a:solidFill>
                            <a:schemeClr val="tx1"/>
                          </a:solidFill>
                        </a:rPr>
                        <a:t>Analyser aktivitet med 5E-modellen</a:t>
                      </a:r>
                      <a:endParaRPr lang="nb-NO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15 </a:t>
                      </a:r>
                      <a:r>
                        <a:rPr lang="nb-NO" sz="2200" dirty="0"/>
                        <a:t>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4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dirty="0"/>
                        <a:t>Forbered utprøving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dirty="0" smtClean="0"/>
                        <a:t>20 </a:t>
                      </a:r>
                      <a:r>
                        <a:rPr lang="nb-NO" sz="2200" dirty="0"/>
                        <a:t>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944856"/>
                  </a:ext>
                </a:extLst>
              </a:tr>
              <a:tr h="527428">
                <a:tc>
                  <a:txBody>
                    <a:bodyPr/>
                    <a:lstStyle/>
                    <a:p>
                      <a:r>
                        <a:rPr lang="nb-NO" sz="2200" b="1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dirty="0" smtClean="0"/>
                        <a:t>90 </a:t>
                      </a:r>
                      <a:r>
                        <a:rPr lang="nb-NO" sz="2200" b="1" dirty="0"/>
                        <a:t>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475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8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 smtClean="0">
                <a:solidFill>
                  <a:schemeClr val="tx2"/>
                </a:solidFill>
              </a:rPr>
              <a:t>Analyser aktivitet med </a:t>
            </a:r>
            <a:br>
              <a:rPr lang="nb-NO" dirty="0" smtClean="0">
                <a:solidFill>
                  <a:schemeClr val="tx2"/>
                </a:solidFill>
              </a:rPr>
            </a:br>
            <a:r>
              <a:rPr lang="nb-NO" dirty="0" smtClean="0">
                <a:solidFill>
                  <a:schemeClr val="tx2"/>
                </a:solidFill>
              </a:rPr>
              <a:t>5E-modellen</a:t>
            </a:r>
            <a:endParaRPr lang="nb-NO" dirty="0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15 minutter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107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09800" y="1463040"/>
            <a:ext cx="3749656" cy="505968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Diskuter i par (5 minutter)</a:t>
            </a:r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nb-NO" altLang="en-US" sz="2200" dirty="0"/>
              <a:t>Tenk på </a:t>
            </a:r>
            <a:r>
              <a:rPr lang="nb-NO" sz="2200" dirty="0"/>
              <a:t>aktivitetene om </a:t>
            </a:r>
            <a:r>
              <a:rPr lang="nb-NO" sz="2200" dirty="0" smtClean="0"/>
              <a:t>produktmerking </a:t>
            </a:r>
            <a:r>
              <a:rPr lang="nb-NO" sz="2200" dirty="0"/>
              <a:t>og bærekraftig </a:t>
            </a:r>
            <a:r>
              <a:rPr lang="nb-NO" sz="2200" dirty="0" smtClean="0"/>
              <a:t>utvikling.</a:t>
            </a:r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nb-NO" altLang="en-US" sz="2200" dirty="0" smtClean="0"/>
              <a:t>Bruk </a:t>
            </a:r>
            <a:r>
              <a:rPr lang="nb-NO" altLang="en-US" sz="2200" b="1" dirty="0" smtClean="0"/>
              <a:t>5E-modellen </a:t>
            </a:r>
            <a:r>
              <a:rPr lang="nb-NO" altLang="en-US" sz="2200" dirty="0"/>
              <a:t>og vurder hvilke faser de ulike aktivitetene passer inn i. </a:t>
            </a:r>
          </a:p>
          <a:p>
            <a:pPr>
              <a:lnSpc>
                <a:spcPct val="100000"/>
              </a:lnSpc>
              <a:spcAft>
                <a:spcPts val="900"/>
              </a:spcAft>
            </a:pPr>
            <a:endParaRPr lang="nb-NO" sz="2200" dirty="0"/>
          </a:p>
          <a:p>
            <a:endParaRPr lang="nb-NO" sz="2200" dirty="0"/>
          </a:p>
          <a:p>
            <a:pPr marL="0" indent="0">
              <a:buNone/>
            </a:pPr>
            <a:endParaRPr lang="nb-NO" sz="2200" dirty="0"/>
          </a:p>
          <a:p>
            <a:endParaRPr lang="nb-NO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45075" y="1229360"/>
            <a:ext cx="4085565" cy="529336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nb-NO" sz="1800" dirty="0" smtClean="0"/>
              <a:t>Tenk-par</a:t>
            </a:r>
            <a:r>
              <a:rPr lang="nb-NO" sz="1800" dirty="0"/>
              <a:t>: </a:t>
            </a:r>
            <a:endParaRPr lang="nb-NO" sz="1800" dirty="0" smtClean="0"/>
          </a:p>
          <a:p>
            <a:pPr marL="342900" indent="-342900">
              <a:lnSpc>
                <a:spcPct val="100000"/>
              </a:lnSpc>
              <a:spcAft>
                <a:spcPts val="900"/>
              </a:spcAft>
              <a:buFont typeface="+mj-lt"/>
              <a:buAutoNum type="arabicPeriod"/>
            </a:pPr>
            <a:endParaRPr lang="nb-NO" sz="1800" dirty="0"/>
          </a:p>
          <a:p>
            <a:pPr marL="342900" indent="-342900">
              <a:lnSpc>
                <a:spcPct val="10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nb-NO" sz="1800" dirty="0" smtClean="0"/>
              <a:t>Sortere </a:t>
            </a:r>
            <a:r>
              <a:rPr lang="nb-NO" sz="1800" dirty="0"/>
              <a:t>produktmerker </a:t>
            </a:r>
            <a:endParaRPr lang="nb-NO" sz="1800" dirty="0" smtClean="0"/>
          </a:p>
          <a:p>
            <a:pPr marL="342900" indent="-342900">
              <a:lnSpc>
                <a:spcPct val="100000"/>
              </a:lnSpc>
              <a:spcAft>
                <a:spcPts val="900"/>
              </a:spcAft>
              <a:buFont typeface="+mj-lt"/>
              <a:buAutoNum type="arabicPeriod"/>
            </a:pPr>
            <a:endParaRPr lang="nb-NO" sz="1800" dirty="0"/>
          </a:p>
          <a:p>
            <a:pPr marL="342900" indent="-342900">
              <a:lnSpc>
                <a:spcPct val="10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nb-NO" sz="1800" dirty="0"/>
              <a:t>Refleksjon</a:t>
            </a:r>
          </a:p>
          <a:p>
            <a:pPr marL="342900" indent="-342900">
              <a:lnSpc>
                <a:spcPct val="100000"/>
              </a:lnSpc>
              <a:spcAft>
                <a:spcPts val="900"/>
              </a:spcAft>
              <a:buFont typeface="+mj-lt"/>
              <a:buAutoNum type="arabicPeriod"/>
            </a:pPr>
            <a:endParaRPr lang="nb-NO" sz="1800" dirty="0"/>
          </a:p>
          <a:p>
            <a:pPr marL="342900" indent="-342900">
              <a:lnSpc>
                <a:spcPct val="10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nb-NO" sz="1800" dirty="0"/>
              <a:t>   Diskusjonsoppgave</a:t>
            </a:r>
            <a:endParaRPr lang="nb-NO" altLang="en-US" sz="1800" dirty="0"/>
          </a:p>
          <a:p>
            <a:endParaRPr lang="en-US" sz="1800" dirty="0"/>
          </a:p>
        </p:txBody>
      </p:sp>
      <p:pic>
        <p:nvPicPr>
          <p:cNvPr id="10" name="Plassholder for inn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81" y="4583179"/>
            <a:ext cx="1451119" cy="1451119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6420701" y="1457616"/>
            <a:ext cx="2509939" cy="861160"/>
          </a:xfrm>
          <a:prstGeom prst="wedgeRoundRectCallout">
            <a:avLst>
              <a:gd name="adj1" fmla="val -65703"/>
              <a:gd name="adj2" fmla="val -2708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350" dirty="0"/>
              <a:t>Hvordan kan vi som forbrukere ta reflekterte produktvalg?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760" y="3360511"/>
            <a:ext cx="924680" cy="7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285" y="2738389"/>
            <a:ext cx="1307475" cy="4037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6175" y="3366476"/>
            <a:ext cx="822585" cy="760145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6761400" y="4848542"/>
            <a:ext cx="1682450" cy="801584"/>
          </a:xfrm>
          <a:prstGeom prst="wedgeRoundRectCallout">
            <a:avLst>
              <a:gd name="adj1" fmla="val -71715"/>
              <a:gd name="adj2" fmla="val -4856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350" dirty="0"/>
              <a:t>Innen hvilke kategorier finner vi de ulike produktmerkene?</a:t>
            </a:r>
          </a:p>
        </p:txBody>
      </p:sp>
    </p:spTree>
    <p:extLst>
      <p:ext uri="{BB962C8B-B14F-4D97-AF65-F5344CB8AC3E}">
        <p14:creationId xmlns:p14="http://schemas.microsoft.com/office/powerpoint/2010/main" val="16181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Del i plenum (5 minutter)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 smtClean="0"/>
              <a:t>Gruppene deler </a:t>
            </a:r>
            <a:r>
              <a:rPr lang="nb-NO" altLang="en-US" sz="2200" dirty="0" smtClean="0"/>
              <a:t>hvilke </a:t>
            </a:r>
            <a:r>
              <a:rPr lang="nb-NO" altLang="en-US" sz="2200" dirty="0"/>
              <a:t>faser </a:t>
            </a:r>
            <a:r>
              <a:rPr lang="nb-NO" altLang="en-US" sz="2200" dirty="0" smtClean="0"/>
              <a:t>i </a:t>
            </a:r>
            <a:r>
              <a:rPr lang="nb-NO" altLang="en-US" sz="2200" b="1" dirty="0" smtClean="0"/>
              <a:t>5E-modellen </a:t>
            </a:r>
            <a:r>
              <a:rPr lang="nb-NO" altLang="en-US" sz="2200" dirty="0" smtClean="0"/>
              <a:t>de mener de </a:t>
            </a:r>
            <a:r>
              <a:rPr lang="nb-NO" altLang="en-US" sz="2200" dirty="0"/>
              <a:t>ulike aktivitetene </a:t>
            </a:r>
            <a:r>
              <a:rPr lang="nb-NO" altLang="en-US" sz="2200" dirty="0" smtClean="0"/>
              <a:t>passet </a:t>
            </a:r>
            <a:r>
              <a:rPr lang="nb-NO" altLang="en-US" sz="2200" dirty="0"/>
              <a:t>inn </a:t>
            </a:r>
            <a:r>
              <a:rPr lang="nb-NO" altLang="en-US" sz="2200" dirty="0" smtClean="0"/>
              <a:t>under. </a:t>
            </a:r>
            <a:endParaRPr lang="nb-NO" altLang="en-US" sz="22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2076616" y="3304209"/>
            <a:ext cx="6553200" cy="1769225"/>
          </a:xfrm>
          <a:prstGeom prst="wedgeRoundRectCallout">
            <a:avLst>
              <a:gd name="adj1" fmla="val 38547"/>
              <a:gd name="adj2" fmla="val 854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Et forslag til analyse kommer på neste side.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64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16" y="2567487"/>
            <a:ext cx="1686551" cy="1686551"/>
          </a:xfrm>
          <a:prstGeom prst="rect">
            <a:avLst/>
          </a:prstGeom>
        </p:spPr>
      </p:pic>
      <p:sp>
        <p:nvSpPr>
          <p:cNvPr id="2" name="Bildeforklaring formet som et avrundet rektangel 1"/>
          <p:cNvSpPr/>
          <p:nvPr/>
        </p:nvSpPr>
        <p:spPr>
          <a:xfrm>
            <a:off x="3648131" y="609600"/>
            <a:ext cx="5417415" cy="1403579"/>
          </a:xfrm>
          <a:prstGeom prst="wedgeRoundRectCallout">
            <a:avLst>
              <a:gd name="adj1" fmla="val -30079"/>
              <a:gd name="adj2" fmla="val 91434"/>
              <a:gd name="adj3" fmla="val 16667"/>
            </a:avLst>
          </a:prstGeom>
          <a:solidFill>
            <a:srgbClr val="E94493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2" rtlCol="0" anchor="ctr"/>
          <a:lstStyle/>
          <a:p>
            <a:endParaRPr lang="nb-NO" sz="1350" dirty="0"/>
          </a:p>
          <a:p>
            <a:endParaRPr lang="nb-NO" sz="1350" dirty="0"/>
          </a:p>
          <a:p>
            <a:endParaRPr lang="nb-NO" sz="1350" dirty="0"/>
          </a:p>
          <a:p>
            <a:endParaRPr lang="nb-NO" sz="1350" dirty="0"/>
          </a:p>
          <a:p>
            <a:endParaRPr lang="nb-NO" sz="1350" dirty="0"/>
          </a:p>
          <a:p>
            <a:r>
              <a:rPr lang="nb-NO" sz="1350" dirty="0" smtClean="0"/>
              <a:t> </a:t>
            </a:r>
          </a:p>
          <a:p>
            <a:r>
              <a:rPr lang="nb-NO" sz="1350" dirty="0" smtClean="0"/>
              <a:t>Ved </a:t>
            </a:r>
            <a:r>
              <a:rPr lang="nb-NO" sz="1350" dirty="0"/>
              <a:t>å stille et spørsmål og la elevene tenke selv, </a:t>
            </a:r>
            <a:r>
              <a:rPr lang="nb-NO" sz="1350" dirty="0" smtClean="0"/>
              <a:t>aktiveres </a:t>
            </a:r>
            <a:r>
              <a:rPr lang="nb-NO" sz="1350" dirty="0" smtClean="0"/>
              <a:t>forkunnskapene </a:t>
            </a:r>
            <a:r>
              <a:rPr lang="nb-NO" sz="1350" dirty="0" smtClean="0"/>
              <a:t>deres. </a:t>
            </a:r>
            <a:r>
              <a:rPr lang="nb-NO" sz="1350" dirty="0"/>
              <a:t>Å dele hva de vet og tenker med andre kan fange </a:t>
            </a:r>
            <a:r>
              <a:rPr lang="nb-NO" sz="1350" dirty="0" smtClean="0"/>
              <a:t>interessen deres </a:t>
            </a:r>
            <a:r>
              <a:rPr lang="nb-NO" sz="1350" dirty="0"/>
              <a:t>og skape et læringsbehov.</a:t>
            </a:r>
          </a:p>
        </p:txBody>
      </p:sp>
      <p:sp>
        <p:nvSpPr>
          <p:cNvPr id="16" name="Bildeforklaring formet som et avrundet rektangel 15"/>
          <p:cNvSpPr/>
          <p:nvPr/>
        </p:nvSpPr>
        <p:spPr>
          <a:xfrm>
            <a:off x="5513944" y="2486062"/>
            <a:ext cx="3417689" cy="1516129"/>
          </a:xfrm>
          <a:prstGeom prst="wedgeRoundRectCallout">
            <a:avLst>
              <a:gd name="adj1" fmla="val -60632"/>
              <a:gd name="adj2" fmla="val 1131"/>
              <a:gd name="adj3" fmla="val 16667"/>
            </a:avLst>
          </a:prstGeom>
          <a:solidFill>
            <a:srgbClr val="F3E733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numCol="1" rtlCol="0" anchor="ctr"/>
          <a:lstStyle/>
          <a:p>
            <a:endParaRPr lang="nb-NO" sz="1350" dirty="0"/>
          </a:p>
          <a:p>
            <a:endParaRPr lang="nb-NO" sz="1350" dirty="0"/>
          </a:p>
          <a:p>
            <a:endParaRPr lang="nb-NO" sz="1350" dirty="0"/>
          </a:p>
          <a:p>
            <a:endParaRPr lang="nb-NO" sz="1350" dirty="0"/>
          </a:p>
          <a:p>
            <a:endParaRPr lang="nb-NO" sz="1350" dirty="0"/>
          </a:p>
          <a:p>
            <a:endParaRPr lang="nb-NO" sz="1350" dirty="0"/>
          </a:p>
          <a:p>
            <a:endParaRPr lang="nb-NO" sz="1350" dirty="0"/>
          </a:p>
          <a:p>
            <a:r>
              <a:rPr lang="nb-NO" sz="1350" dirty="0"/>
              <a:t>For å sortere produktmerkene må elevene undersøke informasjonen om merkene  og </a:t>
            </a:r>
            <a:r>
              <a:rPr lang="nb-NO" sz="1350" dirty="0" smtClean="0"/>
              <a:t>koble </a:t>
            </a:r>
            <a:r>
              <a:rPr lang="nb-NO" sz="1350" dirty="0"/>
              <a:t>denne til kunnskapen om de tre dimensjonene innen bærekraftig </a:t>
            </a:r>
            <a:r>
              <a:rPr lang="nb-NO" sz="1350" dirty="0" smtClean="0"/>
              <a:t>utvikling.</a:t>
            </a:r>
            <a:endParaRPr lang="nb-NO" sz="1350" dirty="0"/>
          </a:p>
          <a:p>
            <a:endParaRPr lang="nb-NO" sz="1350" dirty="0"/>
          </a:p>
          <a:p>
            <a:endParaRPr lang="nb-NO" sz="1350" dirty="0"/>
          </a:p>
          <a:p>
            <a:endParaRPr lang="nb-NO" sz="1350" dirty="0"/>
          </a:p>
          <a:p>
            <a:endParaRPr lang="nb-NO" sz="1350" dirty="0"/>
          </a:p>
        </p:txBody>
      </p:sp>
      <p:sp>
        <p:nvSpPr>
          <p:cNvPr id="18" name="Bildeforklaring formet som et avrundet rektangel 17"/>
          <p:cNvSpPr/>
          <p:nvPr/>
        </p:nvSpPr>
        <p:spPr>
          <a:xfrm>
            <a:off x="3239677" y="4416237"/>
            <a:ext cx="4162687" cy="1478819"/>
          </a:xfrm>
          <a:prstGeom prst="wedgeRoundRectCallout">
            <a:avLst>
              <a:gd name="adj1" fmla="val -19827"/>
              <a:gd name="adj2" fmla="val -64851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numCol="2" rtlCol="0" anchor="ctr"/>
          <a:lstStyle/>
          <a:p>
            <a:pPr>
              <a:spcBef>
                <a:spcPts val="900"/>
              </a:spcBef>
            </a:pPr>
            <a:r>
              <a:rPr lang="nb-NO" sz="1350" dirty="0"/>
              <a:t>Ved å forklare hvordan de har plassert produktmerkene får elevene mulighet til å sette ord på forståelsen sin og bruke fagbegreper. </a:t>
            </a:r>
          </a:p>
        </p:txBody>
      </p:sp>
      <p:sp>
        <p:nvSpPr>
          <p:cNvPr id="29" name="Bildeforklaring formet som et avrundet rektangel 28"/>
          <p:cNvSpPr/>
          <p:nvPr/>
        </p:nvSpPr>
        <p:spPr>
          <a:xfrm>
            <a:off x="129856" y="386081"/>
            <a:ext cx="3291029" cy="1850214"/>
          </a:xfrm>
          <a:prstGeom prst="wedgeRoundRectCallout">
            <a:avLst>
              <a:gd name="adj1" fmla="val 75133"/>
              <a:gd name="adj2" fmla="val 101518"/>
              <a:gd name="adj3" fmla="val 16667"/>
            </a:avLst>
          </a:prstGeom>
          <a:solidFill>
            <a:srgbClr val="207FAF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numCol="1" rtlCol="0" anchor="ctr"/>
          <a:lstStyle/>
          <a:p>
            <a:r>
              <a:rPr lang="nb-NO" sz="1350" dirty="0">
                <a:solidFill>
                  <a:schemeClr val="bg1"/>
                </a:solidFill>
              </a:rPr>
              <a:t>Ved å vurdere andres sortering </a:t>
            </a:r>
          </a:p>
          <a:p>
            <a:r>
              <a:rPr lang="nb-NO" sz="1350" dirty="0">
                <a:solidFill>
                  <a:schemeClr val="bg1"/>
                </a:solidFill>
              </a:rPr>
              <a:t>opp mot sitt eget og reflektere, </a:t>
            </a:r>
          </a:p>
          <a:p>
            <a:r>
              <a:rPr lang="nb-NO" sz="1350" dirty="0">
                <a:solidFill>
                  <a:schemeClr val="bg1"/>
                </a:solidFill>
              </a:rPr>
              <a:t>får elevene mulighet for å </a:t>
            </a:r>
          </a:p>
          <a:p>
            <a:r>
              <a:rPr lang="nb-NO" sz="1350" dirty="0">
                <a:solidFill>
                  <a:schemeClr val="bg1"/>
                </a:solidFill>
              </a:rPr>
              <a:t>vurdere egen </a:t>
            </a:r>
            <a:r>
              <a:rPr lang="nb-NO" sz="1350" dirty="0" smtClean="0">
                <a:solidFill>
                  <a:schemeClr val="bg1"/>
                </a:solidFill>
              </a:rPr>
              <a:t>forståelse.</a:t>
            </a:r>
            <a:endParaRPr lang="nb-NO" sz="1350" dirty="0">
              <a:solidFill>
                <a:schemeClr val="bg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79038" y="4351310"/>
            <a:ext cx="2080599" cy="1543745"/>
          </a:xfrm>
          <a:prstGeom prst="wedgeRoundRectCallout">
            <a:avLst>
              <a:gd name="adj1" fmla="val -53880"/>
              <a:gd name="adj2" fmla="val 868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Hvordan passer dette overens med deres analyse? 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433" b="3488"/>
          <a:stretch/>
        </p:blipFill>
        <p:spPr>
          <a:xfrm>
            <a:off x="3833199" y="1018686"/>
            <a:ext cx="2298556" cy="706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622" y="2567486"/>
            <a:ext cx="1931328" cy="412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4656" y="4576336"/>
            <a:ext cx="1027668" cy="436235"/>
          </a:xfrm>
          <a:prstGeom prst="rect">
            <a:avLst/>
          </a:prstGeom>
        </p:spPr>
      </p:pic>
      <p:sp>
        <p:nvSpPr>
          <p:cNvPr id="19" name="Bildeforklaring formet som et avrundet rektangel 28"/>
          <p:cNvSpPr/>
          <p:nvPr/>
        </p:nvSpPr>
        <p:spPr>
          <a:xfrm>
            <a:off x="89276" y="2486062"/>
            <a:ext cx="2870902" cy="1605405"/>
          </a:xfrm>
          <a:prstGeom prst="wedgeRoundRectCallout">
            <a:avLst>
              <a:gd name="adj1" fmla="val 78142"/>
              <a:gd name="adj2" fmla="val 15687"/>
              <a:gd name="adj3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numCol="1" rtlCol="0" anchor="ctr"/>
          <a:lstStyle/>
          <a:p>
            <a:endParaRPr lang="nb-NO" sz="1350" dirty="0">
              <a:solidFill>
                <a:schemeClr val="bg1"/>
              </a:solidFill>
            </a:endParaRPr>
          </a:p>
          <a:p>
            <a:endParaRPr lang="nb-NO" sz="1350" dirty="0">
              <a:solidFill>
                <a:schemeClr val="bg1"/>
              </a:solidFill>
            </a:endParaRPr>
          </a:p>
          <a:p>
            <a:endParaRPr lang="nb-NO" sz="1350" dirty="0">
              <a:solidFill>
                <a:schemeClr val="bg1"/>
              </a:solidFill>
            </a:endParaRPr>
          </a:p>
          <a:p>
            <a:r>
              <a:rPr lang="nb-NO" sz="1350" dirty="0">
                <a:solidFill>
                  <a:schemeClr val="bg1"/>
                </a:solidFill>
              </a:rPr>
              <a:t>Ved å reflektere over hvor vi finner du ulike produktmerkene får elevene </a:t>
            </a:r>
            <a:r>
              <a:rPr lang="nb-NO" sz="1350" dirty="0"/>
              <a:t>mulighet til å </a:t>
            </a:r>
            <a:r>
              <a:rPr lang="nb-NO" sz="1350" dirty="0" smtClean="0"/>
              <a:t>bruke </a:t>
            </a:r>
            <a:r>
              <a:rPr lang="nb-NO" sz="1350" dirty="0"/>
              <a:t>kunnskapen sin i en ny </a:t>
            </a:r>
            <a:r>
              <a:rPr lang="nb-NO" sz="1350" dirty="0" smtClean="0"/>
              <a:t>kontekst.</a:t>
            </a:r>
            <a:endParaRPr lang="nb-NO" sz="1350" dirty="0"/>
          </a:p>
          <a:p>
            <a:endParaRPr lang="nb-NO" sz="135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298" y="2584783"/>
            <a:ext cx="845318" cy="378169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56" y="5015891"/>
            <a:ext cx="1027668" cy="85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7142" y="810234"/>
            <a:ext cx="788102" cy="334541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41" y="1172919"/>
            <a:ext cx="773061" cy="64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62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8" grpId="0" animBg="1"/>
      <p:bldP spid="29" grpId="0" animBg="1"/>
      <p:bldP spid="12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Forbered utprøving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2</a:t>
            </a:r>
            <a:r>
              <a:rPr lang="nb-NO" dirty="0" smtClean="0"/>
              <a:t>0 </a:t>
            </a:r>
            <a:r>
              <a:rPr lang="nb-NO" dirty="0"/>
              <a:t>minutter</a:t>
            </a:r>
          </a:p>
        </p:txBody>
      </p:sp>
    </p:spTree>
    <p:extLst>
      <p:ext uri="{BB962C8B-B14F-4D97-AF65-F5344CB8AC3E}">
        <p14:creationId xmlns:p14="http://schemas.microsoft.com/office/powerpoint/2010/main" val="12657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8033108" cy="1325563"/>
          </a:xfrm>
        </p:spPr>
        <p:txBody>
          <a:bodyPr>
            <a:normAutofit/>
          </a:bodyPr>
          <a:lstStyle/>
          <a:p>
            <a:r>
              <a:rPr lang="nb-NO" dirty="0" smtClean="0"/>
              <a:t>Egen utforskende undervisning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6" y="1473200"/>
            <a:ext cx="5795349" cy="453274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200" dirty="0" smtClean="0"/>
              <a:t>Planlegg ei </a:t>
            </a:r>
            <a:r>
              <a:rPr lang="nb-NO" sz="2200" dirty="0" err="1" smtClean="0"/>
              <a:t>undervisningsøkt</a:t>
            </a:r>
            <a:r>
              <a:rPr lang="nb-NO" sz="2200" dirty="0" smtClean="0"/>
              <a:t> du </a:t>
            </a:r>
            <a:r>
              <a:rPr lang="nb-NO" sz="2200" dirty="0"/>
              <a:t>skal gjennomføre </a:t>
            </a:r>
            <a:r>
              <a:rPr lang="nb-NO" sz="2200" dirty="0" smtClean="0"/>
              <a:t>med elever før </a:t>
            </a:r>
            <a:r>
              <a:rPr lang="nb-NO" sz="2200" dirty="0"/>
              <a:t>neste samling.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200" dirty="0" smtClean="0"/>
              <a:t>Bruk plakaten med 5E-modellen til å planlegge de fem fasene i den utforskende undervisninga.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200" dirty="0" smtClean="0"/>
              <a:t>Gjennomfør økta og bruk deretter </a:t>
            </a:r>
            <a:br>
              <a:rPr lang="nb-NO" sz="2200" dirty="0" smtClean="0"/>
            </a:br>
            <a:r>
              <a:rPr lang="nb-NO" sz="2200" dirty="0" smtClean="0"/>
              <a:t>5E-modellen </a:t>
            </a:r>
            <a:r>
              <a:rPr lang="nb-NO" sz="2200" dirty="0"/>
              <a:t>til å </a:t>
            </a:r>
            <a:r>
              <a:rPr lang="nb-NO" sz="2200" dirty="0" smtClean="0"/>
              <a:t>analysere </a:t>
            </a:r>
            <a:r>
              <a:rPr lang="nb-NO" sz="2200" dirty="0"/>
              <a:t>hvordan du </a:t>
            </a:r>
            <a:r>
              <a:rPr lang="nb-NO" sz="2200" dirty="0" smtClean="0"/>
              <a:t>opplevde at undervisninga fungerte ut fra de fem fasene.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b-NO" sz="2200" i="1" dirty="0" smtClean="0"/>
              <a:t>Hva fungerte bra?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b-NO" sz="2200" i="1" dirty="0" smtClean="0"/>
              <a:t>Var det noe du ville ha gjort annerledes?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200" dirty="0" smtClean="0"/>
              <a:t>Noter stikkord fra utprøvinga på plakaten og ta den med til neste samling.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893" y="1473200"/>
            <a:ext cx="2280954" cy="305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6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170688" y="2049792"/>
            <a:ext cx="8973312" cy="1674976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dirty="0" smtClean="0"/>
              <a:t>Utforskende </a:t>
            </a:r>
            <a:r>
              <a:rPr lang="nb-NO" dirty="0"/>
              <a:t>undervisning i naturfag</a:t>
            </a:r>
            <a:br>
              <a:rPr lang="nb-NO" dirty="0"/>
            </a:br>
            <a:r>
              <a:rPr lang="nb-NO" sz="1600" dirty="0"/>
              <a:t/>
            </a:r>
            <a:br>
              <a:rPr lang="nb-NO" sz="1600" dirty="0"/>
            </a:br>
            <a:r>
              <a:rPr lang="nb-NO" sz="3600" dirty="0">
                <a:solidFill>
                  <a:srgbClr val="268183"/>
                </a:solidFill>
                <a:cs typeface="Calibri"/>
                <a:sym typeface="Calibri"/>
              </a:rPr>
              <a:t>D</a:t>
            </a:r>
            <a:r>
              <a:rPr lang="x-none" sz="3600" dirty="0" smtClean="0">
                <a:solidFill>
                  <a:srgbClr val="268183"/>
                </a:solidFill>
                <a:ea typeface="Calibri"/>
                <a:cs typeface="Calibri"/>
                <a:sym typeface="Calibri"/>
              </a:rPr>
              <a:t> </a:t>
            </a:r>
            <a:r>
              <a:rPr lang="x-none" sz="3600" dirty="0">
                <a:solidFill>
                  <a:srgbClr val="268183"/>
                </a:solidFill>
                <a:ea typeface="Calibri"/>
                <a:cs typeface="Calibri"/>
                <a:sym typeface="Calibri"/>
              </a:rPr>
              <a:t>– </a:t>
            </a:r>
            <a:r>
              <a:rPr lang="nb-NO" sz="3600" dirty="0" smtClean="0">
                <a:solidFill>
                  <a:srgbClr val="268183"/>
                </a:solidFill>
                <a:ea typeface="Calibri"/>
                <a:cs typeface="Calibri"/>
                <a:sym typeface="Calibri"/>
              </a:rPr>
              <a:t>Etter</a:t>
            </a:r>
            <a:r>
              <a:rPr lang="x-none" sz="3600" dirty="0" smtClean="0">
                <a:solidFill>
                  <a:srgbClr val="268183"/>
                </a:solidFill>
                <a:ea typeface="Calibri"/>
                <a:cs typeface="Calibri"/>
                <a:sym typeface="Calibri"/>
              </a:rPr>
              <a:t>arbeid</a:t>
            </a:r>
            <a:endParaRPr lang="nb-NO" sz="3600" dirty="0"/>
          </a:p>
        </p:txBody>
      </p:sp>
      <p:sp>
        <p:nvSpPr>
          <p:cNvPr id="11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0749" y="1522137"/>
            <a:ext cx="5280434" cy="442989"/>
          </a:xfrm>
        </p:spPr>
        <p:txBody>
          <a:bodyPr/>
          <a:lstStyle/>
          <a:p>
            <a:r>
              <a:rPr lang="nb-NO" dirty="0"/>
              <a:t>Modul 1</a:t>
            </a:r>
          </a:p>
        </p:txBody>
      </p:sp>
    </p:spTree>
    <p:extLst>
      <p:ext uri="{BB962C8B-B14F-4D97-AF65-F5344CB8AC3E}">
        <p14:creationId xmlns:p14="http://schemas.microsoft.com/office/powerpoint/2010/main" val="25322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Målet med denne modulen er å bli kjent med prinsipper for utforskende undervisning i naturfag.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Modulen introduserer 5E-modellen som et didaktisk verktøy for å planlegge og gjennomføre utforskende undervisning. </a:t>
            </a:r>
          </a:p>
        </p:txBody>
      </p:sp>
    </p:spTree>
    <p:extLst>
      <p:ext uri="{BB962C8B-B14F-4D97-AF65-F5344CB8AC3E}">
        <p14:creationId xmlns:p14="http://schemas.microsoft.com/office/powerpoint/2010/main" val="9891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00213"/>
              </p:ext>
            </p:extLst>
          </p:nvPr>
        </p:nvGraphicFramePr>
        <p:xfrm>
          <a:off x="965200" y="1825625"/>
          <a:ext cx="71501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9500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n-NO" sz="2200" b="0" noProof="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b="0" noProof="0" dirty="0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Del</a:t>
                      </a:r>
                      <a:r>
                        <a:rPr lang="nb-NO" sz="2200" baseline="0" noProof="0" dirty="0"/>
                        <a:t> i grupper</a:t>
                      </a:r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 smtClean="0"/>
                        <a:t>15 </a:t>
                      </a:r>
                      <a:r>
                        <a:rPr lang="nb-NO" sz="2200" noProof="0" dirty="0"/>
                        <a:t>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Forbered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deling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i</a:t>
                      </a:r>
                      <a:r>
                        <a:rPr lang="en-US" sz="2400" dirty="0" smtClean="0"/>
                        <a:t> plenum </a:t>
                      </a:r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noProof="0" dirty="0" smtClean="0"/>
                        <a:t>5 minutter</a:t>
                      </a:r>
                      <a:endParaRPr lang="nb-NO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noProof="0" dirty="0"/>
                        <a:t>Oppsummer</a:t>
                      </a:r>
                      <a:r>
                        <a:rPr lang="nb-NO" sz="2200" baseline="0" noProof="0" dirty="0"/>
                        <a:t> i plenum</a:t>
                      </a:r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10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4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noProof="0" dirty="0"/>
                        <a:t>Tenk-par-del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12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Veien</a:t>
                      </a:r>
                      <a:r>
                        <a:rPr lang="nb-NO" sz="2200" baseline="0" noProof="0" dirty="0"/>
                        <a:t> videre</a:t>
                      </a:r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3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488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1" noProof="0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noProof="0" dirty="0"/>
                        <a:t>45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5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9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8" y="502248"/>
            <a:ext cx="7583243" cy="1068093"/>
          </a:xfrm>
        </p:spPr>
        <p:txBody>
          <a:bodyPr>
            <a:normAutofit/>
          </a:bodyPr>
          <a:lstStyle/>
          <a:p>
            <a:r>
              <a:rPr lang="nb-NO" dirty="0"/>
              <a:t>Del i grupper </a:t>
            </a:r>
            <a:r>
              <a:rPr lang="nb-NO" smtClean="0"/>
              <a:t>(15 </a:t>
            </a:r>
            <a:r>
              <a:rPr lang="nb-NO" dirty="0"/>
              <a:t>minutter)</a:t>
            </a:r>
            <a:endParaRPr lang="nn-NO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95738" y="1728787"/>
            <a:ext cx="6307702" cy="479775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 smtClean="0"/>
              <a:t>Hver person tar </a:t>
            </a:r>
            <a:r>
              <a:rPr lang="nb-NO" sz="2200" dirty="0"/>
              <a:t>frem </a:t>
            </a:r>
            <a:r>
              <a:rPr lang="nb-NO" sz="2200" dirty="0" smtClean="0"/>
              <a:t>sin 5E-plakat og forteller kort: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 smtClean="0"/>
              <a:t>Hvordan de gjennomførte den utforskende undervisningsøkta.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 smtClean="0"/>
              <a:t>Hvordan undervisninga fungerte ut fra de </a:t>
            </a:r>
            <a:r>
              <a:rPr lang="nb-NO" sz="2200" dirty="0"/>
              <a:t>fem </a:t>
            </a:r>
            <a:r>
              <a:rPr lang="nb-NO" sz="2200" dirty="0" smtClean="0"/>
              <a:t>fasene i 5E-modellen.</a:t>
            </a:r>
          </a:p>
          <a:p>
            <a:pPr marL="914400" lvl="2" indent="-4572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nb-NO" sz="2200" i="1" dirty="0" smtClean="0"/>
              <a:t>Hva </a:t>
            </a:r>
            <a:r>
              <a:rPr lang="nb-NO" sz="2200" i="1" dirty="0"/>
              <a:t>fungerte </a:t>
            </a:r>
            <a:r>
              <a:rPr lang="nb-NO" sz="2200" i="1" dirty="0" smtClean="0"/>
              <a:t>bra?</a:t>
            </a:r>
          </a:p>
          <a:p>
            <a:pPr marL="914400" lvl="2" indent="-4572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nb-NO" sz="2200" i="1" dirty="0" smtClean="0"/>
              <a:t>Var </a:t>
            </a:r>
            <a:r>
              <a:rPr lang="nb-NO" sz="2200" i="1" dirty="0"/>
              <a:t>det noe du ville ha gjort annerledes?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endParaRPr lang="nb-NO" sz="2200" dirty="0"/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endParaRPr lang="nb-NO" sz="2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211" y="2169444"/>
            <a:ext cx="1954859" cy="261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Oppsummer forarbeidet i grupper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10 minutter</a:t>
            </a:r>
          </a:p>
        </p:txBody>
      </p:sp>
    </p:spTree>
    <p:extLst>
      <p:ext uri="{BB962C8B-B14F-4D97-AF65-F5344CB8AC3E}">
        <p14:creationId xmlns:p14="http://schemas.microsoft.com/office/powerpoint/2010/main" val="1733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Forbered</a:t>
            </a:r>
            <a:r>
              <a:rPr lang="en-US" dirty="0" smtClean="0"/>
              <a:t> </a:t>
            </a:r>
            <a:r>
              <a:rPr lang="en-US" dirty="0" err="1" smtClean="0"/>
              <a:t>deling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plenum </a:t>
            </a:r>
            <a:r>
              <a:rPr lang="nb-NO" dirty="0"/>
              <a:t>(5 minutter)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 smtClean="0"/>
              <a:t>Gruppen</a:t>
            </a:r>
            <a:r>
              <a:rPr lang="en-US" sz="2200" dirty="0" smtClean="0"/>
              <a:t> </a:t>
            </a:r>
            <a:r>
              <a:rPr lang="en-US" sz="2200" dirty="0" err="1" smtClean="0"/>
              <a:t>velger</a:t>
            </a:r>
            <a:r>
              <a:rPr lang="en-US" sz="2200" dirty="0" smtClean="0"/>
              <a:t> et </a:t>
            </a:r>
            <a:r>
              <a:rPr lang="en-US" sz="2200" dirty="0" err="1" smtClean="0"/>
              <a:t>eksempel</a:t>
            </a:r>
            <a:r>
              <a:rPr lang="en-US" sz="2200" dirty="0" smtClean="0"/>
              <a:t> </a:t>
            </a:r>
            <a:r>
              <a:rPr lang="en-US" sz="2200" dirty="0" err="1" smtClean="0"/>
              <a:t>som</a:t>
            </a:r>
            <a:r>
              <a:rPr lang="en-US" sz="2200" dirty="0" smtClean="0"/>
              <a:t> </a:t>
            </a:r>
            <a:r>
              <a:rPr lang="en-US" sz="2200" dirty="0" err="1" smtClean="0"/>
              <a:t>dere</a:t>
            </a:r>
            <a:r>
              <a:rPr lang="en-US" sz="2200" dirty="0" smtClean="0"/>
              <a:t> </a:t>
            </a:r>
            <a:r>
              <a:rPr lang="en-US" sz="2200" dirty="0" err="1" smtClean="0"/>
              <a:t>vil</a:t>
            </a:r>
            <a:r>
              <a:rPr lang="en-US" sz="2200" dirty="0" smtClean="0"/>
              <a:t> dele </a:t>
            </a:r>
            <a:r>
              <a:rPr lang="en-US" sz="2200" dirty="0" err="1" smtClean="0"/>
              <a:t>i</a:t>
            </a:r>
            <a:r>
              <a:rPr lang="en-US" sz="2200" dirty="0" smtClean="0"/>
              <a:t> plenum.</a:t>
            </a:r>
          </a:p>
          <a:p>
            <a:endParaRPr lang="en-US" sz="2200" dirty="0"/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 smtClean="0"/>
              <a:t>Forbered å fortelle kort </a:t>
            </a:r>
            <a:r>
              <a:rPr lang="nb-NO" sz="2200" dirty="0"/>
              <a:t>om</a:t>
            </a:r>
            <a:endParaRPr lang="nb-NO" sz="2200" dirty="0" smtClean="0"/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 smtClean="0"/>
              <a:t>gjennomføringa og hvordan det fungerte 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 smtClean="0"/>
              <a:t>hvordan undervisninga </a:t>
            </a:r>
            <a:r>
              <a:rPr lang="nb-NO" sz="2200" dirty="0"/>
              <a:t>fungerte </a:t>
            </a:r>
            <a:r>
              <a:rPr lang="nb-NO" sz="2200" dirty="0" smtClean="0"/>
              <a:t>ut fra de </a:t>
            </a:r>
            <a:r>
              <a:rPr lang="nb-NO" sz="2200" dirty="0"/>
              <a:t>fem fasene i </a:t>
            </a:r>
            <a:r>
              <a:rPr lang="nb-NO" sz="2200" dirty="0" smtClean="0"/>
              <a:t/>
            </a:r>
            <a:br>
              <a:rPr lang="nb-NO" sz="2200" dirty="0" smtClean="0"/>
            </a:br>
            <a:r>
              <a:rPr lang="nb-NO" sz="2200" dirty="0" smtClean="0"/>
              <a:t>5E-modellen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357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8" y="542307"/>
            <a:ext cx="7583243" cy="1068093"/>
          </a:xfrm>
        </p:spPr>
        <p:txBody>
          <a:bodyPr>
            <a:normAutofit/>
          </a:bodyPr>
          <a:lstStyle/>
          <a:p>
            <a:r>
              <a:rPr lang="nb-NO" dirty="0"/>
              <a:t>Oppsummer i plenum (10 minutter)</a:t>
            </a:r>
            <a:endParaRPr lang="nn-NO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97445" y="2062479"/>
            <a:ext cx="4064701" cy="44640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/>
              <a:t>Hver gruppe deler </a:t>
            </a:r>
            <a:r>
              <a:rPr lang="nb-NO" sz="2200" dirty="0" smtClean="0"/>
              <a:t>sitt eksempel om:</a:t>
            </a:r>
            <a:endParaRPr lang="nb-NO" sz="2200" dirty="0"/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 smtClean="0"/>
              <a:t>gjennomføringa </a:t>
            </a:r>
            <a:r>
              <a:rPr lang="nb-NO" sz="2200" dirty="0"/>
              <a:t>og hvordan det </a:t>
            </a:r>
            <a:r>
              <a:rPr lang="nb-NO" sz="2200" dirty="0" smtClean="0"/>
              <a:t>fungerte </a:t>
            </a:r>
            <a:endParaRPr lang="nb-NO" sz="2200" dirty="0"/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/>
              <a:t>hvordan </a:t>
            </a:r>
            <a:r>
              <a:rPr lang="nb-NO" sz="2200" dirty="0" smtClean="0"/>
              <a:t>undervisninga </a:t>
            </a:r>
            <a:r>
              <a:rPr lang="nb-NO" sz="2200" dirty="0"/>
              <a:t>fungerte </a:t>
            </a:r>
            <a:r>
              <a:rPr lang="nb-NO" sz="2200" dirty="0" smtClean="0"/>
              <a:t>ut fra de </a:t>
            </a:r>
            <a:r>
              <a:rPr lang="nb-NO" sz="2200" dirty="0"/>
              <a:t>fem fasene i 5E-modellen</a:t>
            </a:r>
            <a:endParaRPr lang="en-US" sz="2200" dirty="0"/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endParaRPr lang="nb-NO" sz="2200" dirty="0"/>
          </a:p>
        </p:txBody>
      </p:sp>
      <p:pic>
        <p:nvPicPr>
          <p:cNvPr id="6" name="Plassholder for inn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40" y="2062479"/>
            <a:ext cx="29464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 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4133462" cy="41803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Målet med denne modulen er å bli kjent med prinsipper for utforskende undervisning i naturfag.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Modulen </a:t>
            </a:r>
            <a:r>
              <a:rPr lang="nb-NO" sz="2200" dirty="0" smtClean="0"/>
              <a:t>introduserte </a:t>
            </a:r>
            <a:br>
              <a:rPr lang="nb-NO" sz="2200" dirty="0" smtClean="0"/>
            </a:br>
            <a:r>
              <a:rPr lang="nb-NO" sz="2200" dirty="0" smtClean="0"/>
              <a:t>5E-modellen </a:t>
            </a:r>
            <a:r>
              <a:rPr lang="nb-NO" sz="2200" dirty="0"/>
              <a:t>som et didaktisk verktøy for å planlegge og gjennomføre utforskende undervisning. </a:t>
            </a:r>
          </a:p>
          <a:p>
            <a:endParaRPr lang="en-US" sz="2200" dirty="0"/>
          </a:p>
        </p:txBody>
      </p:sp>
      <p:sp>
        <p:nvSpPr>
          <p:cNvPr id="10" name="Rounded Rectangular Callout 2"/>
          <p:cNvSpPr/>
          <p:nvPr/>
        </p:nvSpPr>
        <p:spPr>
          <a:xfrm>
            <a:off x="3898505" y="351412"/>
            <a:ext cx="3965609" cy="1097279"/>
          </a:xfrm>
          <a:prstGeom prst="wedgeRoundRectCallout">
            <a:avLst>
              <a:gd name="adj1" fmla="val -75150"/>
              <a:gd name="adj2" fmla="val 310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Husker du målet med denne modulen?</a:t>
            </a:r>
            <a:endParaRPr lang="nb-NO" sz="2200" dirty="0"/>
          </a:p>
        </p:txBody>
      </p:sp>
      <p:pic>
        <p:nvPicPr>
          <p:cNvPr id="6" name="Plassholder for innhol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40" y="2062479"/>
            <a:ext cx="29464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1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Tenk-par-del (12 minutter)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/>
              <a:t>Hvordan kan du bruke den </a:t>
            </a:r>
            <a:r>
              <a:rPr lang="nb-NO" sz="2200" dirty="0" smtClean="0"/>
              <a:t>5E-modellen i framtidig </a:t>
            </a:r>
            <a:r>
              <a:rPr lang="nb-NO" sz="2200" dirty="0"/>
              <a:t>undervisningspraksis?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/>
              <a:t> </a:t>
            </a:r>
          </a:p>
          <a:p>
            <a:r>
              <a:rPr lang="nb-NO" sz="2200" b="1" dirty="0">
                <a:solidFill>
                  <a:schemeClr val="tx2"/>
                </a:solidFill>
              </a:rPr>
              <a:t>Tenk</a:t>
            </a:r>
            <a:r>
              <a:rPr lang="nb-NO" sz="2200" dirty="0"/>
              <a:t> (2 minutter)</a:t>
            </a:r>
          </a:p>
          <a:p>
            <a:r>
              <a:rPr lang="nb-NO" sz="2200" dirty="0"/>
              <a:t>Diskuter i </a:t>
            </a:r>
            <a:r>
              <a:rPr lang="nb-NO" sz="2200" b="1" dirty="0">
                <a:solidFill>
                  <a:schemeClr val="tx2"/>
                </a:solidFill>
              </a:rPr>
              <a:t>par </a:t>
            </a:r>
            <a:r>
              <a:rPr lang="nb-NO" sz="2200" dirty="0"/>
              <a:t>(5 minutter)</a:t>
            </a:r>
          </a:p>
          <a:p>
            <a:r>
              <a:rPr lang="nb-NO" sz="2200" b="1" dirty="0">
                <a:solidFill>
                  <a:schemeClr val="tx2"/>
                </a:solidFill>
              </a:rPr>
              <a:t>Del</a:t>
            </a:r>
            <a:r>
              <a:rPr lang="nb-NO" sz="2200" dirty="0"/>
              <a:t> i plenum (5 minutter)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nb-NO" sz="2200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  <p:pic>
        <p:nvPicPr>
          <p:cNvPr id="6" name="Plassholder for inn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840" y="2651759"/>
            <a:ext cx="29464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8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8110238" cy="1325563"/>
          </a:xfrm>
        </p:spPr>
        <p:txBody>
          <a:bodyPr>
            <a:normAutofit/>
          </a:bodyPr>
          <a:lstStyle/>
          <a:p>
            <a:r>
              <a:rPr lang="nb-NO" dirty="0"/>
              <a:t>Veien videre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238971" cy="41803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Neste modul handler om prinsipper for </a:t>
            </a:r>
            <a:r>
              <a:rPr lang="nb-NO" sz="2200" i="1" dirty="0"/>
              <a:t>utforskende </a:t>
            </a:r>
            <a:r>
              <a:rPr lang="nb-NO" sz="2200" i="1" dirty="0" smtClean="0"/>
              <a:t>arbeidsmåter </a:t>
            </a:r>
            <a:r>
              <a:rPr lang="nb-NO" sz="2200" dirty="0"/>
              <a:t>i naturfag.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 smtClean="0"/>
              <a:t>Se </a:t>
            </a:r>
            <a:r>
              <a:rPr lang="nb-NO" sz="2200" dirty="0"/>
              <a:t>gjennom Introduksjon og </a:t>
            </a:r>
            <a:r>
              <a:rPr lang="nb-NO" sz="2200" i="1" dirty="0"/>
              <a:t>A – Forarbeid </a:t>
            </a:r>
            <a:r>
              <a:rPr lang="nb-NO" sz="2200" dirty="0"/>
              <a:t>i neste modul. </a:t>
            </a:r>
          </a:p>
        </p:txBody>
      </p:sp>
    </p:spTree>
    <p:extLst>
      <p:ext uri="{BB962C8B-B14F-4D97-AF65-F5344CB8AC3E}">
        <p14:creationId xmlns:p14="http://schemas.microsoft.com/office/powerpoint/2010/main" val="25104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548866" y="1262559"/>
            <a:ext cx="8046268" cy="63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x-none" sz="36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Kilder</a:t>
            </a:r>
            <a:endParaRPr sz="36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subTitle" idx="1"/>
          </p:nvPr>
        </p:nvSpPr>
        <p:spPr>
          <a:xfrm>
            <a:off x="176463" y="2177221"/>
            <a:ext cx="8791073" cy="339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indent="-273050" algn="l" defTabSz="311150">
              <a:lnSpc>
                <a:spcPct val="100000"/>
              </a:lnSpc>
              <a:spcBef>
                <a:spcPts val="0"/>
              </a:spcBef>
            </a:pPr>
            <a:r>
              <a:rPr lang="nb-NO" sz="180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Bybee</a:t>
            </a:r>
            <a:r>
              <a:rPr lang="nb-NO" sz="180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R. W., Taylor, J. A., </a:t>
            </a:r>
            <a:r>
              <a:rPr lang="nb-NO" sz="180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Gardner</a:t>
            </a:r>
            <a:r>
              <a:rPr lang="nb-NO" sz="180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A., Van </a:t>
            </a:r>
            <a:r>
              <a:rPr lang="nb-NO" sz="180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Scotter</a:t>
            </a:r>
            <a:r>
              <a:rPr lang="nb-NO" sz="180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P., Powell, J. C., </a:t>
            </a:r>
            <a:r>
              <a:rPr lang="nb-NO" sz="180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Westbrook</a:t>
            </a:r>
            <a:r>
              <a:rPr lang="nb-NO" sz="180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A., &amp; Landes, N. (2006). The BSCS 5E </a:t>
            </a:r>
            <a:r>
              <a:rPr lang="nb-NO" sz="180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instructional</a:t>
            </a:r>
            <a:r>
              <a:rPr lang="nb-NO" sz="180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model</a:t>
            </a:r>
            <a:r>
              <a:rPr lang="nb-NO" sz="180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b-NO" sz="180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Origins</a:t>
            </a:r>
            <a:r>
              <a:rPr lang="nb-NO" sz="180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smtClean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nb-NO" sz="1800" dirty="0" err="1" smtClean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effectiveness</a:t>
            </a:r>
            <a:r>
              <a:rPr lang="nb-NO" sz="180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nb-NO" sz="1800" i="1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Colorado Springs, Co: BSCS</a:t>
            </a:r>
            <a:r>
              <a:rPr lang="nb-NO" sz="180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nb-NO" sz="1800" i="1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nb-NO" sz="180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sz="1800" dirty="0" smtClean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88-98.</a:t>
            </a:r>
          </a:p>
          <a:p>
            <a:pPr marL="273050" indent="-273050" algn="l" defTabSz="311150">
              <a:lnSpc>
                <a:spcPct val="100000"/>
              </a:lnSpc>
              <a:spcBef>
                <a:spcPts val="0"/>
              </a:spcBef>
            </a:pPr>
            <a:r>
              <a:rPr lang="nb-NO" sz="1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Fiskum</a:t>
            </a:r>
            <a:r>
              <a:rPr lang="nb-NO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K</a:t>
            </a:r>
            <a:r>
              <a:rPr lang="nb-NO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&amp; </a:t>
            </a:r>
            <a:r>
              <a:rPr lang="nb-NO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Korsager, M. (2017). </a:t>
            </a:r>
            <a:r>
              <a:rPr lang="nb-NO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5E-modellen i utforskende undervisning. Hentet fra </a:t>
            </a:r>
            <a:r>
              <a:rPr lang="nb-NO" sz="1800" u="sng" dirty="0">
                <a:solidFill>
                  <a:srgbClr val="0563C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nb-NO" sz="1800" u="sng" dirty="0" smtClean="0">
                <a:solidFill>
                  <a:srgbClr val="0563C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www.naturfag.no/artikkel/vis.html?tid=2049135</a:t>
            </a:r>
            <a:r>
              <a:rPr lang="nb-NO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b-NO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indent="-273050" algn="l" defTabSz="311150">
              <a:lnSpc>
                <a:spcPct val="100000"/>
              </a:lnSpc>
              <a:spcBef>
                <a:spcPts val="0"/>
              </a:spcBef>
            </a:pPr>
            <a:r>
              <a:rPr lang="nb-NO" sz="18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Kirschner</a:t>
            </a:r>
            <a:r>
              <a:rPr lang="nb-NO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P. A., </a:t>
            </a:r>
            <a:r>
              <a:rPr lang="nb-NO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Sweller</a:t>
            </a:r>
            <a:r>
              <a:rPr lang="nb-NO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J., &amp; Clark, R. E. (2006). </a:t>
            </a:r>
            <a:r>
              <a:rPr lang="nb-NO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nb-NO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minimal </a:t>
            </a:r>
            <a:r>
              <a:rPr lang="nb-NO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guidance</a:t>
            </a:r>
            <a:r>
              <a:rPr lang="nb-NO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during </a:t>
            </a:r>
            <a:r>
              <a:rPr lang="nb-NO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instruction</a:t>
            </a:r>
            <a:r>
              <a:rPr lang="nb-NO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nb-NO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nb-NO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nb-NO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An </a:t>
            </a:r>
            <a:r>
              <a:rPr lang="nb-NO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nb-NO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nb-NO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b-NO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failure</a:t>
            </a:r>
            <a:r>
              <a:rPr lang="nb-NO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nb-NO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constructivist</a:t>
            </a:r>
            <a:r>
              <a:rPr lang="nb-NO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sz="18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discovery</a:t>
            </a:r>
            <a:r>
              <a:rPr lang="nb-NO" sz="1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problem-</a:t>
            </a:r>
            <a:r>
              <a:rPr lang="nb-NO" sz="18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nb-NO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experiential</a:t>
            </a:r>
            <a:r>
              <a:rPr lang="nb-NO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nb-NO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inquiry-based</a:t>
            </a:r>
            <a:r>
              <a:rPr lang="nb-NO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teaching</a:t>
            </a:r>
            <a:r>
              <a:rPr lang="nb-NO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Educational</a:t>
            </a:r>
            <a:r>
              <a:rPr lang="nb-NO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psychologist</a:t>
            </a:r>
            <a:r>
              <a:rPr lang="nb-NO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41(2), 75-86</a:t>
            </a:r>
            <a:r>
              <a:rPr lang="nb-NO" sz="1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73050" indent="-273050" algn="l" defTabSz="311150"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www.udir.no</a:t>
            </a:r>
            <a:r>
              <a:rPr lang="nb-NO" sz="1800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Forklaring av verb i læreplanen i naturfag. </a:t>
            </a:r>
            <a:r>
              <a:rPr lang="nb-NO" sz="1800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https://www.udir.no/lk20/nat01-04</a:t>
            </a:r>
            <a:endParaRPr lang="nb-NO" sz="1800" dirty="0">
              <a:solidFill>
                <a:srgbClr val="22222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indent="-273050" algn="l" defTabSz="311150">
              <a:lnSpc>
                <a:spcPct val="100000"/>
              </a:lnSpc>
              <a:spcBef>
                <a:spcPts val="0"/>
              </a:spcBef>
            </a:pPr>
            <a:endParaRPr lang="nb-NO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3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Arbeid i grupper på </a:t>
            </a:r>
            <a:r>
              <a:rPr lang="nb-NO" dirty="0" smtClean="0"/>
              <a:t>tre–fire </a:t>
            </a:r>
            <a:r>
              <a:rPr lang="nb-NO" dirty="0"/>
              <a:t>personer (10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Ta </a:t>
            </a:r>
            <a:r>
              <a:rPr lang="nb-NO" sz="2200" dirty="0" smtClean="0"/>
              <a:t>fram </a:t>
            </a:r>
            <a:r>
              <a:rPr lang="nb-NO" sz="2200" dirty="0"/>
              <a:t>stikkordene fra forarbeidet. </a:t>
            </a:r>
          </a:p>
          <a:p>
            <a:r>
              <a:rPr lang="nb-NO" sz="2200" dirty="0" smtClean="0"/>
              <a:t>Del hvilket punkt dere har valgt og hvordan dere planlegger undervisninga deres </a:t>
            </a:r>
            <a:r>
              <a:rPr lang="nb-NO" sz="2200" dirty="0"/>
              <a:t>slik at elevene får </a:t>
            </a:r>
            <a:r>
              <a:rPr lang="nb-NO" sz="2200" dirty="0" smtClean="0"/>
              <a:t>utforske.</a:t>
            </a:r>
            <a:endParaRPr lang="nb-NO" sz="2200" dirty="0"/>
          </a:p>
          <a:p>
            <a:pPr marL="0" indent="0">
              <a:buNone/>
            </a:pPr>
            <a:endParaRPr lang="nb-NO" sz="2200" dirty="0"/>
          </a:p>
          <a:p>
            <a:endParaRPr lang="nb-NO" sz="2200" dirty="0"/>
          </a:p>
          <a:p>
            <a:pPr marL="0" indent="0">
              <a:buNone/>
            </a:pPr>
            <a:endParaRPr lang="nb-NO" sz="2200" dirty="0"/>
          </a:p>
        </p:txBody>
      </p:sp>
      <p:sp>
        <p:nvSpPr>
          <p:cNvPr id="4" name="Rectangle 3"/>
          <p:cNvSpPr/>
          <p:nvPr/>
        </p:nvSpPr>
        <p:spPr>
          <a:xfrm>
            <a:off x="2595418" y="3121854"/>
            <a:ext cx="6345382" cy="3573542"/>
          </a:xfrm>
          <a:prstGeom prst="rect">
            <a:avLst/>
          </a:prstGeom>
          <a:solidFill>
            <a:srgbClr val="D4EEEE"/>
          </a:solidFill>
          <a:ln>
            <a:solidFill>
              <a:srgbClr val="037F8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2200" dirty="0">
                <a:solidFill>
                  <a:schemeClr val="tx1"/>
                </a:solidFill>
                <a:ea typeface="Campton Light" charset="0"/>
                <a:cs typeface="Campton Light" charset="0"/>
              </a:rPr>
              <a:t>Å utforske handler om å oppleve og eksperimentere og kan ivareta nysgjerrighet og undring. </a:t>
            </a:r>
            <a:endParaRPr lang="en-US" sz="2200" dirty="0">
              <a:solidFill>
                <a:schemeClr val="tx1"/>
              </a:solidFill>
              <a:ea typeface="Campton Light" charset="0"/>
              <a:cs typeface="Campton Light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2200" dirty="0">
                <a:solidFill>
                  <a:schemeClr val="tx1"/>
                </a:solidFill>
                <a:ea typeface="Campton Light" charset="0"/>
                <a:cs typeface="Campton Light" charset="0"/>
              </a:rPr>
              <a:t>Å utforske kan bety å sanse, søke, oppdage, observere og granske. </a:t>
            </a:r>
            <a:endParaRPr lang="en-US" sz="2200" dirty="0">
              <a:solidFill>
                <a:schemeClr val="tx1"/>
              </a:solidFill>
              <a:ea typeface="Campton Light" charset="0"/>
              <a:cs typeface="Campton Light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2200" dirty="0">
                <a:solidFill>
                  <a:schemeClr val="tx1"/>
                </a:solidFill>
                <a:ea typeface="Campton Light" charset="0"/>
                <a:cs typeface="Campton Light" charset="0"/>
              </a:rPr>
              <a:t>I noen tilfeller betyr det å teste ut eller evaluere arbeidsmetoder, produkter eller utstyr. </a:t>
            </a:r>
            <a:endParaRPr lang="en-US" sz="2200" dirty="0">
              <a:solidFill>
                <a:schemeClr val="tx1"/>
              </a:solidFill>
              <a:ea typeface="Campton Light" charset="0"/>
              <a:cs typeface="Campton Light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nb-NO" sz="2200" dirty="0">
                <a:solidFill>
                  <a:schemeClr val="tx1"/>
                </a:solidFill>
                <a:ea typeface="Campton Light" charset="0"/>
                <a:cs typeface="Campton Light" charset="0"/>
              </a:rPr>
              <a:t>I naturfag er det å stille spørsmål og bruke data for å lage forklaringer grunnleggende for å utforske.</a:t>
            </a:r>
            <a:endParaRPr lang="en-US" sz="2200" dirty="0">
              <a:solidFill>
                <a:schemeClr val="tx1"/>
              </a:solidFill>
              <a:ea typeface="Campton Light" charset="0"/>
              <a:cs typeface="Campton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48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Aktivitet</a:t>
            </a:r>
            <a:endParaRPr lang="x-none" sz="4000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2</a:t>
            </a:r>
            <a:r>
              <a:rPr lang="nb-NO" dirty="0" smtClean="0"/>
              <a:t>5 minutter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42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9" y="327258"/>
            <a:ext cx="7963781" cy="1607419"/>
          </a:xfrm>
        </p:spPr>
        <p:txBody>
          <a:bodyPr>
            <a:normAutofit/>
          </a:bodyPr>
          <a:lstStyle/>
          <a:p>
            <a:r>
              <a:rPr lang="nb-NO" dirty="0" smtClean="0"/>
              <a:t>Produktmerking og bærekraftig utvikling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41" y="1605281"/>
            <a:ext cx="7764073" cy="4145044"/>
          </a:xfrm>
        </p:spPr>
        <p:txBody>
          <a:bodyPr>
            <a:normAutofit/>
          </a:bodyPr>
          <a:lstStyle/>
          <a:p>
            <a:r>
              <a:rPr lang="nb-NO" sz="2200" dirty="0"/>
              <a:t>Dere skal nå jobbe i par og gjennomføre ulike aktiviteter i rollen som </a:t>
            </a:r>
            <a:r>
              <a:rPr lang="nb-NO" sz="2200" dirty="0" smtClean="0"/>
              <a:t>elever.</a:t>
            </a:r>
          </a:p>
          <a:p>
            <a:r>
              <a:rPr lang="nn-NO" sz="2200" dirty="0" err="1" smtClean="0"/>
              <a:t>Aktivitetene</a:t>
            </a:r>
            <a:r>
              <a:rPr lang="nn-NO" sz="2200" dirty="0" smtClean="0"/>
              <a:t> inngår i undervisningsopplegget</a:t>
            </a:r>
            <a:r>
              <a:rPr lang="nb-NO" sz="2200" i="1" dirty="0" smtClean="0"/>
              <a:t> Livsløpsanalyse av produkter </a:t>
            </a:r>
            <a:r>
              <a:rPr lang="nb-NO" sz="2200" dirty="0"/>
              <a:t>(naturfag.no</a:t>
            </a:r>
            <a:r>
              <a:rPr lang="nb-NO" sz="2200" dirty="0" smtClean="0"/>
              <a:t>) </a:t>
            </a:r>
          </a:p>
          <a:p>
            <a:r>
              <a:rPr lang="nb-NO" sz="2200" dirty="0" smtClean="0"/>
              <a:t>Opplegget </a:t>
            </a:r>
            <a:r>
              <a:rPr lang="nb-NO" sz="2200" dirty="0"/>
              <a:t>består av </a:t>
            </a:r>
            <a:r>
              <a:rPr lang="nb-NO" sz="2200" dirty="0" smtClean="0"/>
              <a:t>tre økter der elevene undersøker ulike produkters livsløp og bærekraftighet.</a:t>
            </a:r>
            <a:endParaRPr lang="nb-NO" sz="2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95739" y="2937702"/>
            <a:ext cx="4397932" cy="370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579" y="4023360"/>
            <a:ext cx="2395442" cy="25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 smtClean="0"/>
              <a:t>Tenk-par (3 minutter)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9" y="2753360"/>
            <a:ext cx="7583244" cy="25718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200" dirty="0" smtClean="0"/>
          </a:p>
          <a:p>
            <a:r>
              <a:rPr lang="nb-NO" sz="2200" b="1" dirty="0"/>
              <a:t>I</a:t>
            </a:r>
            <a:r>
              <a:rPr lang="nb-NO" sz="2200" b="1" dirty="0" smtClean="0"/>
              <a:t>ndividuelt (1 minutt): </a:t>
            </a:r>
            <a:r>
              <a:rPr lang="nb-NO" sz="2200" dirty="0" smtClean="0"/>
              <a:t>Tenk.</a:t>
            </a:r>
            <a:endParaRPr lang="nb-NO" sz="2200" dirty="0"/>
          </a:p>
          <a:p>
            <a:r>
              <a:rPr lang="nb-NO" sz="2200" b="1" dirty="0" smtClean="0"/>
              <a:t>I par (2 minutter): </a:t>
            </a:r>
            <a:r>
              <a:rPr lang="nb-NO" sz="2200" dirty="0"/>
              <a:t>D</a:t>
            </a:r>
            <a:r>
              <a:rPr lang="nb-NO" sz="2200" dirty="0" smtClean="0"/>
              <a:t>el tankene deres med hverandre.</a:t>
            </a:r>
            <a:endParaRPr lang="en-US" sz="22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62058" y="1575832"/>
            <a:ext cx="8248261" cy="1177528"/>
          </a:xfrm>
          <a:prstGeom prst="wedgeRoundRectCallout">
            <a:avLst>
              <a:gd name="adj1" fmla="val 7508"/>
              <a:gd name="adj2" fmla="val 839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Hvordan kan vi som forbrukere </a:t>
            </a:r>
            <a:r>
              <a:rPr lang="nb-NO" sz="2200" dirty="0" smtClean="0"/>
              <a:t>ta reflekterte produktvalg?</a:t>
            </a:r>
            <a:endParaRPr lang="nb-NO" sz="22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824480" y="5002429"/>
            <a:ext cx="5654502" cy="1003515"/>
          </a:xfrm>
          <a:prstGeom prst="wedgeRoundRectCallout">
            <a:avLst>
              <a:gd name="adj1" fmla="val 45061"/>
              <a:gd name="adj2" fmla="val 1133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Vi skal nå se på hva som ligger i begrepet </a:t>
            </a:r>
            <a:r>
              <a:rPr lang="nb-NO" sz="2200" dirty="0"/>
              <a:t>bærekraftig </a:t>
            </a:r>
            <a:r>
              <a:rPr lang="nb-NO" sz="2200" dirty="0" smtClean="0"/>
              <a:t>utvikling.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8672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Bærekraftig utvikling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For at en utvikling skal være bærekraftig, må det alltid tas hensyn til tre hoveddimensjoner; </a:t>
            </a:r>
            <a:r>
              <a:rPr lang="nb-NO" sz="2200" i="1" dirty="0"/>
              <a:t>sosiale forhold, økonomi</a:t>
            </a:r>
            <a:r>
              <a:rPr lang="nb-NO" sz="2200" dirty="0"/>
              <a:t> og </a:t>
            </a:r>
            <a:r>
              <a:rPr lang="nb-NO" sz="2200" i="1" dirty="0"/>
              <a:t>miljø</a:t>
            </a:r>
            <a:r>
              <a:rPr lang="nb-NO" sz="2200" dirty="0"/>
              <a:t>. </a:t>
            </a:r>
          </a:p>
          <a:p>
            <a:pPr marL="0" indent="0">
              <a:buNone/>
            </a:pPr>
            <a:r>
              <a:rPr lang="nb-NO" sz="2200" dirty="0" smtClean="0"/>
              <a:t>Disse </a:t>
            </a:r>
            <a:r>
              <a:rPr lang="nb-NO" sz="2200" dirty="0"/>
              <a:t>dimensjonene reflekterer behovet for å balansere økonomisk og sosial vekst med hensyn til miljøet.</a:t>
            </a:r>
          </a:p>
          <a:p>
            <a:endParaRPr lang="nb-NO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886" y="3640330"/>
            <a:ext cx="2281451" cy="189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863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alfagsløyper">
      <a:dk1>
        <a:srgbClr val="333333"/>
      </a:dk1>
      <a:lt1>
        <a:srgbClr val="FFFFFF"/>
      </a:lt1>
      <a:dk2>
        <a:srgbClr val="268183"/>
      </a:dk2>
      <a:lt2>
        <a:srgbClr val="E7E6E6"/>
      </a:lt2>
      <a:accent1>
        <a:srgbClr val="037F83"/>
      </a:accent1>
      <a:accent2>
        <a:srgbClr val="18B3B7"/>
      </a:accent2>
      <a:accent3>
        <a:srgbClr val="FDB90C"/>
      </a:accent3>
      <a:accent4>
        <a:srgbClr val="D3EEEE"/>
      </a:accent4>
      <a:accent5>
        <a:srgbClr val="268183"/>
      </a:accent5>
      <a:accent6>
        <a:srgbClr val="E25143"/>
      </a:accent6>
      <a:hlink>
        <a:srgbClr val="037F83"/>
      </a:hlink>
      <a:folHlink>
        <a:srgbClr val="037F8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9" id="{4C339673-3458-D54E-BAD1-9F5EA0A7244E}" vid="{3DC8B92C-5C4A-6D4A-AA28-A98CFDCD97D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E066389A85B146A76FC6E48F955D3A" ma:contentTypeVersion="13" ma:contentTypeDescription="Opprett et nytt dokument." ma:contentTypeScope="" ma:versionID="803cf4f81e69b6450cba7b5b50fdf0c0">
  <xsd:schema xmlns:xsd="http://www.w3.org/2001/XMLSchema" xmlns:xs="http://www.w3.org/2001/XMLSchema" xmlns:p="http://schemas.microsoft.com/office/2006/metadata/properties" xmlns:ns3="5ca0d017-ed61-4eaa-952b-f646cc2a948a" xmlns:ns4="b1a25477-df18-4f46-9e1a-50fc76968022" targetNamespace="http://schemas.microsoft.com/office/2006/metadata/properties" ma:root="true" ma:fieldsID="e1b5c862551d2ebd339ea6a24dc94838" ns3:_="" ns4:_="">
    <xsd:import namespace="5ca0d017-ed61-4eaa-952b-f646cc2a948a"/>
    <xsd:import namespace="b1a25477-df18-4f46-9e1a-50fc769680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0d017-ed61-4eaa-952b-f646cc2a94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25477-df18-4f46-9e1a-50fc769680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B83541-060F-4099-BB17-F01A8EB0E7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a0d017-ed61-4eaa-952b-f646cc2a948a"/>
    <ds:schemaRef ds:uri="b1a25477-df18-4f46-9e1a-50fc76968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F85907-24C0-4E88-BB63-7064C64A8F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DFA92B-B105-4137-A43D-2C807AE97966}">
  <ds:schemaRefs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b1a25477-df18-4f46-9e1a-50fc76968022"/>
    <ds:schemaRef ds:uri="http://schemas.microsoft.com/office/2006/metadata/properties"/>
    <ds:schemaRef ds:uri="http://schemas.openxmlformats.org/package/2006/metadata/core-properties"/>
    <ds:schemaRef ds:uri="5ca0d017-ed61-4eaa-952b-f646cc2a948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Realfagsløyper</Template>
  <TotalTime>23526</TotalTime>
  <Words>1871</Words>
  <Application>Microsoft Office PowerPoint</Application>
  <PresentationFormat>Skjermfremvisning (4:3)</PresentationFormat>
  <Paragraphs>266</Paragraphs>
  <Slides>45</Slides>
  <Notes>26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45</vt:i4>
      </vt:variant>
    </vt:vector>
  </HeadingPairs>
  <TitlesOfParts>
    <vt:vector size="54" baseType="lpstr">
      <vt:lpstr>Arial</vt:lpstr>
      <vt:lpstr>Calibri</vt:lpstr>
      <vt:lpstr>Campton Book</vt:lpstr>
      <vt:lpstr>Campton Light</vt:lpstr>
      <vt:lpstr>Campton Medium</vt:lpstr>
      <vt:lpstr>Symbol</vt:lpstr>
      <vt:lpstr>Times New Roman</vt:lpstr>
      <vt:lpstr>Wingdings</vt:lpstr>
      <vt:lpstr>Office-tema</vt:lpstr>
      <vt:lpstr>Utforskende undervisning i naturfag  B – Samarbeid</vt:lpstr>
      <vt:lpstr>Mål</vt:lpstr>
      <vt:lpstr>Tidsplan for denne økta</vt:lpstr>
      <vt:lpstr>Oppsummer forarbeidet i grupper</vt:lpstr>
      <vt:lpstr>Arbeid i grupper på tre–fire personer (10 minutter)</vt:lpstr>
      <vt:lpstr>Aktivitet</vt:lpstr>
      <vt:lpstr>Produktmerking og bærekraftig utvikling</vt:lpstr>
      <vt:lpstr>Tenk-par (3 minutter)</vt:lpstr>
      <vt:lpstr>Bærekraftig utvikling</vt:lpstr>
      <vt:lpstr>PowerPoint-presentasjon</vt:lpstr>
      <vt:lpstr>PowerPoint-presentasjon</vt:lpstr>
      <vt:lpstr>PowerPoint-presentasjon</vt:lpstr>
      <vt:lpstr>Bærekraftig utvikling – en helhet</vt:lpstr>
      <vt:lpstr>Produktmerking</vt:lpstr>
      <vt:lpstr>Sorter produktmerker (10 minutter)</vt:lpstr>
      <vt:lpstr>Oppsummering i plenum  (5 minutter)</vt:lpstr>
      <vt:lpstr>Diskusjon i grupper (5 minutter)</vt:lpstr>
      <vt:lpstr>I neste del får dere </vt:lpstr>
      <vt:lpstr>Utforskende undervisning og 5E-modellen</vt:lpstr>
      <vt:lpstr>Å utforske</vt:lpstr>
      <vt:lpstr>Utforskende undervisning og læring</vt:lpstr>
      <vt:lpstr>5E-modellen i utforskende undervisning</vt:lpstr>
      <vt:lpstr>5E-modellen i utforskende undervisning</vt:lpstr>
      <vt:lpstr>Vurdering – integrert i alle faser</vt:lpstr>
      <vt:lpstr>Engasjerefasen</vt:lpstr>
      <vt:lpstr>Undersøkefasen </vt:lpstr>
      <vt:lpstr>Forklarefasen</vt:lpstr>
      <vt:lpstr>Utvidefasen</vt:lpstr>
      <vt:lpstr>Utforskende undervisning og utforskende arbeidsmåte</vt:lpstr>
      <vt:lpstr>Analyser aktivitet med  5E-modellen</vt:lpstr>
      <vt:lpstr>Diskuter i par (5 minutter)</vt:lpstr>
      <vt:lpstr>Del i plenum (5 minutter)</vt:lpstr>
      <vt:lpstr>PowerPoint-presentasjon</vt:lpstr>
      <vt:lpstr>Forbered utprøving</vt:lpstr>
      <vt:lpstr>Egen utforskende undervisning </vt:lpstr>
      <vt:lpstr>Utforskende undervisning i naturfag  D – Etterarbeid</vt:lpstr>
      <vt:lpstr>Mål</vt:lpstr>
      <vt:lpstr>Tidsplan for denne økta</vt:lpstr>
      <vt:lpstr>Del i grupper (15 minutter)</vt:lpstr>
      <vt:lpstr>Forbered deling i plenum (5 minutter)</vt:lpstr>
      <vt:lpstr>Oppsummer i plenum (10 minutter)</vt:lpstr>
      <vt:lpstr>Mål </vt:lpstr>
      <vt:lpstr>Tenk-par-del (12 minutter)</vt:lpstr>
      <vt:lpstr>Veien videre</vt:lpstr>
      <vt:lpstr>Kilder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Realfagsløyper 2017</dc:title>
  <dc:creator>Hilde Osmo Reindal</dc:creator>
  <cp:lastModifiedBy>Aud Ragnhild V K Skår</cp:lastModifiedBy>
  <cp:revision>301</cp:revision>
  <cp:lastPrinted>2017-08-18T08:10:09Z</cp:lastPrinted>
  <dcterms:created xsi:type="dcterms:W3CDTF">2017-08-11T05:42:55Z</dcterms:created>
  <dcterms:modified xsi:type="dcterms:W3CDTF">2021-02-01T10:04:21Z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0x0101001DE066389A85B146A76FC6E48F955D3A</vt:lpwstr>
  </property>
</Properties>
</file>