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04" r:id="rId2"/>
    <p:sldId id="505" r:id="rId3"/>
    <p:sldId id="506" r:id="rId4"/>
    <p:sldId id="509" r:id="rId5"/>
    <p:sldId id="510" r:id="rId6"/>
    <p:sldId id="582" r:id="rId7"/>
    <p:sldId id="512" r:id="rId8"/>
    <p:sldId id="554" r:id="rId9"/>
    <p:sldId id="583" r:id="rId10"/>
    <p:sldId id="584" r:id="rId11"/>
    <p:sldId id="514" r:id="rId12"/>
    <p:sldId id="595" r:id="rId13"/>
    <p:sldId id="585" r:id="rId14"/>
    <p:sldId id="586" r:id="rId15"/>
    <p:sldId id="587" r:id="rId16"/>
    <p:sldId id="596" r:id="rId17"/>
    <p:sldId id="588" r:id="rId18"/>
    <p:sldId id="589" r:id="rId19"/>
    <p:sldId id="590" r:id="rId20"/>
    <p:sldId id="591" r:id="rId21"/>
    <p:sldId id="576" r:id="rId22"/>
    <p:sldId id="592" r:id="rId23"/>
    <p:sldId id="593" r:id="rId24"/>
    <p:sldId id="594" r:id="rId25"/>
    <p:sldId id="578" r:id="rId26"/>
    <p:sldId id="579" r:id="rId27"/>
    <p:sldId id="597" r:id="rId28"/>
    <p:sldId id="580" r:id="rId29"/>
    <p:sldId id="581" r:id="rId30"/>
    <p:sldId id="535" r:id="rId31"/>
    <p:sldId id="555" r:id="rId32"/>
    <p:sldId id="537" r:id="rId33"/>
    <p:sldId id="602" r:id="rId34"/>
    <p:sldId id="603" r:id="rId35"/>
    <p:sldId id="542" r:id="rId36"/>
    <p:sldId id="543" r:id="rId37"/>
    <p:sldId id="571" r:id="rId38"/>
    <p:sldId id="599" r:id="rId39"/>
    <p:sldId id="601" r:id="rId40"/>
    <p:sldId id="570" r:id="rId41"/>
    <p:sldId id="552" r:id="rId42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4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89" autoAdjust="0"/>
  </p:normalViewPr>
  <p:slideViewPr>
    <p:cSldViewPr snapToGrid="0" snapToObjects="1">
      <p:cViewPr varScale="1">
        <p:scale>
          <a:sx n="97" d="100"/>
          <a:sy n="97" d="100"/>
        </p:scale>
        <p:origin x="13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08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23.02.2021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23.02.2021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74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DCC0-BBB4-4F29-BC25-122FD27D615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7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449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326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 smtClean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52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1" dirty="0" smtClean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95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E959-36B3-4DD9-9E49-1D1A4724FFA0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883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623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191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 smtClean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130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826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,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694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,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986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710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MK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714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13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98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97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4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84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1" dirty="0" smtClean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42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DCC0-BBB4-4F29-BC25-122FD27D615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7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DCC0-BBB4-4F29-BC25-122FD27D615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73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3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8" r:id="rId4"/>
    <p:sldLayoutId id="2147483679" r:id="rId5"/>
    <p:sldLayoutId id="2147483652" r:id="rId6"/>
    <p:sldLayoutId id="2147483657" r:id="rId7"/>
    <p:sldLayoutId id="2147483662" r:id="rId8"/>
    <p:sldLayoutId id="2147483658" r:id="rId9"/>
    <p:sldLayoutId id="2147483663" r:id="rId10"/>
    <p:sldLayoutId id="2147483654" r:id="rId11"/>
    <p:sldLayoutId id="2147483655" r:id="rId12"/>
    <p:sldLayoutId id="2147483677" r:id="rId13"/>
    <p:sldLayoutId id="214748366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app=desktop&amp;v=8WrMCdnSnqc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8WrMCdnSnq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n.no/Skole/Undervisningsopplegg/Tverrfaglig/Baerekraf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8WrMCdnSnqc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.no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atursekken.no/artikkel/vis.html?tid=2199787" TargetMode="External"/><Relationship Id="rId5" Type="http://schemas.openxmlformats.org/officeDocument/2006/relationships/hyperlink" Target="https://www.natursekken.no/artikkel/vis.html?tid=2097226" TargetMode="External"/><Relationship Id="rId4" Type="http://schemas.openxmlformats.org/officeDocument/2006/relationships/hyperlink" Target="https://www.natursekken.no/c1890933/artikkel/vis.html?tid=228507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.no/om-fn/fns-baerekraftsmaa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377043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b-NO" dirty="0" smtClean="0">
                <a:solidFill>
                  <a:srgbClr val="268183"/>
                </a:solidFill>
              </a:rPr>
              <a:t>Bærekraftig utvikling i undervisninga</a:t>
            </a:r>
            <a:br>
              <a:rPr lang="nb-NO" dirty="0" smtClean="0">
                <a:solidFill>
                  <a:srgbClr val="268183"/>
                </a:solidFill>
              </a:rPr>
            </a:br>
            <a:r>
              <a:rPr lang="nb-NO" dirty="0" smtClean="0">
                <a:solidFill>
                  <a:srgbClr val="268183"/>
                </a:solidFill>
              </a:rPr>
              <a:t/>
            </a:r>
            <a:br>
              <a:rPr lang="nb-NO" dirty="0" smtClean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3"/>
            <a:ext cx="5280434" cy="442989"/>
          </a:xfrm>
        </p:spPr>
        <p:txBody>
          <a:bodyPr/>
          <a:lstStyle/>
          <a:p>
            <a:r>
              <a:rPr lang="nb-NO" dirty="0"/>
              <a:t>Modul </a:t>
            </a:r>
            <a:r>
              <a:rPr lang="nb-NO" dirty="0" smtClean="0"/>
              <a:t>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91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Bærekraftig utvikling i opplæringa, LK20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825625"/>
            <a:ext cx="5618078" cy="4180320"/>
          </a:xfrm>
        </p:spPr>
        <p:txBody>
          <a:bodyPr/>
          <a:lstStyle/>
          <a:p>
            <a:r>
              <a:rPr lang="nb-NO" altLang="nb-NO" sz="2200" dirty="0"/>
              <a:t>I følge læreplanen skal skolen legge til rette for læring innenfor de tre tverrfaglige </a:t>
            </a:r>
            <a:r>
              <a:rPr lang="nb-NO" altLang="nb-NO" sz="2200" dirty="0" smtClean="0"/>
              <a:t>temaene:</a:t>
            </a:r>
            <a:endParaRPr lang="nb-NO" altLang="nb-NO" sz="2200" dirty="0"/>
          </a:p>
          <a:p>
            <a:pPr marL="821531" lvl="2" indent="-214313">
              <a:buFont typeface="Arial" panose="020B0604020202020204" pitchFamily="34" charset="0"/>
              <a:buChar char="•"/>
            </a:pPr>
            <a:r>
              <a:rPr lang="nb-NO" altLang="nb-NO" sz="2200" dirty="0"/>
              <a:t>folkehelse og livsmestring</a:t>
            </a:r>
          </a:p>
          <a:p>
            <a:pPr marL="821531" lvl="2" indent="-214313">
              <a:buFont typeface="Arial" panose="020B0604020202020204" pitchFamily="34" charset="0"/>
              <a:buChar char="•"/>
            </a:pPr>
            <a:r>
              <a:rPr lang="nb-NO" altLang="nb-NO" sz="2200" dirty="0"/>
              <a:t>demokrati og medborgerskap</a:t>
            </a:r>
          </a:p>
          <a:p>
            <a:pPr marL="821531" lvl="2" indent="-214313">
              <a:buFont typeface="Arial" panose="020B0604020202020204" pitchFamily="34" charset="0"/>
              <a:buChar char="•"/>
            </a:pPr>
            <a:r>
              <a:rPr lang="nb-NO" altLang="nb-NO" sz="2200" dirty="0"/>
              <a:t>bærekraftig utvikling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873D7F-8020-446A-8A3D-177EA6B1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23" y="1825625"/>
            <a:ext cx="2140444" cy="2978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289" y="601460"/>
            <a:ext cx="7054469" cy="73223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Bærekraftig utvikling i opplæringen, LK20</a:t>
            </a:r>
            <a:endParaRPr lang="en-US" dirty="0"/>
          </a:p>
        </p:txBody>
      </p:sp>
      <p:pic>
        <p:nvPicPr>
          <p:cNvPr id="7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9739" y="2696728"/>
            <a:ext cx="8306811" cy="349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739739" y="1441335"/>
            <a:ext cx="8239874" cy="1255393"/>
          </a:xfrm>
          <a:prstGeom prst="wedgeRoundRectCallout">
            <a:avLst>
              <a:gd name="adj1" fmla="val 41761"/>
              <a:gd name="adj2" fmla="val 1058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I hvilke fag er bærekraftig utvikling et tverrfaglig tema? </a:t>
            </a:r>
          </a:p>
        </p:txBody>
      </p:sp>
    </p:spTree>
    <p:extLst>
      <p:ext uri="{BB962C8B-B14F-4D97-AF65-F5344CB8AC3E}">
        <p14:creationId xmlns:p14="http://schemas.microsoft.com/office/powerpoint/2010/main" val="24198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289" y="601460"/>
            <a:ext cx="7054469" cy="73223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Bærekraftig utvikling i opplæringen, LK20</a:t>
            </a:r>
            <a:endParaRPr lang="en-US" dirty="0"/>
          </a:p>
        </p:txBody>
      </p:sp>
      <p:pic>
        <p:nvPicPr>
          <p:cNvPr id="7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9739" y="2696728"/>
            <a:ext cx="8306811" cy="349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739739" y="1387515"/>
            <a:ext cx="8239874" cy="1255393"/>
          </a:xfrm>
          <a:prstGeom prst="wedgeRoundRectCallout">
            <a:avLst>
              <a:gd name="adj1" fmla="val 41761"/>
              <a:gd name="adj2" fmla="val 1058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Selv om noen fag, som for eksempel matematikk og engelsk, ikke har ansvar for bærekraftig utvikling, er dette fag som er viktige for å fremme elevers forståelse av bærekraftig utvikling. 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6517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Bærekraftig utvikling i kompetansemålene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Selv om bærekraftig utvikling ikke er eksplisitt nevnt i kompetansemålene, kan de være gode utgangspunkt for å jobbe med temaet.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45" y="3589511"/>
            <a:ext cx="3459422" cy="178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763" y="3549581"/>
            <a:ext cx="3727070" cy="183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628" y="3348961"/>
            <a:ext cx="1398749" cy="203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389943" y="5525129"/>
            <a:ext cx="313662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350" dirty="0"/>
              <a:t>Eksempel på </a:t>
            </a:r>
            <a:r>
              <a:rPr lang="nb-NO" sz="1350" dirty="0" smtClean="0"/>
              <a:t>kompetansemål </a:t>
            </a:r>
            <a:r>
              <a:rPr lang="nb-NO" sz="1350" dirty="0"/>
              <a:t>etter 7</a:t>
            </a:r>
            <a:r>
              <a:rPr lang="nb-NO" sz="1350" dirty="0" smtClean="0"/>
              <a:t>. trinn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85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Men hva er egentlig bærekraftig utvikling?</a:t>
            </a:r>
            <a:endParaRPr lang="en-US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400" y="1935163"/>
            <a:ext cx="7138987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0211" y="6156346"/>
            <a:ext cx="39051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https://www.youtube.com/watch?v=8WrMCdnSnqc</a:t>
            </a:r>
            <a:endParaRPr lang="en-US" sz="1350" dirty="0"/>
          </a:p>
          <a:p>
            <a:endParaRPr lang="en-US" sz="135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352835" y="1138379"/>
            <a:ext cx="3413956" cy="1339606"/>
          </a:xfrm>
          <a:prstGeom prst="wedgeRoundRectCallout">
            <a:avLst>
              <a:gd name="adj1" fmla="val 58906"/>
              <a:gd name="adj2" fmla="val 95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Se filmen og reflekter over hvilke </a:t>
            </a:r>
            <a:r>
              <a:rPr lang="nb-NO" sz="2200" dirty="0" smtClean="0"/>
              <a:t>tre </a:t>
            </a:r>
            <a:r>
              <a:rPr lang="nb-NO" sz="2200" dirty="0"/>
              <a:t>dimensjoner som </a:t>
            </a:r>
            <a:r>
              <a:rPr lang="nb-NO" sz="2200" dirty="0" smtClean="0"/>
              <a:t>nevnes.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2076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323" y="3518904"/>
            <a:ext cx="2606672" cy="195500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Bærekraftig utvikling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/>
              <a:t>Som det ble nevnt i </a:t>
            </a:r>
            <a:r>
              <a:rPr lang="nb-NO" sz="2200" dirty="0" smtClean="0"/>
              <a:t>filmen, </a:t>
            </a:r>
            <a:r>
              <a:rPr lang="nb-NO" sz="2200" dirty="0"/>
              <a:t>må det alltid tas hensyn til tre </a:t>
            </a:r>
            <a:r>
              <a:rPr lang="nb-NO" sz="2200" dirty="0" smtClean="0"/>
              <a:t>hoveddimensjoner: </a:t>
            </a:r>
            <a:r>
              <a:rPr lang="nb-NO" sz="2200" dirty="0"/>
              <a:t>sosiale forhold, økonomi og </a:t>
            </a:r>
            <a:r>
              <a:rPr lang="nb-NO" sz="2200" dirty="0" smtClean="0"/>
              <a:t>miljø, </a:t>
            </a:r>
            <a:r>
              <a:rPr lang="nb-NO" sz="2200" dirty="0"/>
              <a:t>for at en utvikling skal være </a:t>
            </a:r>
            <a:r>
              <a:rPr lang="nb-NO" sz="2200" dirty="0" smtClean="0"/>
              <a:t>bærekraftig.</a:t>
            </a:r>
            <a:endParaRPr lang="nb-NO" sz="2200" dirty="0"/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59596" y="3020602"/>
            <a:ext cx="2476072" cy="1294912"/>
          </a:xfrm>
          <a:prstGeom prst="wedgeRoundRectCallout">
            <a:avLst>
              <a:gd name="adj1" fmla="val 104407"/>
              <a:gd name="adj2" fmla="val 5652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Når sosiale forhold og miljø </a:t>
            </a:r>
            <a:r>
              <a:rPr lang="nb-NO" sz="2000" dirty="0" smtClean="0"/>
              <a:t>overlapper, </a:t>
            </a:r>
            <a:r>
              <a:rPr lang="nb-NO" sz="2000" dirty="0"/>
              <a:t>sier vi det er </a:t>
            </a:r>
            <a:r>
              <a:rPr lang="nb-NO" sz="2000" i="1" dirty="0" smtClean="0"/>
              <a:t>akseptabelt</a:t>
            </a:r>
            <a:r>
              <a:rPr lang="nb-NO" sz="2000" dirty="0" smtClean="0"/>
              <a:t>.</a:t>
            </a:r>
            <a:endParaRPr lang="en-US" sz="2000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035543" y="4759383"/>
            <a:ext cx="2635845" cy="1381498"/>
          </a:xfrm>
          <a:prstGeom prst="wedgeRoundRectCallout">
            <a:avLst>
              <a:gd name="adj1" fmla="val -91120"/>
              <a:gd name="adj2" fmla="val -2534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Når økonomi og miljø </a:t>
            </a:r>
            <a:r>
              <a:rPr lang="nb-NO" sz="2000" dirty="0" smtClean="0"/>
              <a:t>overlapper, sier </a:t>
            </a:r>
            <a:r>
              <a:rPr lang="nb-NO" sz="2000" dirty="0"/>
              <a:t>vi det er </a:t>
            </a:r>
            <a:r>
              <a:rPr lang="nb-NO" sz="2000" i="1" dirty="0" smtClean="0"/>
              <a:t>gjennomførbart.</a:t>
            </a:r>
            <a:endParaRPr lang="en-US" sz="2000" i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650787" y="2578814"/>
            <a:ext cx="2688307" cy="1159392"/>
          </a:xfrm>
          <a:prstGeom prst="wedgeRoundRectCallout">
            <a:avLst>
              <a:gd name="adj1" fmla="val -62151"/>
              <a:gd name="adj2" fmla="val 9478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Når sosiale forhold og økonomi </a:t>
            </a:r>
            <a:r>
              <a:rPr lang="nb-NO" sz="2000" dirty="0" smtClean="0"/>
              <a:t>overlapper, sier </a:t>
            </a:r>
            <a:r>
              <a:rPr lang="nb-NO" sz="2000" dirty="0"/>
              <a:t>vi det er </a:t>
            </a:r>
            <a:r>
              <a:rPr lang="nb-NO" sz="2000" i="1" dirty="0" smtClean="0"/>
              <a:t>rettferdig</a:t>
            </a:r>
            <a:r>
              <a:rPr lang="nb-NO" sz="2000" dirty="0" smtClean="0"/>
              <a:t>.</a:t>
            </a:r>
            <a:endParaRPr lang="en-US" sz="2000" i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39221" y="4450449"/>
            <a:ext cx="2992696" cy="1690431"/>
          </a:xfrm>
          <a:prstGeom prst="wedgeRoundRectCallout">
            <a:avLst>
              <a:gd name="adj1" fmla="val 86554"/>
              <a:gd name="adj2" fmla="val -37436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For at noe skal være </a:t>
            </a:r>
            <a:r>
              <a:rPr lang="nb-NO" sz="2000" i="1" dirty="0" smtClean="0"/>
              <a:t>bærekraftig</a:t>
            </a:r>
            <a:r>
              <a:rPr lang="nb-NO" sz="2000" dirty="0" smtClean="0"/>
              <a:t>, </a:t>
            </a:r>
            <a:r>
              <a:rPr lang="nb-NO" sz="2000" dirty="0"/>
              <a:t>må vi balansere økonomisk vekst med hensyn til miljø og sosiale </a:t>
            </a:r>
            <a:r>
              <a:rPr lang="nb-NO" sz="2000" dirty="0" smtClean="0"/>
              <a:t>forhold.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683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Vi har nå sett at </a:t>
            </a:r>
            <a:r>
              <a:rPr lang="nb-NO" sz="2200" dirty="0" smtClean="0"/>
              <a:t>vi </a:t>
            </a:r>
            <a:r>
              <a:rPr lang="nb-NO" sz="2200" dirty="0"/>
              <a:t>må reflektere over </a:t>
            </a:r>
            <a:r>
              <a:rPr lang="nb-NO" sz="2200" i="1" dirty="0"/>
              <a:t>tre dimensjoner </a:t>
            </a:r>
            <a:r>
              <a:rPr lang="nb-NO" sz="2200" dirty="0"/>
              <a:t>når </a:t>
            </a:r>
            <a:r>
              <a:rPr lang="nb-NO" sz="2200" dirty="0" smtClean="0"/>
              <a:t>vi </a:t>
            </a:r>
            <a:r>
              <a:rPr lang="nb-NO" sz="2200" dirty="0"/>
              <a:t>vurderer om noe er </a:t>
            </a:r>
            <a:r>
              <a:rPr lang="nb-NO" sz="2200" dirty="0" smtClean="0"/>
              <a:t>bærekraftig</a:t>
            </a:r>
            <a:r>
              <a:rPr lang="nb-NO" sz="2200" dirty="0"/>
              <a:t>.</a:t>
            </a:r>
          </a:p>
          <a:p>
            <a:r>
              <a:rPr lang="nb-NO" sz="2200" dirty="0"/>
              <a:t>I tillegg kan </a:t>
            </a:r>
            <a:r>
              <a:rPr lang="nb-NO" sz="2200" dirty="0" smtClean="0"/>
              <a:t>vi i </a:t>
            </a:r>
            <a:r>
              <a:rPr lang="nb-NO" sz="2200" dirty="0"/>
              <a:t>problemstillinger innen bærekraftig utvikling finne </a:t>
            </a:r>
            <a:r>
              <a:rPr lang="nb-NO" sz="2200" i="1" dirty="0"/>
              <a:t>perspektiver</a:t>
            </a:r>
            <a:r>
              <a:rPr lang="nb-NO" sz="2200" dirty="0"/>
              <a:t> som er både negative og positive. </a:t>
            </a:r>
          </a:p>
          <a:p>
            <a:r>
              <a:rPr lang="nb-NO" sz="2200" dirty="0"/>
              <a:t>Dimensjonene og perspektivene kan organiseres i en tabell: </a:t>
            </a:r>
          </a:p>
          <a:p>
            <a:pPr>
              <a:lnSpc>
                <a:spcPct val="120000"/>
              </a:lnSpc>
            </a:pPr>
            <a:endParaRPr lang="nb-NO" sz="1650" dirty="0"/>
          </a:p>
          <a:p>
            <a:pPr>
              <a:lnSpc>
                <a:spcPct val="120000"/>
              </a:lnSpc>
            </a:pPr>
            <a:endParaRPr lang="nb-NO" sz="1650" dirty="0"/>
          </a:p>
          <a:p>
            <a:pPr>
              <a:lnSpc>
                <a:spcPct val="120000"/>
              </a:lnSpc>
            </a:pPr>
            <a:endParaRPr lang="nb-NO" sz="1650" dirty="0"/>
          </a:p>
          <a:p>
            <a:pPr>
              <a:lnSpc>
                <a:spcPct val="120000"/>
              </a:lnSpc>
            </a:pPr>
            <a:endParaRPr lang="nb-NO" sz="1650" dirty="0"/>
          </a:p>
          <a:p>
            <a:pPr marL="0" indent="0">
              <a:lnSpc>
                <a:spcPct val="120000"/>
              </a:lnSpc>
              <a:buNone/>
            </a:pPr>
            <a:endParaRPr lang="nb-NO" sz="1800" dirty="0"/>
          </a:p>
          <a:p>
            <a:pPr>
              <a:lnSpc>
                <a:spcPct val="120000"/>
              </a:lnSpc>
            </a:pPr>
            <a:endParaRPr lang="nb-NO" sz="1800" dirty="0"/>
          </a:p>
          <a:p>
            <a:pPr>
              <a:lnSpc>
                <a:spcPct val="120000"/>
              </a:lnSpc>
            </a:pPr>
            <a:endParaRPr lang="nb-NO" sz="1800" dirty="0"/>
          </a:p>
          <a:p>
            <a:pPr marL="0" indent="0">
              <a:lnSpc>
                <a:spcPct val="120000"/>
              </a:lnSpc>
              <a:buNone/>
            </a:pPr>
            <a:endParaRPr lang="nb-NO" sz="1650" dirty="0"/>
          </a:p>
          <a:p>
            <a:pPr>
              <a:lnSpc>
                <a:spcPct val="120000"/>
              </a:lnSpc>
            </a:pPr>
            <a:endParaRPr lang="nb-NO" sz="1650" dirty="0"/>
          </a:p>
          <a:p>
            <a:pPr>
              <a:lnSpc>
                <a:spcPct val="120000"/>
              </a:lnSpc>
            </a:pPr>
            <a:endParaRPr lang="nb-NO" sz="165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200" y="586981"/>
            <a:ext cx="1175801" cy="88185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05534"/>
              </p:ext>
            </p:extLst>
          </p:nvPr>
        </p:nvGraphicFramePr>
        <p:xfrm>
          <a:off x="997527" y="3915785"/>
          <a:ext cx="7429485" cy="187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067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863923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476495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Positivt </a:t>
                      </a:r>
                      <a:endParaRPr lang="nb-NO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Negativt</a:t>
                      </a:r>
                      <a:endParaRPr lang="nb-NO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Sosiale forhold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Økonomi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499832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Miljø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1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Leseoppdrag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10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63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Fremmede arter (10 min)</a:t>
            </a:r>
            <a:endParaRPr lang="nb-NO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Les artikkelen </a:t>
            </a:r>
            <a:r>
              <a:rPr lang="nb-NO" sz="2200" i="1" dirty="0" smtClean="0"/>
              <a:t>Biologiske </a:t>
            </a:r>
            <a:r>
              <a:rPr lang="nb-NO" sz="2200" i="1" dirty="0"/>
              <a:t>mangfold og fremmede </a:t>
            </a:r>
            <a:r>
              <a:rPr lang="nb-NO" sz="2200" i="1" dirty="0" smtClean="0"/>
              <a:t>arter – </a:t>
            </a:r>
            <a:r>
              <a:rPr lang="nb-NO" sz="2200" i="1" dirty="0"/>
              <a:t>hva, hvordan og hvorfor</a:t>
            </a:r>
            <a:r>
              <a:rPr lang="nb-NO" sz="2200" dirty="0"/>
              <a:t>?</a:t>
            </a:r>
          </a:p>
          <a:p>
            <a:r>
              <a:rPr lang="nb-NO" sz="2200" dirty="0"/>
              <a:t>Reflekter over:</a:t>
            </a:r>
          </a:p>
          <a:p>
            <a:pPr marL="457200" lvl="1" indent="0">
              <a:buNone/>
            </a:pPr>
            <a:r>
              <a:rPr lang="nb-NO" sz="2200" dirty="0" smtClean="0"/>
              <a:t>Hva </a:t>
            </a:r>
            <a:r>
              <a:rPr lang="nb-NO" sz="2200" dirty="0"/>
              <a:t>er problemet med fremmede arter </a:t>
            </a:r>
            <a:r>
              <a:rPr lang="nb-NO" sz="2200" dirty="0" smtClean="0"/>
              <a:t>når det gjelder bærekraftig </a:t>
            </a:r>
            <a:r>
              <a:rPr lang="nb-NO" sz="2200" dirty="0"/>
              <a:t>utvikling?</a:t>
            </a:r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686" y="365126"/>
            <a:ext cx="1915476" cy="120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0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Fremmede arter og bærekraftig utvikling</a:t>
            </a:r>
            <a:endParaRPr lang="nb-NO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Spredning av fremmede arter er en av de fem største truslene mot biologisk </a:t>
            </a:r>
            <a:r>
              <a:rPr lang="nb-NO" sz="2200" dirty="0" smtClean="0"/>
              <a:t>mangfold.</a:t>
            </a:r>
            <a:endParaRPr lang="nb-NO" sz="2200" dirty="0"/>
          </a:p>
          <a:p>
            <a:r>
              <a:rPr lang="nb-NO" sz="2200" dirty="0" smtClean="0"/>
              <a:t>Å </a:t>
            </a:r>
            <a:r>
              <a:rPr lang="nb-NO" sz="2200" dirty="0"/>
              <a:t>bevare biologisk mangfold for å bidra til en bærekraftig utvikling handler om å finne tiltak som bygger på forståelse av sammenhengen mellom sosiale, økonomiske og miljømessige forhold.</a:t>
            </a:r>
          </a:p>
          <a:p>
            <a:r>
              <a:rPr lang="nb-NO" sz="2200" dirty="0" smtClean="0"/>
              <a:t>På </a:t>
            </a:r>
            <a:r>
              <a:rPr lang="nb-NO" sz="2200" dirty="0"/>
              <a:t>neste side har vi brukt tabellen for å vise hvordan </a:t>
            </a:r>
            <a:r>
              <a:rPr lang="nb-NO" sz="2200" dirty="0" smtClean="0"/>
              <a:t>vi </a:t>
            </a:r>
            <a:r>
              <a:rPr lang="nb-NO" sz="2200" dirty="0"/>
              <a:t>kan analysere </a:t>
            </a:r>
            <a:r>
              <a:rPr lang="nb-NO" sz="2200" dirty="0" smtClean="0"/>
              <a:t>problemstillinga </a:t>
            </a:r>
            <a:r>
              <a:rPr lang="nb-NO" sz="2200" dirty="0"/>
              <a:t>om den fremmede arten kongekrabben.</a:t>
            </a:r>
          </a:p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686" y="365126"/>
            <a:ext cx="1915476" cy="120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2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760693"/>
            <a:ext cx="7583244" cy="4180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Målet med denne modulen er å </a:t>
            </a:r>
            <a:r>
              <a:rPr lang="nb-NO" sz="2200" dirty="0" smtClean="0"/>
              <a:t>introdusere bærekraftig utvikling og hvordan gjennomføre undervisning for bærekraftig utvikling.</a:t>
            </a:r>
            <a:endParaRPr lang="nb-NO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149" y="3246634"/>
            <a:ext cx="3409950" cy="276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1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Kongekrabben og bærekraftig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utvikling – et </a:t>
            </a:r>
            <a:r>
              <a:rPr lang="nb-NO" dirty="0" smtClean="0"/>
              <a:t>eksempel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34417"/>
              </p:ext>
            </p:extLst>
          </p:nvPr>
        </p:nvGraphicFramePr>
        <p:xfrm>
          <a:off x="895738" y="1825625"/>
          <a:ext cx="8001681" cy="425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208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845667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3028806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629474">
                <a:tc>
                  <a:txBody>
                    <a:bodyPr/>
                    <a:lstStyle/>
                    <a:p>
                      <a:endParaRPr lang="nb-NO" sz="2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positivt</a:t>
                      </a:r>
                      <a:endParaRPr lang="nb-NO" sz="2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negativt</a:t>
                      </a:r>
                      <a:endParaRPr lang="nb-NO" sz="2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1086489">
                <a:tc>
                  <a:txBody>
                    <a:bodyPr/>
                    <a:lstStyle/>
                    <a:p>
                      <a:r>
                        <a:rPr lang="nb-NO" sz="2200" b="1" dirty="0" smtClean="0"/>
                        <a:t>Sosiale forhold</a:t>
                      </a:r>
                    </a:p>
                    <a:p>
                      <a:endParaRPr lang="nb-NO" sz="2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2200" b="1" dirty="0" smtClean="0">
                          <a:latin typeface="Bradley Hand ITC" panose="03070402050302030203" pitchFamily="66" charset="0"/>
                        </a:rPr>
                        <a:t>Vi kan spise den.</a:t>
                      </a:r>
                      <a:endParaRPr lang="nb-NO" sz="2200" b="1" dirty="0">
                        <a:latin typeface="Bradley Hand ITC" panose="03070402050302030203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2200" b="1" dirty="0">
                        <a:latin typeface="Bradley Hand ITC" panose="03070402050302030203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1086489">
                <a:tc>
                  <a:txBody>
                    <a:bodyPr/>
                    <a:lstStyle/>
                    <a:p>
                      <a:r>
                        <a:rPr lang="nb-NO" sz="2200" b="1" dirty="0" smtClean="0"/>
                        <a:t>Økonomi</a:t>
                      </a:r>
                    </a:p>
                    <a:p>
                      <a:endParaRPr lang="nb-NO" sz="2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2200" b="1" dirty="0" smtClean="0">
                          <a:latin typeface="Bradley Hand ITC" panose="03070402050302030203" pitchFamily="66" charset="0"/>
                        </a:rPr>
                        <a:t>Fiskerne kan fiske den og tjene penger.</a:t>
                      </a:r>
                      <a:endParaRPr lang="nb-NO" sz="2200" b="1" dirty="0">
                        <a:latin typeface="Bradley Hand ITC" panose="03070402050302030203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2200" b="1" dirty="0" smtClean="0">
                          <a:latin typeface="Bradley Hand ITC" panose="03070402050302030203" pitchFamily="66" charset="0"/>
                        </a:rPr>
                        <a:t>Den ødelegger fiskegarn.</a:t>
                      </a:r>
                      <a:endParaRPr lang="nb-NO" sz="2200" b="1" dirty="0">
                        <a:latin typeface="Bradley Hand ITC" panose="03070402050302030203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1454224">
                <a:tc>
                  <a:txBody>
                    <a:bodyPr/>
                    <a:lstStyle/>
                    <a:p>
                      <a:r>
                        <a:rPr lang="nb-NO" sz="2200" b="1" dirty="0" smtClean="0"/>
                        <a:t>Miljø</a:t>
                      </a:r>
                    </a:p>
                    <a:p>
                      <a:endParaRPr lang="nb-NO" sz="2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2200" b="1" dirty="0" smtClean="0">
                          <a:latin typeface="Bradley Hand ITC" panose="03070402050302030203" pitchFamily="66" charset="0"/>
                        </a:rPr>
                        <a:t>Larvene</a:t>
                      </a:r>
                      <a:r>
                        <a:rPr lang="nb-NO" sz="2200" b="1" baseline="0" dirty="0" smtClean="0">
                          <a:latin typeface="Bradley Hand ITC" panose="03070402050302030203" pitchFamily="66" charset="0"/>
                        </a:rPr>
                        <a:t> til kongekrabben er mat for fisk.</a:t>
                      </a:r>
                      <a:endParaRPr lang="nb-NO" sz="2200" b="1" dirty="0">
                        <a:latin typeface="Bradley Hand ITC" panose="03070402050302030203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2200" b="1" dirty="0" smtClean="0">
                          <a:latin typeface="Bradley Hand ITC" panose="03070402050302030203" pitchFamily="66" charset="0"/>
                        </a:rPr>
                        <a:t>Den fortrenger andre arter.</a:t>
                      </a:r>
                    </a:p>
                    <a:p>
                      <a:r>
                        <a:rPr lang="nb-NO" sz="2200" b="1" dirty="0" smtClean="0">
                          <a:latin typeface="Bradley Hand ITC" panose="03070402050302030203" pitchFamily="66" charset="0"/>
                        </a:rPr>
                        <a:t>Den sprer seg uten at vi har kontroll.</a:t>
                      </a:r>
                      <a:endParaRPr lang="nb-NO" sz="2200" b="1" dirty="0">
                        <a:latin typeface="Bradley Hand ITC" panose="03070402050302030203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686" y="365126"/>
            <a:ext cx="1915476" cy="120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5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Aktivitet tegneserie 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</a:t>
            </a:r>
            <a:r>
              <a:rPr lang="nb-NO" dirty="0" smtClean="0"/>
              <a:t>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84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Leseoppdrag</a:t>
            </a:r>
            <a:r>
              <a:rPr lang="nb-NO" dirty="0"/>
              <a:t> </a:t>
            </a:r>
            <a:r>
              <a:rPr lang="nb-NO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På neste bilde vil dere få se en tegneserie </a:t>
            </a:r>
            <a:r>
              <a:rPr lang="nb-NO" sz="2200" dirty="0" smtClean="0"/>
              <a:t>i tre sekunder.</a:t>
            </a:r>
            <a:endParaRPr lang="nb-NO" sz="2200" dirty="0"/>
          </a:p>
          <a:p>
            <a:r>
              <a:rPr lang="nb-NO" sz="2200" dirty="0"/>
              <a:t>Oppgaven er å danne seg et bilde av hva dere tror tegneserien handler </a:t>
            </a:r>
            <a:r>
              <a:rPr lang="nb-NO" sz="2200" dirty="0" smtClean="0"/>
              <a:t>om.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19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20" y="-17530"/>
            <a:ext cx="4671211" cy="68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7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Leseoppdrag</a:t>
            </a:r>
            <a:r>
              <a:rPr lang="nb-NO" dirty="0" smtClean="0"/>
              <a:t> 1 (3 min)  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Tenk individuelt (30 sekunder): Hva </a:t>
            </a:r>
            <a:r>
              <a:rPr lang="nb-NO" sz="2400" dirty="0"/>
              <a:t>tror du tegneserien handler om? </a:t>
            </a:r>
          </a:p>
          <a:p>
            <a:r>
              <a:rPr lang="nb-NO" sz="2400" dirty="0" smtClean="0"/>
              <a:t>Del (1 min): Del tankene deres to og to. </a:t>
            </a:r>
          </a:p>
          <a:p>
            <a:r>
              <a:rPr lang="nb-NO" sz="2400" dirty="0" smtClean="0"/>
              <a:t>Del </a:t>
            </a:r>
            <a:r>
              <a:rPr lang="nb-NO" sz="2400" dirty="0"/>
              <a:t>i plenum (2 min</a:t>
            </a:r>
            <a:r>
              <a:rPr lang="nb-NO" sz="2400" dirty="0" smtClean="0"/>
              <a:t>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4424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Leseoppdrag 2 </a:t>
            </a:r>
            <a:r>
              <a:rPr lang="nb-NO" dirty="0"/>
              <a:t>(</a:t>
            </a:r>
            <a:r>
              <a:rPr lang="nb-NO" dirty="0" smtClean="0"/>
              <a:t>6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5"/>
            <a:ext cx="4536874" cy="4180320"/>
          </a:xfrm>
        </p:spPr>
        <p:txBody>
          <a:bodyPr>
            <a:normAutofit/>
          </a:bodyPr>
          <a:lstStyle/>
          <a:p>
            <a:r>
              <a:rPr lang="nb-NO" sz="2200" dirty="0" smtClean="0"/>
              <a:t>Se på tegneserien igjen.</a:t>
            </a:r>
          </a:p>
          <a:p>
            <a:r>
              <a:rPr lang="nb-NO" sz="2200" dirty="0" smtClean="0"/>
              <a:t>Jobb individuelt (4 min).</a:t>
            </a:r>
          </a:p>
          <a:p>
            <a:pPr lvl="1"/>
            <a:r>
              <a:rPr lang="nb-NO" sz="2200" dirty="0" smtClean="0"/>
              <a:t>Finn og ring </a:t>
            </a:r>
            <a:r>
              <a:rPr lang="nb-NO" sz="2200" dirty="0"/>
              <a:t>rundt informasjon om gummikuler i tekst og </a:t>
            </a:r>
            <a:r>
              <a:rPr lang="nb-NO" sz="2200" dirty="0" smtClean="0"/>
              <a:t>bilder. </a:t>
            </a:r>
            <a:endParaRPr lang="nb-NO" sz="2200" dirty="0"/>
          </a:p>
          <a:p>
            <a:r>
              <a:rPr lang="nb-NO" sz="2200" dirty="0" smtClean="0"/>
              <a:t>Jobb i par (2 min).</a:t>
            </a:r>
          </a:p>
          <a:p>
            <a:pPr lvl="1"/>
            <a:r>
              <a:rPr lang="nb-NO" sz="2200" dirty="0" smtClean="0"/>
              <a:t>Del informasjonen dere har funnet to og to. 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29" y="1741152"/>
            <a:ext cx="2985055" cy="43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Leseoppdrag 3 </a:t>
            </a:r>
            <a:r>
              <a:rPr lang="nb-NO" dirty="0"/>
              <a:t>(</a:t>
            </a:r>
            <a:r>
              <a:rPr lang="nb-NO" dirty="0" smtClean="0"/>
              <a:t>4 min)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5"/>
            <a:ext cx="4465156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Jobb i par:</a:t>
            </a:r>
          </a:p>
          <a:p>
            <a:pPr lvl="1"/>
            <a:r>
              <a:rPr lang="nb-NO" sz="2200" dirty="0" smtClean="0"/>
              <a:t>Lag argumenter </a:t>
            </a:r>
            <a:r>
              <a:rPr lang="nb-NO" sz="2200" dirty="0"/>
              <a:t>for og </a:t>
            </a:r>
            <a:r>
              <a:rPr lang="nb-NO" sz="2200" dirty="0" smtClean="0"/>
              <a:t>i mot bruk </a:t>
            </a:r>
            <a:r>
              <a:rPr lang="nb-NO" sz="2200" dirty="0"/>
              <a:t>av gummikuler i kunstgressbaner. </a:t>
            </a: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Noter kun argumenter dere finner </a:t>
            </a:r>
            <a:r>
              <a:rPr lang="nb-NO" sz="2200" dirty="0"/>
              <a:t>i </a:t>
            </a:r>
            <a:r>
              <a:rPr lang="nb-NO" sz="2200" dirty="0" smtClean="0"/>
              <a:t>tegneserien.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Del i plenum:</a:t>
            </a:r>
          </a:p>
          <a:p>
            <a:pPr lvl="1"/>
            <a:r>
              <a:rPr lang="nb-NO" sz="2200" dirty="0" smtClean="0"/>
              <a:t>Noen par deler sine argumenter i plenum.</a:t>
            </a:r>
            <a:endParaRPr lang="nb-NO" sz="2200" dirty="0"/>
          </a:p>
          <a:p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4" y="1690691"/>
            <a:ext cx="2902348" cy="422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9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Bærekraftig utvikling</a:t>
            </a:r>
            <a:endParaRPr lang="en-US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4635" y="3432578"/>
            <a:ext cx="3725862" cy="211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96400" y="1962364"/>
            <a:ext cx="7959923" cy="395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Dere skal nå vurdere argumentene </a:t>
            </a:r>
            <a:r>
              <a:rPr lang="nb-NO" sz="2200" dirty="0"/>
              <a:t>for og i mot bruk av gummikuler i </a:t>
            </a:r>
            <a:r>
              <a:rPr lang="nb-NO" sz="2200" dirty="0" smtClean="0"/>
              <a:t>kunstgressbaner i lys av bærekraftig utvikling </a:t>
            </a:r>
            <a:r>
              <a:rPr lang="nb-NO" sz="2200" i="1" dirty="0" smtClean="0"/>
              <a:t>(oppgave på neste side).</a:t>
            </a:r>
            <a:endParaRPr lang="en-US" sz="2200" i="1" dirty="0"/>
          </a:p>
        </p:txBody>
      </p:sp>
      <p:sp>
        <p:nvSpPr>
          <p:cNvPr id="5" name="Rectangle 4"/>
          <p:cNvSpPr/>
          <p:nvPr/>
        </p:nvSpPr>
        <p:spPr>
          <a:xfrm>
            <a:off x="4919125" y="5912804"/>
            <a:ext cx="38613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https://www.youtube.com/watch?v=8WrMCdnSnqc</a:t>
            </a:r>
            <a:endParaRPr lang="en-US" sz="1350" dirty="0"/>
          </a:p>
          <a:p>
            <a:endParaRPr lang="en-US" sz="135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07025" y="3432578"/>
            <a:ext cx="4280666" cy="1745330"/>
          </a:xfrm>
          <a:prstGeom prst="wedgeRoundRectCallout">
            <a:avLst>
              <a:gd name="adj1" fmla="val -46700"/>
              <a:gd name="adj2" fmla="val 922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/>
              <a:t>For at noe skal være </a:t>
            </a:r>
            <a:r>
              <a:rPr lang="nb-NO" sz="2200" i="1" dirty="0" smtClean="0"/>
              <a:t>bærekraftig</a:t>
            </a:r>
            <a:r>
              <a:rPr lang="nb-NO" sz="2200" dirty="0" smtClean="0"/>
              <a:t>, </a:t>
            </a:r>
            <a:r>
              <a:rPr lang="nb-NO" sz="2200" dirty="0"/>
              <a:t>må vi balansere </a:t>
            </a:r>
            <a:r>
              <a:rPr lang="nb-NO" sz="2200" dirty="0">
                <a:solidFill>
                  <a:srgbClr val="0070C0"/>
                </a:solidFill>
              </a:rPr>
              <a:t>økonomisk vekst </a:t>
            </a:r>
            <a:r>
              <a:rPr lang="nb-NO" sz="2200" dirty="0"/>
              <a:t>med hensyn til </a:t>
            </a:r>
            <a:r>
              <a:rPr lang="nb-NO" sz="2200" dirty="0">
                <a:solidFill>
                  <a:srgbClr val="00B050"/>
                </a:solidFill>
              </a:rPr>
              <a:t>miljø</a:t>
            </a:r>
            <a:r>
              <a:rPr lang="nb-NO" sz="2200" dirty="0"/>
              <a:t> og </a:t>
            </a:r>
            <a:r>
              <a:rPr lang="nb-NO" sz="2200" dirty="0">
                <a:solidFill>
                  <a:schemeClr val="accent6"/>
                </a:solidFill>
              </a:rPr>
              <a:t>sosiale </a:t>
            </a:r>
            <a:r>
              <a:rPr lang="nb-NO" sz="2200" dirty="0" smtClean="0">
                <a:solidFill>
                  <a:schemeClr val="accent6"/>
                </a:solidFill>
              </a:rPr>
              <a:t>forhold</a:t>
            </a:r>
            <a:r>
              <a:rPr lang="nb-NO" sz="2200" dirty="0" smtClean="0">
                <a:solidFill>
                  <a:schemeClr val="tx1"/>
                </a:solidFill>
              </a:rPr>
              <a:t>.</a:t>
            </a:r>
            <a:endParaRPr lang="en-US" sz="22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Gruppeoppgave kunstgress (5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707012"/>
            <a:ext cx="7583244" cy="4180320"/>
          </a:xfrm>
        </p:spPr>
        <p:txBody>
          <a:bodyPr/>
          <a:lstStyle/>
          <a:p>
            <a:r>
              <a:rPr lang="nb-NO" sz="2200" dirty="0" smtClean="0"/>
              <a:t>Jobb sammen to og to. </a:t>
            </a:r>
          </a:p>
          <a:p>
            <a:r>
              <a:rPr lang="nb-NO" sz="2200" dirty="0" smtClean="0"/>
              <a:t>Plasser argumentene i tabellen: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08183"/>
              </p:ext>
            </p:extLst>
          </p:nvPr>
        </p:nvGraphicFramePr>
        <p:xfrm>
          <a:off x="764976" y="2783473"/>
          <a:ext cx="7714006" cy="293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731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743360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919915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577775">
                <a:tc>
                  <a:txBody>
                    <a:bodyPr/>
                    <a:lstStyle/>
                    <a:p>
                      <a:r>
                        <a:rPr lang="nb-NO" dirty="0" smtClean="0"/>
                        <a:t>Gummikuler i kunstgress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For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636040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636040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1017664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9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Deling i plenum (5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707012"/>
            <a:ext cx="7583244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Gruppene viser tabellen sin.</a:t>
            </a:r>
            <a:endParaRPr lang="nb-NO" sz="2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15929"/>
              </p:ext>
            </p:extLst>
          </p:nvPr>
        </p:nvGraphicFramePr>
        <p:xfrm>
          <a:off x="895738" y="2783473"/>
          <a:ext cx="7583244" cy="287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391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535099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426754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577775">
                <a:tc>
                  <a:txBody>
                    <a:bodyPr/>
                    <a:lstStyle/>
                    <a:p>
                      <a:r>
                        <a:rPr lang="nb-NO" dirty="0" smtClean="0"/>
                        <a:t>Gummikuler i kunstgress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For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636040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636040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1017664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6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268183"/>
                </a:solidFill>
              </a:rPr>
              <a:t>Tidsplan for denne økta</a:t>
            </a:r>
            <a:endParaRPr lang="nb-NO" dirty="0">
              <a:solidFill>
                <a:srgbClr val="26818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034335"/>
              </p:ext>
            </p:extLst>
          </p:nvPr>
        </p:nvGraphicFramePr>
        <p:xfrm>
          <a:off x="895739" y="1901070"/>
          <a:ext cx="7583488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Aktivitet</a:t>
                      </a:r>
                      <a:endParaRPr lang="nb-NO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Tid</a:t>
                      </a:r>
                      <a:endParaRPr lang="nb-NO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aseline="0" dirty="0" smtClean="0">
                          <a:solidFill>
                            <a:schemeClr val="tx1"/>
                          </a:solidFill>
                        </a:rPr>
                        <a:t>Oppsummering av forarbeidet</a:t>
                      </a:r>
                      <a:endParaRPr lang="nb-NO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Faglig</a:t>
                      </a:r>
                      <a:r>
                        <a:rPr lang="nb-NO" sz="2200" baseline="0" dirty="0" smtClean="0"/>
                        <a:t> påfyll</a:t>
                      </a:r>
                      <a:endParaRPr lang="nb-NO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15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Leseoppdrag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10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69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Aktivitet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25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0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Planlegge utprøving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15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736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 smtClean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baseline="0" dirty="0" smtClean="0"/>
                        <a:t>80 </a:t>
                      </a:r>
                      <a:r>
                        <a:rPr lang="nb-NO" sz="2200" b="1" dirty="0" smtClean="0"/>
                        <a:t>min</a:t>
                      </a:r>
                      <a:endParaRPr lang="nb-NO" sz="2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2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Tabellen kan bidra til forståelse for og øvelse i å se en sak fra flere sider.</a:t>
            </a:r>
          </a:p>
          <a:p>
            <a:r>
              <a:rPr lang="nb-NO" sz="2200" dirty="0" smtClean="0"/>
              <a:t>Tabellen kan også være nyttig i planlegging av undervisning slik at vi får fram alle tre dimensjoner og ulike perspektiver på problemstillinga.</a:t>
            </a:r>
          </a:p>
          <a:p>
            <a:endParaRPr lang="nb-NO" dirty="0"/>
          </a:p>
          <a:p>
            <a:endParaRPr lang="nb-NO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35659"/>
              </p:ext>
            </p:extLst>
          </p:nvPr>
        </p:nvGraphicFramePr>
        <p:xfrm>
          <a:off x="1017143" y="3616801"/>
          <a:ext cx="7641276" cy="237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671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815220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892385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42373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For/positivt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Mot/negativt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423736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423736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673698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268183"/>
                </a:solidFill>
              </a:rPr>
              <a:t>Planlegge utprøving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72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Planlegg utprøving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40" y="1825625"/>
            <a:ext cx="4581137" cy="41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 smtClean="0"/>
              <a:t>Planlegg gjennomføring av aktiviteten </a:t>
            </a:r>
            <a:r>
              <a:rPr lang="nb-NO" sz="2200" i="1" dirty="0" smtClean="0"/>
              <a:t>tegneserie</a:t>
            </a:r>
            <a:r>
              <a:rPr lang="nb-NO" sz="2200" dirty="0" smtClean="0"/>
              <a:t>. Legg inn filmen om bærekraftig utvikling etter </a:t>
            </a:r>
            <a:r>
              <a:rPr lang="nb-NO" sz="2200" dirty="0" err="1" smtClean="0"/>
              <a:t>leseoppdrag</a:t>
            </a:r>
            <a:r>
              <a:rPr lang="nb-NO" sz="2200" dirty="0" smtClean="0"/>
              <a:t> 3.</a:t>
            </a:r>
          </a:p>
          <a:p>
            <a:pPr marL="0" indent="0">
              <a:buNone/>
            </a:pPr>
            <a:r>
              <a:rPr lang="nb-NO" sz="2200" dirty="0" smtClean="0"/>
              <a:t>I gjennomføringa, reflekter over:</a:t>
            </a:r>
          </a:p>
          <a:p>
            <a:pPr lvl="1"/>
            <a:r>
              <a:rPr lang="nb-NO" sz="2200" dirty="0" smtClean="0"/>
              <a:t>I hvilken grad klarer elevene å lage argumenter ved hjelp av informasjon fra teksten?</a:t>
            </a:r>
          </a:p>
          <a:p>
            <a:pPr lvl="1"/>
            <a:r>
              <a:rPr lang="nb-NO" sz="2200" dirty="0"/>
              <a:t>I</a:t>
            </a:r>
            <a:r>
              <a:rPr lang="nb-NO" sz="2200" dirty="0" smtClean="0"/>
              <a:t> hvilken grad greier elevene å identifisere de ulike dimensjonene?</a:t>
            </a:r>
          </a:p>
          <a:p>
            <a:pPr lvl="1"/>
            <a:endParaRPr lang="nb-NO" sz="2200" dirty="0" smtClean="0"/>
          </a:p>
          <a:p>
            <a:endParaRPr lang="nb-NO" sz="20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43" y="1616087"/>
            <a:ext cx="3156728" cy="459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377043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b-NO" dirty="0" smtClean="0">
                <a:solidFill>
                  <a:srgbClr val="268183"/>
                </a:solidFill>
              </a:rPr>
              <a:t>Bærekraftig utvikling i undervisninga</a:t>
            </a:r>
            <a:br>
              <a:rPr lang="nb-NO" dirty="0" smtClean="0">
                <a:solidFill>
                  <a:srgbClr val="268183"/>
                </a:solidFill>
              </a:rPr>
            </a:br>
            <a:r>
              <a:rPr lang="nb-NO" dirty="0" smtClean="0">
                <a:solidFill>
                  <a:srgbClr val="268183"/>
                </a:solidFill>
              </a:rPr>
              <a:t/>
            </a:r>
            <a:br>
              <a:rPr lang="nb-NO" dirty="0" smtClean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– Etterarbeid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3"/>
            <a:ext cx="5280434" cy="442989"/>
          </a:xfrm>
        </p:spPr>
        <p:txBody>
          <a:bodyPr/>
          <a:lstStyle/>
          <a:p>
            <a:r>
              <a:rPr lang="nb-NO" dirty="0"/>
              <a:t>Modul </a:t>
            </a:r>
            <a:r>
              <a:rPr lang="nb-NO" dirty="0" smtClean="0"/>
              <a:t>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72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760693"/>
            <a:ext cx="7583244" cy="4180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Målet med denne modulen er å </a:t>
            </a:r>
            <a:r>
              <a:rPr lang="nb-NO" sz="2200" dirty="0" smtClean="0"/>
              <a:t>introdusere bærekraftig utvikling og hvordan gjennomføre undervisning for bærekraftig utvikling.</a:t>
            </a:r>
            <a:endParaRPr lang="nb-NO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149" y="3246634"/>
            <a:ext cx="3409950" cy="276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9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268183"/>
                </a:solidFill>
              </a:rPr>
              <a:t>Tidsplan for denne økta</a:t>
            </a:r>
            <a:endParaRPr lang="nb-NO" dirty="0">
              <a:solidFill>
                <a:srgbClr val="26818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070532"/>
              </p:ext>
            </p:extLst>
          </p:nvPr>
        </p:nvGraphicFramePr>
        <p:xfrm>
          <a:off x="895350" y="1825625"/>
          <a:ext cx="75834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Aktivitet</a:t>
                      </a:r>
                      <a:endParaRPr lang="nb-NO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Tid</a:t>
                      </a:r>
                      <a:endParaRPr lang="nb-NO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Del</a:t>
                      </a:r>
                      <a:r>
                        <a:rPr lang="nb-NO" sz="2200" baseline="0" dirty="0" smtClean="0"/>
                        <a:t> i grupper</a:t>
                      </a:r>
                      <a:endParaRPr lang="nb-NO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10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Diskuter</a:t>
                      </a:r>
                      <a:r>
                        <a:rPr lang="nb-NO" sz="2200" baseline="0" dirty="0" smtClean="0"/>
                        <a:t> i grupper</a:t>
                      </a:r>
                      <a:endParaRPr lang="nb-NO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10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aseline="0" dirty="0" smtClean="0"/>
                        <a:t>Deling i plenum</a:t>
                      </a:r>
                      <a:endParaRPr lang="nb-NO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aseline="0" dirty="0" smtClean="0"/>
                        <a:t>10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Refleksjon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15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8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 smtClean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baseline="0" dirty="0" smtClean="0"/>
                        <a:t>45 </a:t>
                      </a:r>
                      <a:r>
                        <a:rPr lang="nb-NO" sz="2200" b="1" dirty="0" smtClean="0"/>
                        <a:t>min</a:t>
                      </a:r>
                      <a:endParaRPr lang="nb-NO" sz="2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i grupper (10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Hver person forteller kort fra utprøving av aktiviteten </a:t>
            </a:r>
            <a:r>
              <a:rPr lang="nb-NO" sz="2200" i="1" dirty="0" smtClean="0"/>
              <a:t>tegneserie</a:t>
            </a:r>
            <a:r>
              <a:rPr lang="nb-NO" sz="2200" dirty="0" smtClean="0"/>
              <a:t>:</a:t>
            </a:r>
          </a:p>
          <a:p>
            <a:pPr lvl="1"/>
            <a:r>
              <a:rPr lang="nb-NO" sz="2200" dirty="0"/>
              <a:t>H</a:t>
            </a:r>
            <a:r>
              <a:rPr lang="nb-NO" sz="2200" dirty="0" smtClean="0"/>
              <a:t>vordan </a:t>
            </a:r>
            <a:r>
              <a:rPr lang="nb-NO" sz="2200" dirty="0"/>
              <a:t>klarte elevene å </a:t>
            </a:r>
            <a:r>
              <a:rPr lang="nb-NO" sz="2200" dirty="0" smtClean="0"/>
              <a:t>lage argumenter ved hjelp av informasjon fra teksten?</a:t>
            </a:r>
            <a:endParaRPr lang="nb-NO" sz="2200" dirty="0"/>
          </a:p>
          <a:p>
            <a:pPr lvl="1"/>
            <a:r>
              <a:rPr lang="nb-NO" sz="2200" dirty="0" smtClean="0"/>
              <a:t>I hvilken </a:t>
            </a:r>
            <a:r>
              <a:rPr lang="nb-NO" sz="2200" dirty="0"/>
              <a:t>grad greide elevene å identifisere de ulike dimensjonene?</a:t>
            </a:r>
          </a:p>
          <a:p>
            <a:endParaRPr lang="nb-NO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05" y="3730145"/>
            <a:ext cx="1881499" cy="27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Diskuter i grupper </a:t>
            </a:r>
            <a:r>
              <a:rPr lang="nb-NO" dirty="0"/>
              <a:t>(</a:t>
            </a:r>
            <a:r>
              <a:rPr lang="nb-NO" dirty="0" smtClean="0"/>
              <a:t>10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Diskuter forslag til andre problemstillinger som kan være tema i undervisning for bærekraftig utvikling, slik at elevene får </a:t>
            </a:r>
            <a:r>
              <a:rPr lang="nb-NO" sz="2200" dirty="0"/>
              <a:t>forståelse </a:t>
            </a:r>
            <a:r>
              <a:rPr lang="nb-NO" sz="2200" dirty="0" smtClean="0"/>
              <a:t>for, </a:t>
            </a:r>
            <a:r>
              <a:rPr lang="nb-NO" sz="2200" dirty="0"/>
              <a:t>og øvelse </a:t>
            </a:r>
            <a:r>
              <a:rPr lang="nb-NO" sz="2200" dirty="0" smtClean="0"/>
              <a:t>i, </a:t>
            </a:r>
            <a:r>
              <a:rPr lang="nb-NO" sz="2200" dirty="0"/>
              <a:t>å se en sak fra flere sider.</a:t>
            </a:r>
          </a:p>
          <a:p>
            <a:pPr lvl="1"/>
            <a:endParaRPr lang="nb-NO" sz="2200" dirty="0" smtClean="0"/>
          </a:p>
          <a:p>
            <a:pPr lvl="1"/>
            <a:endParaRPr lang="nb-NO" sz="2200" dirty="0"/>
          </a:p>
          <a:p>
            <a:pPr lvl="1"/>
            <a:endParaRPr lang="nb-NO" sz="2200" dirty="0" smtClean="0"/>
          </a:p>
          <a:p>
            <a:endParaRPr lang="nb-NO" sz="2200" dirty="0"/>
          </a:p>
          <a:p>
            <a:endParaRPr lang="en-US" sz="2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01" y="3518904"/>
            <a:ext cx="3351830" cy="25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i plenum (10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Gruppene deler forslag til andre problemstillinger som kan være tema i undervisning for bærekraftig utvikling, slik at elevene for </a:t>
            </a:r>
            <a:r>
              <a:rPr lang="nb-NO" sz="2200" dirty="0"/>
              <a:t>forståelse </a:t>
            </a:r>
            <a:r>
              <a:rPr lang="nb-NO" sz="2200" dirty="0" smtClean="0"/>
              <a:t>for, </a:t>
            </a:r>
            <a:r>
              <a:rPr lang="nb-NO" sz="2200" dirty="0"/>
              <a:t>og øvelse </a:t>
            </a:r>
            <a:r>
              <a:rPr lang="nb-NO" sz="2200" dirty="0" smtClean="0"/>
              <a:t>i, </a:t>
            </a:r>
            <a:r>
              <a:rPr lang="nb-NO" sz="2200" dirty="0"/>
              <a:t>å se en sak fra flere sider.</a:t>
            </a:r>
          </a:p>
          <a:p>
            <a:pPr lvl="1"/>
            <a:endParaRPr lang="nb-NO" sz="2200" dirty="0" smtClean="0"/>
          </a:p>
          <a:p>
            <a:pPr lvl="1"/>
            <a:endParaRPr lang="nb-NO" sz="2200" dirty="0"/>
          </a:p>
          <a:p>
            <a:pPr lvl="1"/>
            <a:endParaRPr lang="nb-NO" sz="2200" dirty="0" smtClean="0"/>
          </a:p>
          <a:p>
            <a:endParaRPr lang="nb-NO" sz="2200" dirty="0"/>
          </a:p>
          <a:p>
            <a:endParaRPr lang="en-US" sz="2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01" y="3518904"/>
            <a:ext cx="3351830" cy="25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3658449" cy="4180320"/>
          </a:xfrm>
        </p:spPr>
        <p:txBody>
          <a:bodyPr>
            <a:normAutofit/>
          </a:bodyPr>
          <a:lstStyle/>
          <a:p>
            <a:r>
              <a:rPr lang="nb-NO" sz="2200" dirty="0"/>
              <a:t>Målet med denne modulen er å introdusere bærekraftig utvikling og hvordan gjennomføre undervisning for bærekraftig utvikling</a:t>
            </a:r>
            <a:r>
              <a:rPr lang="nb-NO" sz="2200" dirty="0" smtClean="0"/>
              <a:t>.</a:t>
            </a:r>
            <a:r>
              <a:rPr lang="nb-NO" sz="2200" dirty="0"/>
              <a:t> </a:t>
            </a:r>
            <a:endParaRPr lang="nb-NO" sz="2200" dirty="0" smtClean="0"/>
          </a:p>
          <a:p>
            <a:r>
              <a:rPr lang="nb-NO" sz="2200" dirty="0" smtClean="0"/>
              <a:t>Tabellen </a:t>
            </a:r>
            <a:r>
              <a:rPr lang="nb-NO" sz="2200" dirty="0"/>
              <a:t>kan </a:t>
            </a:r>
            <a:r>
              <a:rPr lang="nb-NO" sz="2200" dirty="0" smtClean="0"/>
              <a:t>være </a:t>
            </a:r>
            <a:r>
              <a:rPr lang="nb-NO" sz="2200" dirty="0"/>
              <a:t>nyttig i planlegging av </a:t>
            </a:r>
            <a:r>
              <a:rPr lang="nb-NO" sz="2200" dirty="0" smtClean="0"/>
              <a:t>undervisning, </a:t>
            </a:r>
            <a:r>
              <a:rPr lang="nb-NO" sz="2200" dirty="0"/>
              <a:t>slik at </a:t>
            </a:r>
            <a:r>
              <a:rPr lang="nb-NO" sz="2200" dirty="0" smtClean="0"/>
              <a:t>vi </a:t>
            </a:r>
            <a:r>
              <a:rPr lang="nb-NO" sz="2200" dirty="0"/>
              <a:t>får fram alle tre dimensjoner og ulike perspektiver på </a:t>
            </a:r>
            <a:r>
              <a:rPr lang="nb-NO" sz="2200" dirty="0" smtClean="0"/>
              <a:t>problemstillinga.</a:t>
            </a:r>
            <a:endParaRPr lang="nb-NO" sz="2200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10" name="Rounded Rectangular Callout 2"/>
          <p:cNvSpPr/>
          <p:nvPr/>
        </p:nvSpPr>
        <p:spPr>
          <a:xfrm>
            <a:off x="3898505" y="351412"/>
            <a:ext cx="3965609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Husker du målet med denne modulen?</a:t>
            </a:r>
            <a:endParaRPr lang="nb-NO" sz="2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715514"/>
              </p:ext>
            </p:extLst>
          </p:nvPr>
        </p:nvGraphicFramePr>
        <p:xfrm>
          <a:off x="4625440" y="2504482"/>
          <a:ext cx="4222984" cy="321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652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1555843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1598489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416343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For/positivt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Mot/negativt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1038178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1038178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726725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8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</a:t>
            </a:r>
            <a:r>
              <a:rPr lang="nb-NO" dirty="0" smtClean="0"/>
              <a:t>ppsummering av forarbeidet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6237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364576"/>
            <a:ext cx="7583243" cy="1068093"/>
          </a:xfrm>
        </p:spPr>
        <p:txBody>
          <a:bodyPr/>
          <a:lstStyle/>
          <a:p>
            <a:r>
              <a:rPr lang="nb-NO" dirty="0"/>
              <a:t>Tenk-par-del (</a:t>
            </a:r>
            <a:r>
              <a:rPr lang="nb-NO" dirty="0" smtClean="0"/>
              <a:t>12 </a:t>
            </a:r>
            <a:r>
              <a:rPr lang="nb-NO" dirty="0"/>
              <a:t>min)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7444" y="1769311"/>
            <a:ext cx="7817166" cy="418872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bruke </a:t>
            </a:r>
            <a:r>
              <a:rPr lang="nb-NO" sz="2200" dirty="0" smtClean="0"/>
              <a:t>tabellen om bærekraftig utvikling i framtidig </a:t>
            </a:r>
            <a:r>
              <a:rPr lang="nb-NO" sz="2200" dirty="0"/>
              <a:t>undervisningspraksis?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 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Tenk</a:t>
            </a:r>
            <a:r>
              <a:rPr lang="nb-NO" sz="2200" dirty="0"/>
              <a:t> (2 minutter)</a:t>
            </a:r>
          </a:p>
          <a:p>
            <a:r>
              <a:rPr lang="nb-NO" sz="2200" dirty="0"/>
              <a:t>Diskuter i </a:t>
            </a:r>
            <a:r>
              <a:rPr lang="nb-NO" sz="2200" b="1" dirty="0">
                <a:solidFill>
                  <a:schemeClr val="tx2"/>
                </a:solidFill>
              </a:rPr>
              <a:t>par </a:t>
            </a:r>
            <a:r>
              <a:rPr lang="nb-NO" sz="2200" dirty="0" smtClean="0"/>
              <a:t>(5 </a:t>
            </a:r>
            <a:r>
              <a:rPr lang="nb-NO" sz="2200" dirty="0"/>
              <a:t>minutter)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Del</a:t>
            </a:r>
            <a:r>
              <a:rPr lang="nb-NO" sz="2200" dirty="0"/>
              <a:t> i plenum (5 minutter)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195" y="225881"/>
            <a:ext cx="1910989" cy="143324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26441"/>
              </p:ext>
            </p:extLst>
          </p:nvPr>
        </p:nvGraphicFramePr>
        <p:xfrm>
          <a:off x="4625440" y="2504482"/>
          <a:ext cx="4222984" cy="321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652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1555843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1598489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416343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For/positivt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Mot/negativt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1038178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1038178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726725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0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sz="1400" dirty="0"/>
              <a:t>Brundtland, G. (1987). Our </a:t>
            </a:r>
            <a:r>
              <a:rPr lang="nb-NO" sz="1400" dirty="0" err="1"/>
              <a:t>common</a:t>
            </a:r>
            <a:r>
              <a:rPr lang="nb-NO" sz="1400" dirty="0"/>
              <a:t> </a:t>
            </a:r>
            <a:r>
              <a:rPr lang="nb-NO" sz="1400" dirty="0" err="1"/>
              <a:t>future</a:t>
            </a:r>
            <a:r>
              <a:rPr lang="nb-NO" sz="1400" dirty="0"/>
              <a:t>: Report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1987 World Commission </a:t>
            </a:r>
            <a:r>
              <a:rPr lang="nb-NO" sz="1400" dirty="0" err="1"/>
              <a:t>on</a:t>
            </a:r>
            <a:r>
              <a:rPr lang="nb-NO" sz="1400" dirty="0"/>
              <a:t> Environment and Development.</a:t>
            </a:r>
          </a:p>
          <a:p>
            <a:pPr algn="l"/>
            <a:r>
              <a:rPr lang="nb-NO" sz="1400" dirty="0"/>
              <a:t>FN-sambandet: </a:t>
            </a:r>
            <a:r>
              <a:rPr lang="nb-NO" sz="1400" dirty="0">
                <a:hlinkClick r:id="rId3"/>
              </a:rPr>
              <a:t>https://</a:t>
            </a:r>
            <a:r>
              <a:rPr lang="nb-NO" sz="1400" dirty="0" smtClean="0">
                <a:hlinkClick r:id="rId3"/>
              </a:rPr>
              <a:t>www.fn.no</a:t>
            </a:r>
            <a:endParaRPr lang="nb-NO" sz="1400" dirty="0"/>
          </a:p>
          <a:p>
            <a:pPr algn="l"/>
            <a:r>
              <a:rPr lang="nb-NO" sz="1400" dirty="0"/>
              <a:t>Kunnskapsdepartementet (2017). «Overordnet del – verdier og prinsipper for grunnopplæringen». Hentet fra htpps://</a:t>
            </a:r>
            <a:r>
              <a:rPr lang="nb-NO" sz="1400" dirty="0" smtClean="0"/>
              <a:t>www.regjeringen.no/</a:t>
            </a:r>
            <a:endParaRPr lang="nb-NO" sz="1400" dirty="0"/>
          </a:p>
          <a:p>
            <a:pPr algn="l"/>
            <a:r>
              <a:rPr lang="nb-NO" sz="1400" dirty="0" smtClean="0"/>
              <a:t>Scheie</a:t>
            </a:r>
            <a:r>
              <a:rPr lang="nb-NO" sz="1400" dirty="0"/>
              <a:t>, E. &amp; Halvorsen, L. (2020). Foredrag om undervisning for bærekraftig utvikling. Hentet fra </a:t>
            </a:r>
            <a:r>
              <a:rPr lang="nb-NO" sz="1400" dirty="0">
                <a:hlinkClick r:id="rId4"/>
              </a:rPr>
              <a:t>https://</a:t>
            </a:r>
            <a:r>
              <a:rPr lang="nb-NO" sz="1400" dirty="0" smtClean="0">
                <a:hlinkClick r:id="rId4"/>
              </a:rPr>
              <a:t>www.natursekken.no/c1890933/artikkel/vis.html?tid=2285070</a:t>
            </a:r>
            <a:endParaRPr lang="nb-NO" sz="1400" dirty="0"/>
          </a:p>
          <a:p>
            <a:pPr algn="l"/>
            <a:r>
              <a:rPr lang="nb-NO" sz="1400" dirty="0"/>
              <a:t>Scheie, E. &amp; Korsager, M. (2014). Tverrfaglig undervisning for bærekraftig utvikling. Naturfag 2/2014. s.44-47. </a:t>
            </a:r>
            <a:r>
              <a:rPr lang="nb-NO" sz="1400" dirty="0">
                <a:hlinkClick r:id="rId5"/>
              </a:rPr>
              <a:t>https://</a:t>
            </a:r>
            <a:r>
              <a:rPr lang="nb-NO" sz="1400" dirty="0" smtClean="0">
                <a:hlinkClick r:id="rId5"/>
              </a:rPr>
              <a:t>www.natursekken.no/artikkel/vis.html?tid=2097226</a:t>
            </a:r>
            <a:endParaRPr lang="nb-NO" sz="1400" dirty="0"/>
          </a:p>
          <a:p>
            <a:pPr algn="l"/>
            <a:r>
              <a:rPr lang="nb-NO" sz="1400" dirty="0"/>
              <a:t>Scheie, E., &amp; Korsager, M. (2017). Innføring i bærekraftig utvikling gjennom felles lesing og samtaler. Naturfag (2), s 54-57. </a:t>
            </a:r>
            <a:r>
              <a:rPr lang="nb-NO" sz="1400" dirty="0">
                <a:hlinkClick r:id="rId6"/>
              </a:rPr>
              <a:t>https://</a:t>
            </a:r>
            <a:r>
              <a:rPr lang="nb-NO" sz="1400" dirty="0" smtClean="0">
                <a:hlinkClick r:id="rId6"/>
              </a:rPr>
              <a:t>www.natursekken.no/artikkel/vis.html?tid=2199787</a:t>
            </a:r>
            <a:endParaRPr lang="nb-NO" sz="1400" dirty="0" smtClean="0"/>
          </a:p>
          <a:p>
            <a:pPr algn="l"/>
            <a:endParaRPr lang="nb-NO" sz="1400" dirty="0"/>
          </a:p>
          <a:p>
            <a:pPr algn="l"/>
            <a:endParaRPr lang="en-US" sz="1400" dirty="0" smtClean="0"/>
          </a:p>
          <a:p>
            <a:pPr lvl="0" algn="l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0881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i grupper (10 min)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Hva legger du i bærekraftig utvikling? </a:t>
            </a:r>
          </a:p>
          <a:p>
            <a:r>
              <a:rPr lang="nb-NO" sz="2200" dirty="0" smtClean="0"/>
              <a:t>Hva </a:t>
            </a:r>
            <a:r>
              <a:rPr lang="nb-NO" sz="2200" dirty="0"/>
              <a:t>tenker du er viktig hvis du skal undervise om bærekraftig utvikling?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77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i plenum (5 min)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Hva legger du i bærekraftig utvikling? </a:t>
            </a:r>
          </a:p>
          <a:p>
            <a:r>
              <a:rPr lang="nb-NO" sz="2200" dirty="0" smtClean="0"/>
              <a:t>Hva </a:t>
            </a:r>
            <a:r>
              <a:rPr lang="nb-NO" sz="2200" dirty="0"/>
              <a:t>tenker du er viktig hvis du skal undervise om bærekraftig utvikling?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722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Faglig påfyll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57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Bærekraftig utvikling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Bærekraftig utvikling er et globalt begrep som ble lansert i rapporten </a:t>
            </a:r>
            <a:r>
              <a:rPr lang="nb-NO" sz="2200" i="1" dirty="0"/>
              <a:t>Vår felles framtid </a:t>
            </a:r>
            <a:r>
              <a:rPr lang="nb-NO" sz="2200" dirty="0"/>
              <a:t>(</a:t>
            </a:r>
            <a:r>
              <a:rPr lang="nb-NO" sz="2200" dirty="0" err="1" smtClean="0"/>
              <a:t>Brundtlandrapporten</a:t>
            </a:r>
            <a:r>
              <a:rPr lang="nb-NO" sz="2200" dirty="0"/>
              <a:t>) i 1987. </a:t>
            </a:r>
            <a:endParaRPr lang="nb-NO" sz="2200" dirty="0" smtClean="0"/>
          </a:p>
          <a:p>
            <a:r>
              <a:rPr lang="nb-NO" sz="2200" dirty="0" smtClean="0"/>
              <a:t>Begrepet </a:t>
            </a:r>
            <a:r>
              <a:rPr lang="nb-NO" sz="2200" dirty="0"/>
              <a:t>er omdiskutert og har mange definisjoner. Best kjenner vi definisjonen som kom i 1987: </a:t>
            </a:r>
          </a:p>
          <a:p>
            <a:pPr marL="0" indent="0">
              <a:buNone/>
            </a:pPr>
            <a:r>
              <a:rPr lang="nb-NO" sz="2200" i="1" dirty="0"/>
              <a:t>«Bærekraftig utvikling er utvikling som imøtekommer dagens behov uten å ødelegge mulighetene for at kommende generasjoner skal få dekket sine behov.»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408915" y="5412181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Brundtland, G. (1987</a:t>
            </a:r>
            <a:r>
              <a:rPr lang="nb-NO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FNs </a:t>
            </a:r>
            <a:r>
              <a:rPr lang="nb-NO" dirty="0" err="1" smtClean="0"/>
              <a:t>bærekraftsmål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8072" y="3952127"/>
            <a:ext cx="3803591" cy="18806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17142" y="1797978"/>
            <a:ext cx="3789330" cy="35637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dirty="0"/>
              <a:t>Undervisning for bærekraftig utvikling kan handle om mange forskjellige tema.</a:t>
            </a:r>
          </a:p>
          <a:p>
            <a:r>
              <a:rPr lang="nb-NO" sz="2200" dirty="0"/>
              <a:t>For å velge tema kan man ta utgangspunkt i de 17 </a:t>
            </a:r>
            <a:r>
              <a:rPr lang="nb-NO" sz="2200" dirty="0" err="1"/>
              <a:t>bærekraftsmålene</a:t>
            </a:r>
            <a:r>
              <a:rPr lang="nb-NO" sz="2200" dirty="0"/>
              <a:t> </a:t>
            </a:r>
            <a:r>
              <a:rPr lang="nb-NO" sz="2200" dirty="0" smtClean="0"/>
              <a:t>fra </a:t>
            </a:r>
            <a:r>
              <a:rPr lang="nb-NO" sz="2200" dirty="0"/>
              <a:t>FN.</a:t>
            </a:r>
          </a:p>
          <a:p>
            <a:endParaRPr lang="en-US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4978072" y="1859257"/>
            <a:ext cx="3777731" cy="18851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0" i="1" dirty="0"/>
              <a:t>FNs </a:t>
            </a:r>
            <a:r>
              <a:rPr lang="nb-NO" sz="2000" i="1" dirty="0" err="1"/>
              <a:t>bærekraftsmål</a:t>
            </a:r>
            <a:r>
              <a:rPr lang="nb-NO" sz="2000" i="1" dirty="0"/>
              <a:t> er verdens felles arbeidsplan med mål om å utrydde fattigdom, bekjempe ulikhet og stoppe klimaendringene innen 2030.</a:t>
            </a:r>
          </a:p>
          <a:p>
            <a:endParaRPr lang="en-US" sz="1650" dirty="0"/>
          </a:p>
        </p:txBody>
      </p:sp>
      <p:sp>
        <p:nvSpPr>
          <p:cNvPr id="9" name="Rectangle 8"/>
          <p:cNvSpPr/>
          <p:nvPr/>
        </p:nvSpPr>
        <p:spPr>
          <a:xfrm>
            <a:off x="4978072" y="5937063"/>
            <a:ext cx="368510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350" dirty="0">
                <a:hlinkClick r:id="rId3"/>
              </a:rPr>
              <a:t>https://www.fn.no/om-fn/fns-baerekraftsmaal</a:t>
            </a:r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32153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18794</TotalTime>
  <Words>1476</Words>
  <Application>Microsoft Office PowerPoint</Application>
  <PresentationFormat>On-screen Show (4:3)</PresentationFormat>
  <Paragraphs>240</Paragraphs>
  <Slides>41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Bradley Hand ITC</vt:lpstr>
      <vt:lpstr>Calibri</vt:lpstr>
      <vt:lpstr>Campton Book</vt:lpstr>
      <vt:lpstr>Campton Light</vt:lpstr>
      <vt:lpstr>Campton Medium</vt:lpstr>
      <vt:lpstr>Office-tema</vt:lpstr>
      <vt:lpstr>Bærekraftig utvikling i undervisninga  B – Samarbeid</vt:lpstr>
      <vt:lpstr>Mål</vt:lpstr>
      <vt:lpstr>Tidsplan for denne økta</vt:lpstr>
      <vt:lpstr>Oppsummering av forarbeidet</vt:lpstr>
      <vt:lpstr>Del i grupper (10 min)</vt:lpstr>
      <vt:lpstr>Del i plenum (5 min)</vt:lpstr>
      <vt:lpstr>Faglig påfyll</vt:lpstr>
      <vt:lpstr>Bærekraftig utvikling</vt:lpstr>
      <vt:lpstr>FNs bærekraftsmål</vt:lpstr>
      <vt:lpstr>Bærekraftig utvikling i opplæringa, LK20</vt:lpstr>
      <vt:lpstr>Bærekraftig utvikling i opplæringen, LK20</vt:lpstr>
      <vt:lpstr>Bærekraftig utvikling i opplæringen, LK20</vt:lpstr>
      <vt:lpstr>Bærekraftig utvikling i kompetansemålene</vt:lpstr>
      <vt:lpstr>Men hva er egentlig bærekraftig utvikling?</vt:lpstr>
      <vt:lpstr>Bærekraftig utvikling</vt:lpstr>
      <vt:lpstr>Oppsummering </vt:lpstr>
      <vt:lpstr>Leseoppdrag</vt:lpstr>
      <vt:lpstr>Fremmede arter (10 min)</vt:lpstr>
      <vt:lpstr>Fremmede arter og bærekraftig utvikling</vt:lpstr>
      <vt:lpstr>Kongekrabben og bærekraftig  utvikling – et eksempel</vt:lpstr>
      <vt:lpstr>Aktivitet tegneserie </vt:lpstr>
      <vt:lpstr>Leseoppdrag 1</vt:lpstr>
      <vt:lpstr>PowerPoint Presentation</vt:lpstr>
      <vt:lpstr>Leseoppdrag 1 (3 min)  </vt:lpstr>
      <vt:lpstr>Leseoppdrag 2 (6 min)</vt:lpstr>
      <vt:lpstr>Leseoppdrag 3 (4 min) </vt:lpstr>
      <vt:lpstr>Bærekraftig utvikling</vt:lpstr>
      <vt:lpstr>Gruppeoppgave kunstgress (5 min)</vt:lpstr>
      <vt:lpstr>Deling i plenum (5 min)</vt:lpstr>
      <vt:lpstr>Oppsummering</vt:lpstr>
      <vt:lpstr>Planlegge utprøving</vt:lpstr>
      <vt:lpstr> Planlegg utprøving </vt:lpstr>
      <vt:lpstr>Bærekraftig utvikling i undervisninga  D – Etterarbeid</vt:lpstr>
      <vt:lpstr>Mål</vt:lpstr>
      <vt:lpstr>Tidsplan for denne økta</vt:lpstr>
      <vt:lpstr>Del i grupper (10 min)</vt:lpstr>
      <vt:lpstr>Diskuter i grupper (10 min)</vt:lpstr>
      <vt:lpstr>Del i plenum (10 min)</vt:lpstr>
      <vt:lpstr>Mål </vt:lpstr>
      <vt:lpstr>Tenk-par-del (12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468</cp:revision>
  <cp:lastPrinted>2017-08-18T08:10:09Z</cp:lastPrinted>
  <dcterms:created xsi:type="dcterms:W3CDTF">2017-08-11T05:42:55Z</dcterms:created>
  <dcterms:modified xsi:type="dcterms:W3CDTF">2021-02-23T09:52:10Z</dcterms:modified>
</cp:coreProperties>
</file>