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49" r:id="rId5"/>
    <p:sldId id="350" r:id="rId6"/>
    <p:sldId id="383" r:id="rId7"/>
    <p:sldId id="438" r:id="rId8"/>
    <p:sldId id="709" r:id="rId9"/>
    <p:sldId id="445" r:id="rId10"/>
    <p:sldId id="628" r:id="rId11"/>
    <p:sldId id="738" r:id="rId12"/>
    <p:sldId id="630" r:id="rId13"/>
    <p:sldId id="645" r:id="rId14"/>
    <p:sldId id="740" r:id="rId15"/>
    <p:sldId id="390" r:id="rId16"/>
    <p:sldId id="717" r:id="rId17"/>
    <p:sldId id="638" r:id="rId18"/>
    <p:sldId id="640" r:id="rId19"/>
    <p:sldId id="700" r:id="rId20"/>
    <p:sldId id="730" r:id="rId21"/>
    <p:sldId id="643" r:id="rId22"/>
    <p:sldId id="712" r:id="rId23"/>
    <p:sldId id="718" r:id="rId24"/>
    <p:sldId id="720" r:id="rId25"/>
    <p:sldId id="725" r:id="rId26"/>
    <p:sldId id="741" r:id="rId27"/>
    <p:sldId id="733" r:id="rId28"/>
    <p:sldId id="734" r:id="rId29"/>
    <p:sldId id="735" r:id="rId30"/>
    <p:sldId id="736" r:id="rId31"/>
    <p:sldId id="744" r:id="rId32"/>
    <p:sldId id="745" r:id="rId33"/>
    <p:sldId id="626" r:id="rId34"/>
    <p:sldId id="731" r:id="rId35"/>
    <p:sldId id="732" r:id="rId36"/>
    <p:sldId id="412" r:id="rId37"/>
    <p:sldId id="701" r:id="rId38"/>
    <p:sldId id="748" r:id="rId39"/>
    <p:sldId id="702" r:id="rId40"/>
    <p:sldId id="398" r:id="rId41"/>
    <p:sldId id="746" r:id="rId42"/>
    <p:sldId id="704" r:id="rId43"/>
    <p:sldId id="705" r:id="rId44"/>
    <p:sldId id="715" r:id="rId45"/>
    <p:sldId id="714" r:id="rId46"/>
    <p:sldId id="747" r:id="rId47"/>
    <p:sldId id="708" r:id="rId48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9" clrIdx="0">
    <p:extLst>
      <p:ext uri="{19B8F6BF-5375-455C-9EA6-DF929625EA0E}">
        <p15:presenceInfo xmlns:p15="http://schemas.microsoft.com/office/powerpoint/2012/main" userId="Berit Reitan" providerId="None"/>
      </p:ext>
    </p:extLst>
  </p:cmAuthor>
  <p:cmAuthor id="2" name="Berit Reitan" initials="BR [2]" lastIdx="11" clrIdx="1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3" name="Bård Knutsen" initials="BK" lastIdx="16" clrIdx="2">
    <p:extLst>
      <p:ext uri="{19B8F6BF-5375-455C-9EA6-DF929625EA0E}">
        <p15:presenceInfo xmlns:p15="http://schemas.microsoft.com/office/powerpoint/2012/main" userId="S::bardknu@ntnu.no::4ea0333a-b921-409b-9afc-9d4220e75b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38289-E49A-48E5-9C9D-BE3C847378CD}" v="9" dt="2020-05-18T09:17:14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8" autoAdjust="0"/>
    <p:restoredTop sz="90843" autoAdjust="0"/>
  </p:normalViewPr>
  <p:slideViewPr>
    <p:cSldViewPr snapToGrid="0" snapToObjects="1">
      <p:cViewPr varScale="1">
        <p:scale>
          <a:sx n="104" d="100"/>
          <a:sy n="104" d="100"/>
        </p:scale>
        <p:origin x="18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22.06.2021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22.06.2021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663" y="4268131"/>
            <a:ext cx="5253302" cy="3492107"/>
          </a:xfrm>
          <a:prstGeom prst="rect">
            <a:avLst/>
          </a:prstGeom>
        </p:spPr>
        <p:txBody>
          <a:bodyPr wrap="square" lIns="88207" tIns="88207" rIns="88207" bIns="8820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08075"/>
            <a:ext cx="3990975" cy="2994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58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95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8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772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36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58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29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682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5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63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24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4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8470" y="4131090"/>
            <a:ext cx="5027757" cy="3379983"/>
          </a:xfrm>
          <a:prstGeom prst="rect">
            <a:avLst/>
          </a:prstGeom>
        </p:spPr>
        <p:txBody>
          <a:bodyPr wrap="square" lIns="84979" tIns="84979" rIns="84979" bIns="849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1073150"/>
            <a:ext cx="3859213" cy="2895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37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35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8470" y="4131090"/>
            <a:ext cx="5027757" cy="3379983"/>
          </a:xfrm>
          <a:prstGeom prst="rect">
            <a:avLst/>
          </a:prstGeom>
        </p:spPr>
        <p:txBody>
          <a:bodyPr wrap="square" lIns="84979" tIns="84979" rIns="84979" bIns="849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1073150"/>
            <a:ext cx="3859213" cy="2895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03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23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79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Kilder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6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79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61" r:id="rId13"/>
    <p:sldLayoutId id="2147483680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k20/overordnet-del/prinsipper-for-laring-utvikling-og-danning/2.4-a-lare-a-lar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2726540"/>
            <a:ext cx="9143999" cy="16749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b-NO" sz="3600" dirty="0">
                <a:solidFill>
                  <a:srgbClr val="268183"/>
                </a:solidFill>
              </a:rPr>
              <a:t>Vurdering, læringsstrategier og selvregulering</a:t>
            </a:r>
            <a:br>
              <a:rPr lang="nb-NO" sz="3600" dirty="0">
                <a:solidFill>
                  <a:srgbClr val="268183"/>
                </a:solidFill>
              </a:rPr>
            </a:br>
            <a:r>
              <a:rPr lang="nb-NO" sz="2800" dirty="0">
                <a:solidFill>
                  <a:srgbClr val="268183"/>
                </a:solidFill>
              </a:rPr>
              <a:t>B – Samarbeid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184556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6E2BD-4563-46EA-9F1E-CB1F1A8A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 (5 </a:t>
            </a:r>
            <a:r>
              <a:rPr lang="nb-NO" dirty="0" smtClean="0"/>
              <a:t>min):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A918EA-58A3-4605-BA83-3E224C49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Hvor godt fungerte den valgte strategien for å løse denne utfordringen? Hvorfor?</a:t>
            </a:r>
          </a:p>
          <a:p>
            <a:r>
              <a:rPr lang="nb-NO" sz="2200" dirty="0"/>
              <a:t>Hvilke strategier ville dere brukt hvis dere skulle løst oppgaven en gang til?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79" y="3278463"/>
            <a:ext cx="4651403" cy="32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6E2BD-4563-46EA-9F1E-CB1F1A8A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</a:t>
            </a:r>
            <a:r>
              <a:rPr lang="nb-NO" dirty="0"/>
              <a:t>plenum (5 </a:t>
            </a:r>
            <a:r>
              <a:rPr lang="nb-NO" dirty="0" smtClean="0"/>
              <a:t>min):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A918EA-58A3-4605-BA83-3E224C49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Hvor godt fungerte den valgte strategien for å løse denne utfordringen? Hvorfor?</a:t>
            </a:r>
          </a:p>
          <a:p>
            <a:r>
              <a:rPr lang="nb-NO" sz="2200" dirty="0"/>
              <a:t>Hvilke strategier ville dere brukt hvis dere skulle løst oppgaven en gang til?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C5E474E-C16B-4AAE-B096-A3DC4A1CECAC}"/>
              </a:ext>
            </a:extLst>
          </p:cNvPr>
          <p:cNvSpPr/>
          <p:nvPr/>
        </p:nvSpPr>
        <p:spPr>
          <a:xfrm>
            <a:off x="225980" y="3333276"/>
            <a:ext cx="3535680" cy="2388255"/>
          </a:xfrm>
          <a:prstGeom prst="wedgeRoundRectCallout">
            <a:avLst>
              <a:gd name="adj1" fmla="val -42131"/>
              <a:gd name="adj2" fmla="val 65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har vi reflektert over egen </a:t>
            </a:r>
            <a:r>
              <a:rPr lang="nb-NO" dirty="0" smtClean="0"/>
              <a:t>læring for å forstå </a:t>
            </a:r>
            <a:r>
              <a:rPr lang="nb-NO" dirty="0"/>
              <a:t>egne læringsprosesser. 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Vi kommer tilbake til dette senere i økta.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79" y="3278463"/>
            <a:ext cx="4651403" cy="32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303303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2D37F1F5-12F0-4C61-9848-A8A170AF5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5" t="4327" r="3528" b="6912"/>
          <a:stretch/>
        </p:blipFill>
        <p:spPr>
          <a:xfrm>
            <a:off x="5486400" y="1335741"/>
            <a:ext cx="3434034" cy="262665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3B417-B639-4720-A3F7-0BB762E4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215521"/>
            <a:ext cx="7813964" cy="1325563"/>
          </a:xfrm>
        </p:spPr>
        <p:txBody>
          <a:bodyPr/>
          <a:lstStyle/>
          <a:p>
            <a:r>
              <a:rPr lang="nb-NO" dirty="0"/>
              <a:t>Å lære å lære (metakognisjon)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0319D-F930-4603-99C9-DE3EAA6F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541084"/>
            <a:ext cx="7483900" cy="3122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«</a:t>
            </a:r>
            <a:r>
              <a:rPr lang="nb-NO" sz="2200" dirty="0"/>
              <a:t>Skolen skal bidra til at elevene reflekterer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over </a:t>
            </a:r>
            <a:r>
              <a:rPr lang="nb-NO" sz="2200" dirty="0"/>
              <a:t>sin egen læring, forstår sine egne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læringsprosesser </a:t>
            </a:r>
            <a:r>
              <a:rPr lang="nb-NO" sz="2200" dirty="0"/>
              <a:t>og tilegner seg kunnskap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på </a:t>
            </a:r>
            <a:r>
              <a:rPr lang="nb-NO" sz="2200" dirty="0"/>
              <a:t>selvstendig vis.</a:t>
            </a:r>
          </a:p>
          <a:p>
            <a:pPr marL="0" indent="0">
              <a:buNone/>
            </a:pPr>
            <a:r>
              <a:rPr lang="nb-NO" sz="2200" dirty="0"/>
              <a:t>Når elevene forstår sine egne </a:t>
            </a:r>
            <a:r>
              <a:rPr lang="nb-NO" sz="2200" dirty="0" smtClean="0"/>
              <a:t>lærings-</a:t>
            </a:r>
            <a:br>
              <a:rPr lang="nb-NO" sz="2200" dirty="0" smtClean="0"/>
            </a:br>
            <a:r>
              <a:rPr lang="nb-NO" sz="2200" dirty="0" smtClean="0"/>
              <a:t>prosesser </a:t>
            </a:r>
            <a:r>
              <a:rPr lang="nb-NO" sz="2200" dirty="0"/>
              <a:t>og sin faglige utvikling, bidrar det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til </a:t>
            </a:r>
            <a:r>
              <a:rPr lang="nb-NO" sz="2200" dirty="0"/>
              <a:t>selvstendighet og mestringsfølelse.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Opplæringen </a:t>
            </a:r>
            <a:r>
              <a:rPr lang="nb-NO" sz="2200" dirty="0"/>
              <a:t>skal fremme elevenes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motivasjon</a:t>
            </a:r>
            <a:r>
              <a:rPr lang="nb-NO" sz="2200" dirty="0"/>
              <a:t>, holdninger og læringsstrategier, og legge grunnlaget for læring hele livet. </a:t>
            </a:r>
          </a:p>
          <a:p>
            <a:pPr marL="0" indent="0">
              <a:buNone/>
            </a:pPr>
            <a:r>
              <a:rPr lang="nb-NO" sz="2200" dirty="0"/>
              <a:t>Det krever at lærerne følger elevenes utvikling tett og gir dem støtte tilpasset deres alder, modenhets- og </a:t>
            </a:r>
            <a:r>
              <a:rPr lang="nb-NO" sz="2200" dirty="0" smtClean="0"/>
              <a:t>funksjonsnivå …» 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(LK 2020. Overordnet del, 2.4 Å lære å lære)</a:t>
            </a:r>
          </a:p>
        </p:txBody>
      </p:sp>
    </p:spTree>
    <p:extLst>
      <p:ext uri="{BB962C8B-B14F-4D97-AF65-F5344CB8AC3E}">
        <p14:creationId xmlns:p14="http://schemas.microsoft.com/office/powerpoint/2010/main" val="337701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71CF0DC-96A0-4220-855D-8A1213FE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53" y="2345378"/>
            <a:ext cx="6218648" cy="45357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5E52CDB-3449-4A91-886A-4A6B87E9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proksimale utviklingssone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EB2599F-B136-46AB-B278-D37940ABF3B1}"/>
              </a:ext>
            </a:extLst>
          </p:cNvPr>
          <p:cNvSpPr/>
          <p:nvPr/>
        </p:nvSpPr>
        <p:spPr>
          <a:xfrm>
            <a:off x="932828" y="1774156"/>
            <a:ext cx="65652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/>
              <a:t>For at lærere skal kunne gi elever støtte tilpasset deres alder, modenhets- og funksjonsnivå, men samtidig legge til rette for progresjon, bør undervisningen være på et mer avansert nivå enn det eleven allerede behersker. </a:t>
            </a:r>
          </a:p>
          <a:p>
            <a:endParaRPr lang="nb-NO" sz="2200" dirty="0"/>
          </a:p>
          <a:p>
            <a:r>
              <a:rPr lang="nb-NO" sz="2200" dirty="0" err="1"/>
              <a:t>Vygotsky</a:t>
            </a:r>
            <a:r>
              <a:rPr lang="nb-NO" sz="2200" dirty="0"/>
              <a:t> (1978) kaller det området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mellom </a:t>
            </a:r>
            <a:r>
              <a:rPr lang="nb-NO" sz="2200" dirty="0"/>
              <a:t>det eleven klarer alene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og </a:t>
            </a:r>
            <a:r>
              <a:rPr lang="nb-NO" sz="2200" dirty="0"/>
              <a:t>det eleven trenger </a:t>
            </a:r>
            <a:r>
              <a:rPr lang="nb-NO" sz="2200" dirty="0" smtClean="0"/>
              <a:t>hjelp</a:t>
            </a:r>
            <a:br>
              <a:rPr lang="nb-NO" sz="2200" dirty="0" smtClean="0"/>
            </a:br>
            <a:r>
              <a:rPr lang="nb-NO" sz="2200" dirty="0" smtClean="0"/>
              <a:t>til </a:t>
            </a:r>
            <a:r>
              <a:rPr lang="nb-NO" sz="2200" dirty="0"/>
              <a:t>fra andre for </a:t>
            </a:r>
            <a:r>
              <a:rPr lang="nb-NO" sz="2200" i="1" dirty="0"/>
              <a:t>den </a:t>
            </a:r>
            <a:r>
              <a:rPr lang="nb-NO" sz="2200" i="1" dirty="0" smtClean="0"/>
              <a:t/>
            </a:r>
            <a:br>
              <a:rPr lang="nb-NO" sz="2200" i="1" dirty="0" smtClean="0"/>
            </a:br>
            <a:r>
              <a:rPr lang="nb-NO" sz="2200" i="1" dirty="0" smtClean="0"/>
              <a:t>proksimale </a:t>
            </a:r>
            <a:r>
              <a:rPr lang="nb-NO" sz="2200" i="1" dirty="0"/>
              <a:t>utviklingssone.</a:t>
            </a:r>
          </a:p>
          <a:p>
            <a:r>
              <a:rPr lang="nb-NO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49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854E6E-9814-48B4-9EB9-6127B7B6C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6019"/>
          <a:stretch/>
        </p:blipFill>
        <p:spPr bwMode="auto">
          <a:xfrm>
            <a:off x="3178206" y="3478160"/>
            <a:ext cx="5965794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5E52CDB-3449-4A91-886A-4A6B87E9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proksimale utviklingssone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EB2599F-B136-46AB-B278-D37940ABF3B1}"/>
              </a:ext>
            </a:extLst>
          </p:cNvPr>
          <p:cNvSpPr/>
          <p:nvPr/>
        </p:nvSpPr>
        <p:spPr>
          <a:xfrm>
            <a:off x="895739" y="1444704"/>
            <a:ext cx="48561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/>
              <a:t>Den proksimale utviklingssonen vil gradvis forskyves utover, sammen med grensen for hva eleven klarer uten hjelp. </a:t>
            </a:r>
          </a:p>
          <a:p>
            <a:endParaRPr lang="nb-NO" sz="2200" dirty="0"/>
          </a:p>
          <a:p>
            <a:r>
              <a:rPr lang="nb-NO" sz="2200" dirty="0"/>
              <a:t>En undervisning som legger til rette for at </a:t>
            </a:r>
            <a:r>
              <a:rPr lang="nb-NO" sz="2200" dirty="0" smtClean="0"/>
              <a:t>elever </a:t>
            </a:r>
            <a:r>
              <a:rPr lang="nb-NO" sz="2200" dirty="0"/>
              <a:t>får arbeide med utfordringer innenfor sin proksimale utviklingssone, kjennetegnes av varierte lærings- </a:t>
            </a:r>
            <a:endParaRPr lang="nb-NO" sz="2200" dirty="0" smtClean="0"/>
          </a:p>
          <a:p>
            <a:r>
              <a:rPr lang="nb-NO" sz="2200" dirty="0" smtClean="0"/>
              <a:t>og </a:t>
            </a:r>
            <a:r>
              <a:rPr lang="nb-NO" sz="2200" dirty="0"/>
              <a:t>vurderingsaktiviteter. Dette forutsetter bruk av både </a:t>
            </a:r>
            <a:endParaRPr lang="nb-NO" sz="2200" dirty="0" smtClean="0"/>
          </a:p>
          <a:p>
            <a:r>
              <a:rPr lang="nb-NO" sz="2200" dirty="0" smtClean="0"/>
              <a:t>pedagogiske </a:t>
            </a:r>
            <a:r>
              <a:rPr lang="nb-NO" sz="2200" dirty="0"/>
              <a:t>og </a:t>
            </a:r>
            <a:endParaRPr lang="nb-NO" sz="2200" dirty="0" smtClean="0"/>
          </a:p>
          <a:p>
            <a:r>
              <a:rPr lang="nb-NO" sz="2200" dirty="0" smtClean="0"/>
              <a:t>organisatoriske </a:t>
            </a:r>
          </a:p>
          <a:p>
            <a:r>
              <a:rPr lang="nb-NO" sz="2200" dirty="0" smtClean="0"/>
              <a:t>differensieringstiltak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69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Refleksjonsspørsmål (5 </a:t>
            </a:r>
            <a:r>
              <a:rPr lang="nb-NO" dirty="0" smtClean="0"/>
              <a:t>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Diskuter to og to:</a:t>
            </a:r>
          </a:p>
          <a:p>
            <a:r>
              <a:rPr lang="nb-NO" sz="2200" dirty="0"/>
              <a:t>Hva kjennetegner elever som jobber i sin proksimale utviklingssone?</a:t>
            </a:r>
          </a:p>
          <a:p>
            <a:r>
              <a:rPr lang="nb-NO" sz="2200" dirty="0"/>
              <a:t>Hva tenker du er avgjørende for at elever skal være motivert for å arbeide i sin proksimale utviklingssone?</a:t>
            </a:r>
          </a:p>
        </p:txBody>
      </p:sp>
    </p:spTree>
    <p:extLst>
      <p:ext uri="{BB962C8B-B14F-4D97-AF65-F5344CB8AC3E}">
        <p14:creationId xmlns:p14="http://schemas.microsoft.com/office/powerpoint/2010/main" val="267765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657E49-F20F-4D9E-90B9-D8E5A1E2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00" y="356417"/>
            <a:ext cx="7582582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b-NO" dirty="0"/>
              <a:t>Læringsgropa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EFBAA-F763-4D5C-9A7A-16944E3136D1}"/>
              </a:ext>
            </a:extLst>
          </p:cNvPr>
          <p:cNvPicPr/>
          <p:nvPr/>
        </p:nvPicPr>
        <p:blipFill rotWithShape="1">
          <a:blip r:embed="rId2"/>
          <a:srcRect b="2253"/>
          <a:stretch/>
        </p:blipFill>
        <p:spPr>
          <a:xfrm>
            <a:off x="-245559" y="1550894"/>
            <a:ext cx="9605181" cy="43658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5529C9-4C21-4185-817A-BDAB0E2D8D8C}"/>
              </a:ext>
            </a:extLst>
          </p:cNvPr>
          <p:cNvSpPr/>
          <p:nvPr/>
        </p:nvSpPr>
        <p:spPr>
          <a:xfrm>
            <a:off x="1826028" y="2004967"/>
            <a:ext cx="5036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Elever som jobber i sin proksimale utviklingssone kan oppleve </a:t>
            </a:r>
            <a:r>
              <a:rPr lang="nb-NO" sz="2000" b="1" dirty="0" smtClean="0"/>
              <a:t>læringsfrustrasjon</a:t>
            </a:r>
            <a:r>
              <a:rPr lang="nb-NO" sz="2000" dirty="0" smtClean="0"/>
              <a:t> før ny forståelse inntreffer. </a:t>
            </a:r>
          </a:p>
          <a:p>
            <a:endParaRPr lang="nb-NO" sz="2000" dirty="0" smtClean="0"/>
          </a:p>
          <a:p>
            <a:r>
              <a:rPr lang="nb-NO" sz="2000" dirty="0" smtClean="0"/>
              <a:t>Dette stadiet i læringsprosessen kalles </a:t>
            </a:r>
            <a:r>
              <a:rPr lang="nb-NO" sz="2000" b="1" dirty="0" smtClean="0"/>
              <a:t>læringsgropa</a:t>
            </a:r>
            <a:r>
              <a:rPr lang="nb-NO" sz="2000" dirty="0" smtClean="0"/>
              <a:t> (</a:t>
            </a:r>
            <a:r>
              <a:rPr lang="nb-NO" sz="2000" dirty="0" err="1" smtClean="0"/>
              <a:t>Elung</a:t>
            </a:r>
            <a:r>
              <a:rPr lang="nb-NO" sz="2000" dirty="0" smtClean="0"/>
              <a:t>, 2017). </a:t>
            </a:r>
            <a:endParaRPr lang="nb-NO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85" y="5089457"/>
            <a:ext cx="952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6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0EFBAA-F763-4D5C-9A7A-16944E3136D1}"/>
              </a:ext>
            </a:extLst>
          </p:cNvPr>
          <p:cNvPicPr/>
          <p:nvPr/>
        </p:nvPicPr>
        <p:blipFill rotWithShape="1">
          <a:blip r:embed="rId2"/>
          <a:srcRect b="2253"/>
          <a:stretch/>
        </p:blipFill>
        <p:spPr>
          <a:xfrm>
            <a:off x="-245559" y="1550894"/>
            <a:ext cx="9605181" cy="436581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8657E49-F20F-4D9E-90B9-D8E5A1E2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00" y="356417"/>
            <a:ext cx="7582582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b-NO" dirty="0"/>
              <a:t>Læringsgropa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529C9-4C21-4185-817A-BDAB0E2D8D8C}"/>
              </a:ext>
            </a:extLst>
          </p:cNvPr>
          <p:cNvSpPr/>
          <p:nvPr/>
        </p:nvSpPr>
        <p:spPr>
          <a:xfrm>
            <a:off x="1852922" y="1604684"/>
            <a:ext cx="4610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For å komme ut av læringsgropa og nå målet må elevene bruke en eller flere av de metakognitive læringsstrategiene (</a:t>
            </a:r>
            <a:r>
              <a:rPr lang="nb-NO" sz="2000" dirty="0" err="1"/>
              <a:t>Elung</a:t>
            </a:r>
            <a:r>
              <a:rPr lang="nb-NO" sz="2000" dirty="0"/>
              <a:t>, 2017). </a:t>
            </a:r>
          </a:p>
          <a:p>
            <a:endParaRPr lang="nb-NO" sz="2000" dirty="0"/>
          </a:p>
          <a:p>
            <a:r>
              <a:rPr lang="nb-NO" sz="2000" dirty="0"/>
              <a:t>Vi ønsker at elevene skal bli </a:t>
            </a:r>
            <a:r>
              <a:rPr lang="nb-NO" sz="2000" dirty="0" err="1"/>
              <a:t>metakognitive</a:t>
            </a:r>
            <a:r>
              <a:rPr lang="nb-NO" sz="2000" dirty="0"/>
              <a:t> </a:t>
            </a:r>
            <a:r>
              <a:rPr lang="nb-NO" sz="2000" dirty="0" smtClean="0"/>
              <a:t>– </a:t>
            </a:r>
            <a:r>
              <a:rPr lang="nb-NO" sz="2000" dirty="0"/>
              <a:t>det vil si bevisst egen læringsprosess og hvilke metakognitive læringsstrategier som fører fram mot målet.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85" y="5089457"/>
            <a:ext cx="952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149700"/>
            <a:ext cx="7583243" cy="1325563"/>
          </a:xfrm>
        </p:spPr>
        <p:txBody>
          <a:bodyPr/>
          <a:lstStyle/>
          <a:p>
            <a:r>
              <a:rPr lang="nb-NO" dirty="0" smtClean="0"/>
              <a:t>Sju </a:t>
            </a:r>
            <a:r>
              <a:rPr lang="nb-NO" dirty="0"/>
              <a:t>metakognitive læringsstrategier</a:t>
            </a:r>
            <a:endParaRPr lang="en-US" dirty="0"/>
          </a:p>
        </p:txBody>
      </p:sp>
      <p:pic>
        <p:nvPicPr>
          <p:cNvPr id="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0" t="-634" b="-1"/>
          <a:stretch/>
        </p:blipFill>
        <p:spPr bwMode="auto">
          <a:xfrm>
            <a:off x="779211" y="3901906"/>
            <a:ext cx="7332401" cy="21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9" b="19922"/>
          <a:stretch/>
        </p:blipFill>
        <p:spPr bwMode="auto">
          <a:xfrm>
            <a:off x="0" y="2380232"/>
            <a:ext cx="8995639" cy="1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2450" y="6482002"/>
            <a:ext cx="22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Elung</a:t>
            </a:r>
            <a:r>
              <a:rPr lang="nb-NO" dirty="0"/>
              <a:t>, 2017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1202" y="1074082"/>
            <a:ext cx="3301661" cy="1323779"/>
          </a:xfrm>
          <a:prstGeom prst="cloudCallout">
            <a:avLst>
              <a:gd name="adj1" fmla="val -16820"/>
              <a:gd name="adj2" fmla="val 7003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tenker over og ser tilbake på læringen min for å finne ut hvordan jeg best kan komme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videre.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694551" y="1498031"/>
            <a:ext cx="2415331" cy="899830"/>
          </a:xfrm>
          <a:prstGeom prst="cloudCallout">
            <a:avLst>
              <a:gd name="adj1" fmla="val -9341"/>
              <a:gd name="adj2" fmla="val 69891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har en idé, mening eller antakelse om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noe.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26924" y="1434867"/>
            <a:ext cx="2341057" cy="899830"/>
          </a:xfrm>
          <a:prstGeom prst="cloudCallout">
            <a:avLst>
              <a:gd name="adj1" fmla="val -16297"/>
              <a:gd name="adj2" fmla="val 7635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har lyst til å være nysgjerrig på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ting.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759105" y="1353072"/>
            <a:ext cx="2341057" cy="899830"/>
          </a:xfrm>
          <a:prstGeom prst="cloudCallout">
            <a:avLst>
              <a:gd name="adj1" fmla="val -16297"/>
              <a:gd name="adj2" fmla="val 7635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gir ikke opp når jeg møter en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utfordring.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4993" y="5757812"/>
            <a:ext cx="3180146" cy="1103211"/>
          </a:xfrm>
          <a:prstGeom prst="cloudCallout">
            <a:avLst>
              <a:gd name="adj1" fmla="val 12718"/>
              <a:gd name="adj2" fmla="val -83406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er bevisst meg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selv, mine </a:t>
            </a:r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handlinger, tanker, styrker, svakheter og neste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skritt.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366653" y="5670617"/>
            <a:ext cx="2585911" cy="1055423"/>
          </a:xfrm>
          <a:prstGeom prst="cloudCallout">
            <a:avLst>
              <a:gd name="adj1" fmla="val -4622"/>
              <a:gd name="adj2" fmla="val -9000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kobler kunnskap og tenkning for å få ny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forståelse.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371834" y="5473622"/>
            <a:ext cx="2168172" cy="905352"/>
          </a:xfrm>
          <a:prstGeom prst="cloudCallout">
            <a:avLst>
              <a:gd name="adj1" fmla="val -13394"/>
              <a:gd name="adj2" fmla="val -6871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spør og finner ut av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ting.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930" y="3752237"/>
            <a:ext cx="13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Illustrasjon: Marit T. Moseng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21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</a:t>
            </a:r>
            <a:r>
              <a:rPr lang="nb-NO" sz="2200" dirty="0" smtClean="0"/>
              <a:t>utvikle</a:t>
            </a: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kompetanse i å tilrettelegge for at </a:t>
            </a:r>
            <a:r>
              <a:rPr lang="nb-NO" sz="2200" i="1" dirty="0"/>
              <a:t>alle</a:t>
            </a:r>
            <a:r>
              <a:rPr lang="nb-NO" sz="2200" dirty="0"/>
              <a:t> elever reflekterer over egen læring og forstår sine egne læringsprosesser.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75143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par (5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478177"/>
            <a:ext cx="7583244" cy="4180320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Tenk tilbake på memoreringsoppgaven. Hvilke av de </a:t>
            </a:r>
            <a:r>
              <a:rPr lang="nb-NO" sz="2200" dirty="0" smtClean="0"/>
              <a:t>sju </a:t>
            </a:r>
            <a:r>
              <a:rPr lang="nb-NO" sz="2200" dirty="0" err="1" smtClean="0"/>
              <a:t>metakognitive</a:t>
            </a:r>
            <a:r>
              <a:rPr lang="nb-NO" sz="2200" dirty="0" smtClean="0"/>
              <a:t> </a:t>
            </a:r>
            <a:r>
              <a:rPr lang="nb-NO" sz="2200" dirty="0"/>
              <a:t>læringsstrategiene brukte </a:t>
            </a:r>
            <a:r>
              <a:rPr lang="nb-NO" sz="2200" dirty="0" smtClean="0"/>
              <a:t>dere / kunne </a:t>
            </a:r>
            <a:r>
              <a:rPr lang="nb-NO" sz="2200" dirty="0"/>
              <a:t>dere ha brukt for å løse </a:t>
            </a:r>
            <a:r>
              <a:rPr lang="nb-NO" sz="2200" dirty="0" smtClean="0"/>
              <a:t>oppgaven</a:t>
            </a:r>
            <a:r>
              <a:rPr lang="nb-NO" dirty="0"/>
              <a:t>. </a:t>
            </a:r>
            <a:r>
              <a:rPr lang="nb-NO" sz="2200" dirty="0"/>
              <a:t>Fyll inn forslag i skjemaet på neste side.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21" y="2803740"/>
            <a:ext cx="5564162" cy="3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238" y="173934"/>
            <a:ext cx="7583243" cy="1325563"/>
          </a:xfrm>
        </p:spPr>
        <p:txBody>
          <a:bodyPr>
            <a:normAutofit/>
          </a:bodyPr>
          <a:lstStyle/>
          <a:p>
            <a:r>
              <a:rPr lang="nb-NO" sz="2800" dirty="0"/>
              <a:t>Metakognitive læringsstrategier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C4E90-67EC-44A6-B872-24AA96117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66CE41F-E27A-48CA-B24F-28129F8D1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66942"/>
              </p:ext>
            </p:extLst>
          </p:nvPr>
        </p:nvGraphicFramePr>
        <p:xfrm>
          <a:off x="241069" y="1219005"/>
          <a:ext cx="870342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624">
                  <a:extLst>
                    <a:ext uri="{9D8B030D-6E8A-4147-A177-3AD203B41FA5}">
                      <a16:colId xmlns:a16="http://schemas.microsoft.com/office/drawing/2014/main" val="1962982824"/>
                    </a:ext>
                  </a:extLst>
                </a:gridCol>
                <a:gridCol w="3482679">
                  <a:extLst>
                    <a:ext uri="{9D8B030D-6E8A-4147-A177-3AD203B41FA5}">
                      <a16:colId xmlns:a16="http://schemas.microsoft.com/office/drawing/2014/main" val="639442219"/>
                    </a:ext>
                  </a:extLst>
                </a:gridCol>
                <a:gridCol w="3377123">
                  <a:extLst>
                    <a:ext uri="{9D8B030D-6E8A-4147-A177-3AD203B41FA5}">
                      <a16:colId xmlns:a16="http://schemas.microsoft.com/office/drawing/2014/main" val="3390678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Metakognitiv læringsstrategi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Beskrivelse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Eksempel</a:t>
                      </a:r>
                      <a:r>
                        <a:rPr lang="nb-NO" baseline="0" dirty="0"/>
                        <a:t> /konkretisering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9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Tenke over og se tilbake på læringen for å finne ut hvordan en best kan komme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Ha en idé,</a:t>
                      </a:r>
                      <a:r>
                        <a:rPr lang="nb-NO" sz="1600" baseline="0" dirty="0"/>
                        <a:t> mening eller antakelse om noe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7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 et ønske om å være nysgjerrig på 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7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Vilje til å ikke gi opp</a:t>
                      </a:r>
                      <a:r>
                        <a:rPr lang="nb-NO" sz="1600" baseline="0" dirty="0"/>
                        <a:t> når en møter utfordringer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2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Være bevisst seg selv, sine handlinger, tanker, styrker og svakheter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2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Å</a:t>
                      </a:r>
                      <a:r>
                        <a:rPr lang="nb-NO" sz="1600" baseline="0" dirty="0"/>
                        <a:t> koble kunnskap og tenkning for å få ny forståelse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Spørre</a:t>
                      </a:r>
                      <a:r>
                        <a:rPr lang="nb-NO" sz="1600" baseline="0" dirty="0"/>
                        <a:t> og finne ut av ting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71795"/>
                  </a:ext>
                </a:extLst>
              </a:tr>
            </a:tbl>
          </a:graphicData>
        </a:graphic>
      </p:graphicFrame>
      <p:pic>
        <p:nvPicPr>
          <p:cNvPr id="14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53A0FC80-4E00-4BC3-9953-AF5A26059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0" b="21449"/>
          <a:stretch/>
        </p:blipFill>
        <p:spPr bwMode="auto">
          <a:xfrm>
            <a:off x="656084" y="1988556"/>
            <a:ext cx="879548" cy="5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A64852D6-05F9-48F8-AA2D-ABEF85BD6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3" t="11150" r="42926" b="26981"/>
          <a:stretch/>
        </p:blipFill>
        <p:spPr bwMode="auto">
          <a:xfrm>
            <a:off x="661785" y="4038337"/>
            <a:ext cx="885248" cy="5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75F982B2-AAE9-4EF7-A397-369103016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9676" r="57216" b="24037"/>
          <a:stretch/>
        </p:blipFill>
        <p:spPr bwMode="auto">
          <a:xfrm>
            <a:off x="661785" y="3391807"/>
            <a:ext cx="879548" cy="5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D5C1FC7F-EF8A-422E-BDA5-C562062D5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8940" r="71508" b="23300"/>
          <a:stretch/>
        </p:blipFill>
        <p:spPr bwMode="auto">
          <a:xfrm>
            <a:off x="656084" y="2734270"/>
            <a:ext cx="885249" cy="5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C6D68AAA-7EB5-4AFA-AE82-13B72B715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9" t="9109" r="638" b="24363"/>
          <a:stretch/>
        </p:blipFill>
        <p:spPr bwMode="auto">
          <a:xfrm>
            <a:off x="708636" y="5975448"/>
            <a:ext cx="791546" cy="50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049587C9-3137-402D-A8E0-72CDC8979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6" t="10390" r="15062" b="23791"/>
          <a:stretch/>
        </p:blipFill>
        <p:spPr bwMode="auto">
          <a:xfrm>
            <a:off x="708636" y="5326387"/>
            <a:ext cx="791546" cy="5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>
            <a:extLst>
              <a:ext uri="{FF2B5EF4-FFF2-40B4-BE49-F238E27FC236}">
                <a16:creationId xmlns:a16="http://schemas.microsoft.com/office/drawing/2014/main" id="{7F2A2403-7A78-41D2-8025-DA0A810E1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9" t="11090" r="29139" b="25922"/>
          <a:stretch/>
        </p:blipFill>
        <p:spPr bwMode="auto">
          <a:xfrm>
            <a:off x="708636" y="4698995"/>
            <a:ext cx="791546" cy="4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679F4A-2D1D-41FD-B1D0-7CFFEA735D46}"/>
              </a:ext>
            </a:extLst>
          </p:cNvPr>
          <p:cNvSpPr txBox="1"/>
          <p:nvPr/>
        </p:nvSpPr>
        <p:spPr>
          <a:xfrm>
            <a:off x="2077467" y="6488668"/>
            <a:ext cx="22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Elung</a:t>
            </a:r>
            <a:r>
              <a:rPr lang="nb-NO" dirty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9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389667"/>
              </p:ext>
            </p:extLst>
          </p:nvPr>
        </p:nvGraphicFramePr>
        <p:xfrm>
          <a:off x="0" y="1362445"/>
          <a:ext cx="91439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950">
                  <a:extLst>
                    <a:ext uri="{9D8B030D-6E8A-4147-A177-3AD203B41FA5}">
                      <a16:colId xmlns:a16="http://schemas.microsoft.com/office/drawing/2014/main" val="1962982824"/>
                    </a:ext>
                  </a:extLst>
                </a:gridCol>
                <a:gridCol w="3101215">
                  <a:extLst>
                    <a:ext uri="{9D8B030D-6E8A-4147-A177-3AD203B41FA5}">
                      <a16:colId xmlns:a16="http://schemas.microsoft.com/office/drawing/2014/main" val="639442219"/>
                    </a:ext>
                  </a:extLst>
                </a:gridCol>
                <a:gridCol w="4105834">
                  <a:extLst>
                    <a:ext uri="{9D8B030D-6E8A-4147-A177-3AD203B41FA5}">
                      <a16:colId xmlns:a16="http://schemas.microsoft.com/office/drawing/2014/main" val="3390678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Metakognitiv læringsstrategi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Beskrivelse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Eksempel</a:t>
                      </a:r>
                      <a:r>
                        <a:rPr lang="nb-NO" baseline="0" dirty="0"/>
                        <a:t> /konkretisering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9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Tenke over og se tilbake på læringen for å finne ut hvordan en best kan komme videre.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omic Sans MS" panose="030F0702030302020204" pitchFamily="66" charset="0"/>
                        </a:rPr>
                        <a:t>Vi reflekterte</a:t>
                      </a:r>
                      <a:r>
                        <a:rPr lang="nb-NO" sz="1600" baseline="0" dirty="0">
                          <a:latin typeface="Comic Sans MS" panose="030F0702030302020204" pitchFamily="66" charset="0"/>
                        </a:rPr>
                        <a:t> over hvordan vi har løst tilsvarende oppgaver tidligere.</a:t>
                      </a:r>
                      <a:endParaRPr lang="nb-NO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Ha en idé,</a:t>
                      </a:r>
                      <a:r>
                        <a:rPr lang="nb-NO" sz="1600" baseline="0" dirty="0"/>
                        <a:t> mening eller antakelse om noe.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omic Sans MS" panose="030F0702030302020204" pitchFamily="66" charset="0"/>
                        </a:rPr>
                        <a:t>Vi lyttet til hverandre sine tanker om hvordan vi kan løse utfordringen.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7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 et ønske om å være nysgjerrig på 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omic Sans MS" panose="030F0702030302020204" pitchFamily="66" charset="0"/>
                        </a:rPr>
                        <a:t>Vi var nysgjerrige på om dette var noe vi kunne bruke i egen undervisning.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7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Vilje til å ikke gi opp</a:t>
                      </a:r>
                      <a:r>
                        <a:rPr lang="nb-NO" sz="1600" baseline="0" dirty="0"/>
                        <a:t> når en møter utfordringer.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latin typeface="Comic Sans MS" panose="030F0702030302020204" pitchFamily="66" charset="0"/>
                        </a:rPr>
                        <a:t>Vi ville ikke gi opp da den første strategien ikke fungerte.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2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Være bevisst seg selv, sine handlinger, tanker, styrker og svakheter.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omic Sans MS" panose="030F0702030302020204" pitchFamily="66" charset="0"/>
                        </a:rPr>
                        <a:t>Jeg vet jeg sliter med å huske detaljer, og tenkte dette kunne være nyttig å lære seg.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2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Å</a:t>
                      </a:r>
                      <a:r>
                        <a:rPr lang="nb-NO" sz="1600" baseline="0" dirty="0"/>
                        <a:t> koble kunnskap og tenkning for å få ny forståelse.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omic Sans MS" panose="030F0702030302020204" pitchFamily="66" charset="0"/>
                        </a:rPr>
                        <a:t>Vi delte erfaringer og kombinerte flere strategier.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Spørre</a:t>
                      </a:r>
                      <a:r>
                        <a:rPr lang="nb-NO" sz="1600" baseline="0" dirty="0"/>
                        <a:t> og finne ut av ting.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omic Sans MS" panose="030F0702030302020204" pitchFamily="66" charset="0"/>
                        </a:rPr>
                        <a:t>Vi spurte hverandre om hvordan vi pleier å gå</a:t>
                      </a:r>
                      <a:r>
                        <a:rPr lang="nb-NO" sz="1600" baseline="0" dirty="0">
                          <a:latin typeface="Comic Sans MS" panose="030F0702030302020204" pitchFamily="66" charset="0"/>
                        </a:rPr>
                        <a:t> fram for å løse slike oppgaver .</a:t>
                      </a:r>
                      <a:endParaRPr lang="nb-NO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71795"/>
                  </a:ext>
                </a:extLst>
              </a:tr>
            </a:tbl>
          </a:graphicData>
        </a:graphic>
      </p:graphicFrame>
      <p:pic>
        <p:nvPicPr>
          <p:cNvPr id="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0" b="21449"/>
          <a:stretch/>
        </p:blipFill>
        <p:spPr bwMode="auto">
          <a:xfrm>
            <a:off x="656084" y="1988556"/>
            <a:ext cx="879548" cy="5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3" t="11150" r="42926" b="26981"/>
          <a:stretch/>
        </p:blipFill>
        <p:spPr bwMode="auto">
          <a:xfrm>
            <a:off x="661785" y="4038337"/>
            <a:ext cx="885248" cy="5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9676" r="57216" b="24037"/>
          <a:stretch/>
        </p:blipFill>
        <p:spPr bwMode="auto">
          <a:xfrm>
            <a:off x="661785" y="3391807"/>
            <a:ext cx="879548" cy="5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8940" r="71508" b="23300"/>
          <a:stretch/>
        </p:blipFill>
        <p:spPr bwMode="auto">
          <a:xfrm>
            <a:off x="656084" y="2734270"/>
            <a:ext cx="885249" cy="5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9" t="9109" r="638" b="24363"/>
          <a:stretch/>
        </p:blipFill>
        <p:spPr bwMode="auto">
          <a:xfrm>
            <a:off x="755487" y="6096171"/>
            <a:ext cx="791546" cy="50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6" t="10390" r="15062" b="23791"/>
          <a:stretch/>
        </p:blipFill>
        <p:spPr bwMode="auto">
          <a:xfrm>
            <a:off x="755487" y="5465828"/>
            <a:ext cx="791546" cy="5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9" t="11090" r="29139" b="25922"/>
          <a:stretch/>
        </p:blipFill>
        <p:spPr bwMode="auto">
          <a:xfrm>
            <a:off x="755487" y="4743003"/>
            <a:ext cx="791546" cy="4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29238" y="75829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sz="3200" dirty="0"/>
              <a:t>Noen lærere identifiserte disse strategiene i memoreringsoppgaven</a:t>
            </a:r>
            <a:r>
              <a:rPr lang="nb-NO" dirty="0"/>
              <a:t>: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968039" y="3661056"/>
            <a:ext cx="1770611" cy="1645920"/>
          </a:xfrm>
          <a:prstGeom prst="wedgeEllipseCallout">
            <a:avLst>
              <a:gd name="adj1" fmla="val 52865"/>
              <a:gd name="adj2" fmla="val -3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Stemmer noe av dette med det dere tenkte?</a:t>
            </a:r>
          </a:p>
        </p:txBody>
      </p:sp>
    </p:spTree>
    <p:extLst>
      <p:ext uri="{BB962C8B-B14F-4D97-AF65-F5344CB8AC3E}">
        <p14:creationId xmlns:p14="http://schemas.microsoft.com/office/powerpoint/2010/main" val="1233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Aktivitet 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30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259607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926E6-8869-43B8-8CD1-F5DABB0D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 2: Problemløsning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4D736B-437C-46AD-8A13-D9563F8C9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Her møter dere en annen type utfordring, der dere må sortere informasjon for å finne løsningen. </a:t>
            </a:r>
          </a:p>
          <a:p>
            <a:pPr marL="0" indent="0">
              <a:buNone/>
            </a:pPr>
            <a:r>
              <a:rPr lang="nb-NO" sz="2200" dirty="0"/>
              <a:t>Les oppgaven og bruk </a:t>
            </a:r>
            <a:r>
              <a:rPr lang="nb-NO" sz="2200" dirty="0" smtClean="0"/>
              <a:t>tre </a:t>
            </a:r>
            <a:r>
              <a:rPr lang="nb-NO" sz="2200" dirty="0"/>
              <a:t>minutter i plenum på å diskutere hvordan de </a:t>
            </a:r>
            <a:r>
              <a:rPr lang="nb-NO" sz="2200" dirty="0" smtClean="0"/>
              <a:t>sju </a:t>
            </a:r>
            <a:r>
              <a:rPr lang="nb-NO" sz="2200" dirty="0"/>
              <a:t>metakognitive læringsstrategiene kan hjelpe dere med å løse denne utfordringen. </a:t>
            </a:r>
          </a:p>
          <a:p>
            <a:pPr marL="0" indent="0">
              <a:buNone/>
            </a:pPr>
            <a:r>
              <a:rPr lang="nb-NO" sz="2200" dirty="0"/>
              <a:t>Deretter går dere sammen i grupper på </a:t>
            </a:r>
            <a:r>
              <a:rPr lang="nb-NO" sz="2200" dirty="0" smtClean="0"/>
              <a:t>to–tre </a:t>
            </a:r>
            <a:r>
              <a:rPr lang="nb-NO" sz="2200" dirty="0"/>
              <a:t>personer og dere får </a:t>
            </a:r>
            <a:r>
              <a:rPr lang="nb-NO" sz="2200" dirty="0" smtClean="0"/>
              <a:t>ti </a:t>
            </a:r>
            <a:r>
              <a:rPr lang="nb-NO" sz="2200" dirty="0"/>
              <a:t>minutter på å løse utfordringen. Alle hjelpemidler tillatt. </a:t>
            </a:r>
          </a:p>
          <a:p>
            <a:pPr marL="0" indent="0">
              <a:buNone/>
            </a:pPr>
            <a:r>
              <a:rPr lang="nb-NO" sz="2200" dirty="0"/>
              <a:t>Lykke til!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6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5941E-CFB3-4451-B1A1-A475455A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Plenum (3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A5D237-D92B-4D0A-872C-7AEA7F44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403928"/>
            <a:ext cx="8451273" cy="529243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 smtClean="0"/>
              <a:t>Damene på toget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800" dirty="0" smtClean="0"/>
              <a:t>På Nordlandsbanen reiser seks kvinnelige passasjerer sammen. De seks er Sofie, Elena, Aisha, Pernille, Ida og Maren.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800" dirty="0" smtClean="0"/>
              <a:t>De kommer fra seks ulike steder, Oslo, Bergen, Narvik, Haugesund, Kirkenes og Sortland. 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800" dirty="0" smtClean="0"/>
              <a:t>Hvem er fra hvor og hva slags yrke har de?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Sofie og damen fra Oslo er elektrikere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Ida og damen fra Bergen er lærere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Hun fra Narvik og Aisha er ingeniører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Elena og Maren er gamle idrettsjenter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Hun fra Narvik har aldri drevet idrett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Damen fra Kirkenes er eldre enn Sofie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Damen fra Sortland er eldre enn Aisha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På Rognan stasjon går Elena og Oslo-damen av toget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nb-NO" sz="1800" dirty="0" smtClean="0"/>
              <a:t>På Fauske stasjon går Aisha og damen fra Kirkenes av toget</a:t>
            </a:r>
            <a:endParaRPr lang="nb-NO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12971-0F32-49FF-B6B4-8353D1ECBC0A}"/>
              </a:ext>
            </a:extLst>
          </p:cNvPr>
          <p:cNvSpPr txBox="1"/>
          <p:nvPr/>
        </p:nvSpPr>
        <p:spPr>
          <a:xfrm>
            <a:off x="4120599" y="107409"/>
            <a:ext cx="4808248" cy="1600438"/>
          </a:xfrm>
          <a:prstGeom prst="wedgeRoundRectCallout">
            <a:avLst>
              <a:gd name="adj1" fmla="val 43490"/>
              <a:gd name="adj2" fmla="val 65861"/>
              <a:gd name="adj3" fmla="val 16667"/>
            </a:avLst>
          </a:prstGeom>
          <a:solidFill>
            <a:srgbClr val="26818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chemeClr val="bg1"/>
                </a:solidFill>
              </a:rPr>
              <a:t>Les oppgaven.</a:t>
            </a:r>
          </a:p>
          <a:p>
            <a:r>
              <a:rPr lang="nb-NO" sz="2200" dirty="0">
                <a:solidFill>
                  <a:schemeClr val="bg1"/>
                </a:solidFill>
              </a:rPr>
              <a:t>Diskuter hvordan de </a:t>
            </a:r>
            <a:r>
              <a:rPr lang="nb-NO" sz="2200" dirty="0" smtClean="0">
                <a:solidFill>
                  <a:schemeClr val="bg1"/>
                </a:solidFill>
              </a:rPr>
              <a:t>sju </a:t>
            </a:r>
            <a:r>
              <a:rPr lang="nb-NO" sz="2200" dirty="0">
                <a:solidFill>
                  <a:schemeClr val="bg1"/>
                </a:solidFill>
              </a:rPr>
              <a:t>metakognitive læringsstrategiene kan hjelpe dere med å løse denne utfordringen.</a:t>
            </a:r>
          </a:p>
        </p:txBody>
      </p:sp>
    </p:spTree>
    <p:extLst>
      <p:ext uri="{BB962C8B-B14F-4D97-AF65-F5344CB8AC3E}">
        <p14:creationId xmlns:p14="http://schemas.microsoft.com/office/powerpoint/2010/main" val="42238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5941E-CFB3-4451-B1A1-A475455A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Gruppearbeid – løs oppgaven (10 min)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9A5D237-D92B-4D0A-872C-7AEA7F44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403928"/>
            <a:ext cx="8709891" cy="556952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 smtClean="0"/>
              <a:t>Damene på toget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800" dirty="0" smtClean="0"/>
              <a:t>På Nordlandsbanen reiser seks kvinnelige passasjerer sammen. De seks er Sofie, Elena, Aisha, Pernille, Ida og Maren.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800" dirty="0" smtClean="0"/>
              <a:t>De kommer fra seks ulike steder, Oslo, Bergen, Narvik, Haugesund, Kirkenes og Sortland. </a:t>
            </a: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nb-NO" sz="1800" dirty="0" smtClean="0"/>
              <a:t>Hvem er fra hvor og hva slags yrke har de?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Sofie og damen fra Oslo er elektrikere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Ida og damen fra Bergen er lærere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Hun fra Narvik og Aisha er ingeniører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Elena og Maren er gamle idrettsjenter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Hun fra Narvik har aldri drevet idrett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Damen fra Kirkenes er eldre enn Sofie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Damen fra Sortland er eldre enn Aisha</a:t>
            </a:r>
            <a:endParaRPr lang="en-US" sz="1800" dirty="0" smtClean="0"/>
          </a:p>
          <a:p>
            <a:pPr lvl="0">
              <a:lnSpc>
                <a:spcPct val="100000"/>
              </a:lnSpc>
            </a:pPr>
            <a:r>
              <a:rPr lang="nb-NO" sz="1800" dirty="0" smtClean="0"/>
              <a:t>På Rognan stasjon går Elena og Oslo-damen av toget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nb-NO" sz="1800" dirty="0" smtClean="0"/>
              <a:t>På Fauske stasjon går Aisha og damen fra Kirkenes av toget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021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6E2BD-4563-46EA-9F1E-CB1F1A8A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Plenum (5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A918EA-58A3-4605-BA83-3E224C49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8" y="1601182"/>
            <a:ext cx="7583244" cy="4180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To av gruppene presenterer: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sitt løsningsforslag og valg av strategi for å løse oppgaven</a:t>
            </a:r>
          </a:p>
          <a:p>
            <a:r>
              <a:rPr lang="nb-NO" sz="2200" dirty="0"/>
              <a:t>en egenvurdering av sin valgte strategi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77412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par (5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494" y="1287692"/>
            <a:ext cx="7583244" cy="1010527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Bruk skjemaet og diskuter hvordan dere i gjennomføringen av problemløsningsoppgaven kan legge til rette for at elevene får øve seg på og bli bevisst de </a:t>
            </a:r>
            <a:r>
              <a:rPr lang="nb-NO" sz="2200" dirty="0" smtClean="0"/>
              <a:t>sju </a:t>
            </a:r>
            <a:r>
              <a:rPr lang="nb-NO" sz="2200" dirty="0"/>
              <a:t>metakognitive læringsstrategiene.</a:t>
            </a:r>
          </a:p>
          <a:p>
            <a:pPr marL="0" indent="0">
              <a:buNone/>
            </a:pPr>
            <a:endParaRPr lang="nb-NO" sz="2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762676"/>
              </p:ext>
            </p:extLst>
          </p:nvPr>
        </p:nvGraphicFramePr>
        <p:xfrm>
          <a:off x="921058" y="2361511"/>
          <a:ext cx="7263715" cy="441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013">
                  <a:extLst>
                    <a:ext uri="{9D8B030D-6E8A-4147-A177-3AD203B41FA5}">
                      <a16:colId xmlns:a16="http://schemas.microsoft.com/office/drawing/2014/main" val="1962982824"/>
                    </a:ext>
                  </a:extLst>
                </a:gridCol>
                <a:gridCol w="5742702">
                  <a:extLst>
                    <a:ext uri="{9D8B030D-6E8A-4147-A177-3AD203B41FA5}">
                      <a16:colId xmlns:a16="http://schemas.microsoft.com/office/drawing/2014/main" val="3390678336"/>
                    </a:ext>
                  </a:extLst>
                </a:gridCol>
              </a:tblGrid>
              <a:tr h="517373">
                <a:tc>
                  <a:txBody>
                    <a:bodyPr/>
                    <a:lstStyle/>
                    <a:p>
                      <a:pPr algn="l"/>
                      <a:r>
                        <a:rPr lang="nb-NO" sz="1200" dirty="0" err="1"/>
                        <a:t>Metakognitiv</a:t>
                      </a:r>
                      <a:r>
                        <a:rPr lang="nb-NO" sz="1200" dirty="0"/>
                        <a:t> læringsstrategi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/>
                        <a:t>Tilrettelegging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91501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9298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76471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70033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22346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29293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715"/>
                  </a:ext>
                </a:extLst>
              </a:tr>
              <a:tr h="556919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b-NO" sz="12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7179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94768" y="2949852"/>
            <a:ext cx="992620" cy="3784381"/>
            <a:chOff x="1037605" y="1792690"/>
            <a:chExt cx="890950" cy="4339965"/>
          </a:xfrm>
        </p:grpSpPr>
        <p:pic>
          <p:nvPicPr>
            <p:cNvPr id="10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30" b="21449"/>
            <a:stretch/>
          </p:blipFill>
          <p:spPr bwMode="auto">
            <a:xfrm>
              <a:off x="1043305" y="1792690"/>
              <a:ext cx="879548" cy="55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3" t="11150" r="42926" b="26981"/>
            <a:stretch/>
          </p:blipFill>
          <p:spPr bwMode="auto">
            <a:xfrm>
              <a:off x="1037605" y="3707654"/>
              <a:ext cx="885248" cy="51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4" t="9676" r="57216" b="24037"/>
            <a:stretch/>
          </p:blipFill>
          <p:spPr bwMode="auto">
            <a:xfrm>
              <a:off x="1049007" y="3074452"/>
              <a:ext cx="879548" cy="538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8940" r="71508" b="23300"/>
            <a:stretch/>
          </p:blipFill>
          <p:spPr bwMode="auto">
            <a:xfrm>
              <a:off x="1043305" y="2414144"/>
              <a:ext cx="885249" cy="5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9" t="9109" r="638" b="24363"/>
            <a:stretch/>
          </p:blipFill>
          <p:spPr bwMode="auto">
            <a:xfrm>
              <a:off x="1062193" y="5629916"/>
              <a:ext cx="791546" cy="502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06" t="10390" r="15062" b="23791"/>
            <a:stretch/>
          </p:blipFill>
          <p:spPr bwMode="auto">
            <a:xfrm>
              <a:off x="1093008" y="4996714"/>
              <a:ext cx="791546" cy="50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29" t="11090" r="29139" b="25922"/>
            <a:stretch/>
          </p:blipFill>
          <p:spPr bwMode="auto">
            <a:xfrm>
              <a:off x="1084456" y="4377426"/>
              <a:ext cx="791546" cy="48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6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126867"/>
            <a:ext cx="7773417" cy="1325563"/>
          </a:xfrm>
        </p:spPr>
        <p:txBody>
          <a:bodyPr>
            <a:normAutofit/>
          </a:bodyPr>
          <a:lstStyle/>
          <a:p>
            <a:r>
              <a:rPr lang="nb-NO" sz="3200" dirty="0"/>
              <a:t>Metakognitive læringsstrategier, eksempler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532059"/>
              </p:ext>
            </p:extLst>
          </p:nvPr>
        </p:nvGraphicFramePr>
        <p:xfrm>
          <a:off x="722722" y="1206378"/>
          <a:ext cx="7963593" cy="555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729">
                  <a:extLst>
                    <a:ext uri="{9D8B030D-6E8A-4147-A177-3AD203B41FA5}">
                      <a16:colId xmlns:a16="http://schemas.microsoft.com/office/drawing/2014/main" val="1962982824"/>
                    </a:ext>
                  </a:extLst>
                </a:gridCol>
                <a:gridCol w="6005864">
                  <a:extLst>
                    <a:ext uri="{9D8B030D-6E8A-4147-A177-3AD203B41FA5}">
                      <a16:colId xmlns:a16="http://schemas.microsoft.com/office/drawing/2014/main" val="3390678336"/>
                    </a:ext>
                  </a:extLst>
                </a:gridCol>
              </a:tblGrid>
              <a:tr h="697707">
                <a:tc>
                  <a:txBody>
                    <a:bodyPr/>
                    <a:lstStyle/>
                    <a:p>
                      <a:pPr algn="l"/>
                      <a:r>
                        <a:rPr lang="nb-NO" sz="1800" dirty="0" err="1"/>
                        <a:t>Metakognitiv</a:t>
                      </a:r>
                      <a:r>
                        <a:rPr lang="nb-NO" sz="1800" dirty="0"/>
                        <a:t> læringsstrategi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dirty="0"/>
                        <a:t>Eksempler på spørsmål til eleven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91501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500" dirty="0">
                          <a:latin typeface="Comic Sans MS" panose="030F0702030302020204" pitchFamily="66" charset="0"/>
                        </a:rPr>
                        <a:t>Er</a:t>
                      </a: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 målet med oppgaven tydelig? Hvor kan du finne hjelp? Hvilke strategier kan du velge? </a:t>
                      </a:r>
                      <a:endParaRPr lang="nb-NO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9298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latin typeface="Comic Sans MS" panose="030F0702030302020204" pitchFamily="66" charset="0"/>
                        </a:rPr>
                        <a:t>Du sier du vet ikke, men hva tror du?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Hvordan kan du sjekke om løsningen din holder mål? </a:t>
                      </a:r>
                      <a:endParaRPr lang="nb-NO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76471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500" dirty="0">
                          <a:latin typeface="Comic Sans MS" panose="030F0702030302020204" pitchFamily="66" charset="0"/>
                        </a:rPr>
                        <a:t>Hva vil det si å være nysgjerrig? Kan</a:t>
                      </a: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 man lære noe av å være nysgjerrig? Hvordan hjalp nysgjerrigheten din deg til å løse oppgaven?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70033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>
                          <a:latin typeface="Comic Sans MS" panose="030F0702030302020204" pitchFamily="66" charset="0"/>
                        </a:rPr>
                        <a:t>Hva gjorde du da det ble vanskelig?</a:t>
                      </a: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nb-NO" sz="1500" dirty="0">
                          <a:latin typeface="Comic Sans MS" panose="030F0702030302020204" pitchFamily="66" charset="0"/>
                        </a:rPr>
                        <a:t>Hvordan klarte du likevel å</a:t>
                      </a: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 fortsette? Hva var det som gjorde at du ikke fortsatte?</a:t>
                      </a:r>
                      <a:endParaRPr lang="nb-NO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22346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Hva klarte du? Hva kan du bli flinkere til, og hvordan kan du oppnå det? Hva skal til for at du ikke gir opp?</a:t>
                      </a:r>
                      <a:endParaRPr lang="nb-NO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29293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500" dirty="0">
                          <a:latin typeface="Comic Sans MS" panose="030F0702030302020204" pitchFamily="66" charset="0"/>
                        </a:rPr>
                        <a:t>Hva vet du om dette fra før? Hvilken kunnskap trenger/ mangler du? Hvordan kan du bruke denne kunnskapen til å løse oppgaven?</a:t>
                      </a: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nb-NO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715"/>
                  </a:ext>
                </a:extLst>
              </a:tr>
              <a:tr h="755515">
                <a:tc>
                  <a:txBody>
                    <a:bodyPr/>
                    <a:lstStyle/>
                    <a:p>
                      <a:pPr algn="l"/>
                      <a:endParaRPr lang="nb-NO" sz="1200" dirty="0"/>
                    </a:p>
                    <a:p>
                      <a:pPr algn="l"/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aseline="0" dirty="0">
                          <a:latin typeface="Comic Sans MS" panose="030F0702030302020204" pitchFamily="66" charset="0"/>
                        </a:rPr>
                        <a:t>Kan du spørre noen medelever om hjelp til å komme videre? Kan du spørre deg selv om hvilken strategi du kan bruke for å holde fokus? Forslag på andre du kan spørre?</a:t>
                      </a:r>
                      <a:endParaRPr lang="nb-NO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7179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81051" y="1934579"/>
            <a:ext cx="1165287" cy="4708268"/>
            <a:chOff x="1037605" y="1742536"/>
            <a:chExt cx="890950" cy="4390119"/>
          </a:xfrm>
        </p:grpSpPr>
        <p:pic>
          <p:nvPicPr>
            <p:cNvPr id="10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30" b="21449"/>
            <a:stretch/>
          </p:blipFill>
          <p:spPr bwMode="auto">
            <a:xfrm>
              <a:off x="1043305" y="1742536"/>
              <a:ext cx="879548" cy="55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3" t="11150" r="42926" b="26981"/>
            <a:stretch/>
          </p:blipFill>
          <p:spPr bwMode="auto">
            <a:xfrm>
              <a:off x="1037605" y="3707654"/>
              <a:ext cx="885248" cy="51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4" t="9676" r="57216" b="24037"/>
            <a:stretch/>
          </p:blipFill>
          <p:spPr bwMode="auto">
            <a:xfrm>
              <a:off x="1049007" y="3074452"/>
              <a:ext cx="879548" cy="538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8940" r="71508" b="23300"/>
            <a:stretch/>
          </p:blipFill>
          <p:spPr bwMode="auto">
            <a:xfrm>
              <a:off x="1043305" y="2414144"/>
              <a:ext cx="885249" cy="5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9" t="9109" r="638" b="24363"/>
            <a:stretch/>
          </p:blipFill>
          <p:spPr bwMode="auto">
            <a:xfrm>
              <a:off x="1062193" y="5629916"/>
              <a:ext cx="791546" cy="502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06" t="10390" r="15062" b="23791"/>
            <a:stretch/>
          </p:blipFill>
          <p:spPr bwMode="auto">
            <a:xfrm>
              <a:off x="1093008" y="4996714"/>
              <a:ext cx="791546" cy="50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29" t="11090" r="29139" b="25922"/>
            <a:stretch/>
          </p:blipFill>
          <p:spPr bwMode="auto">
            <a:xfrm>
              <a:off x="1084456" y="4377426"/>
              <a:ext cx="791546" cy="48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0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881281"/>
              </p:ext>
            </p:extLst>
          </p:nvPr>
        </p:nvGraphicFramePr>
        <p:xfrm>
          <a:off x="895350" y="1825625"/>
          <a:ext cx="7583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768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15872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</a:t>
                      </a:r>
                      <a:r>
                        <a:rPr lang="nb-NO" sz="2200" baseline="0" dirty="0"/>
                        <a:t> forarbeid i grupper</a:t>
                      </a:r>
                      <a:endParaRPr lang="nb-N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Plenumsdiskusjon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  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3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Aktivitet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30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11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  5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51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Planlegge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2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/>
                        <a:t>95 </a:t>
                      </a:r>
                      <a:r>
                        <a:rPr lang="nb-NO" sz="2200" b="1" dirty="0" smtClean="0"/>
                        <a:t>min</a:t>
                      </a:r>
                      <a:endParaRPr lang="nb-NO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6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5739" y="145128"/>
            <a:ext cx="7583243" cy="1325563"/>
          </a:xfrm>
        </p:spPr>
        <p:txBody>
          <a:bodyPr/>
          <a:lstStyle/>
          <a:p>
            <a:pPr algn="ctr"/>
            <a:r>
              <a:rPr lang="nb-NO" dirty="0"/>
              <a:t>Læringsstrategier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/>
          <a:srcRect r="3791"/>
          <a:stretch/>
        </p:blipFill>
        <p:spPr>
          <a:xfrm>
            <a:off x="3091399" y="2520664"/>
            <a:ext cx="3113601" cy="264149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009774" y="1395510"/>
            <a:ext cx="527685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2200" dirty="0"/>
              <a:t>Hvilken påstand er du mest enig i?</a:t>
            </a:r>
            <a:br>
              <a:rPr lang="nb-NO" sz="2200" dirty="0"/>
            </a:br>
            <a:r>
              <a:rPr lang="nb-NO" sz="2200" b="1" dirty="0"/>
              <a:t>Diskuter to og </a:t>
            </a:r>
            <a:r>
              <a:rPr lang="nb-NO" sz="2200" b="1" dirty="0" smtClean="0"/>
              <a:t>to. </a:t>
            </a:r>
            <a:r>
              <a:rPr lang="nb-NO" sz="2200" b="1" dirty="0"/>
              <a:t>(3 </a:t>
            </a:r>
            <a:r>
              <a:rPr lang="nb-NO" sz="2200" b="1" dirty="0" smtClean="0"/>
              <a:t>min) </a:t>
            </a:r>
            <a:endParaRPr lang="nb-NO" sz="2200" b="1" dirty="0"/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276605" y="4895014"/>
            <a:ext cx="3623041" cy="1757698"/>
          </a:xfrm>
          <a:prstGeom prst="wedgeRoundRectCallout">
            <a:avLst>
              <a:gd name="adj1" fmla="val 33260"/>
              <a:gd name="adj2" fmla="val -779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Læringsstrategier er særlig viktig for elever med stort læringspotensial for da kan de klare seg godt på egen </a:t>
            </a:r>
            <a:r>
              <a:rPr lang="nb-NO" sz="2000" dirty="0" smtClean="0">
                <a:latin typeface="Comic Sans MS" panose="030F0702030302020204" pitchFamily="66" charset="0"/>
              </a:rPr>
              <a:t>hånd.</a:t>
            </a:r>
            <a:endParaRPr lang="nb-NO" sz="2000" dirty="0">
              <a:latin typeface="Comic Sans MS" panose="030F0702030302020204" pitchFamily="66" charset="0"/>
            </a:endParaRP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297566" y="2769574"/>
            <a:ext cx="2814794" cy="1325672"/>
          </a:xfrm>
          <a:prstGeom prst="wedgeRoundRectCallout">
            <a:avLst>
              <a:gd name="adj1" fmla="val -70245"/>
              <a:gd name="adj2" fmla="val -409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Læringsstrategier er viktig for å bevisstgjøre elevene på hvordan de </a:t>
            </a:r>
            <a:r>
              <a:rPr lang="nb-NO" sz="2000" dirty="0" smtClean="0">
                <a:latin typeface="Comic Sans MS" panose="030F0702030302020204" pitchFamily="66" charset="0"/>
              </a:rPr>
              <a:t>lærer.</a:t>
            </a:r>
            <a:endParaRPr lang="nb-NO" sz="2000" dirty="0">
              <a:latin typeface="Comic Sans MS" panose="030F0702030302020204" pitchFamily="66" charset="0"/>
            </a:endParaRP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432924" y="2615490"/>
            <a:ext cx="2658475" cy="1323268"/>
          </a:xfrm>
          <a:prstGeom prst="wedgeRoundRectCallout">
            <a:avLst>
              <a:gd name="adj1" fmla="val 74296"/>
              <a:gd name="adj2" fmla="val -207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Læringsstrategier er viktig for å styrke elevenes faglige </a:t>
            </a:r>
            <a:r>
              <a:rPr lang="nb-NO" sz="2000" dirty="0" smtClean="0">
                <a:latin typeface="Comic Sans MS" panose="030F0702030302020204" pitchFamily="66" charset="0"/>
              </a:rPr>
              <a:t>utbytte.</a:t>
            </a:r>
            <a:endParaRPr lang="nb-NO" sz="2000" dirty="0">
              <a:latin typeface="Comic Sans MS" panose="030F0702030302020204" pitchFamily="66" charset="0"/>
            </a:endParaRP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989625" y="4997786"/>
            <a:ext cx="2873850" cy="1325672"/>
          </a:xfrm>
          <a:prstGeom prst="wedgeRoundRectCallout">
            <a:avLst>
              <a:gd name="adj1" fmla="val -39020"/>
              <a:gd name="adj2" fmla="val -910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latin typeface="Comic Sans MS" panose="030F0702030302020204" pitchFamily="66" charset="0"/>
              </a:rPr>
              <a:t>Læringsstrategier er viktig for de hjelper elevene å lære fag på egen </a:t>
            </a:r>
            <a:r>
              <a:rPr lang="nb-NO" sz="2000" dirty="0" smtClean="0">
                <a:latin typeface="Comic Sans MS" panose="030F0702030302020204" pitchFamily="66" charset="0"/>
              </a:rPr>
              <a:t>hånd.</a:t>
            </a:r>
            <a:endParaRPr lang="nb-NO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0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28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lære å lære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i="1" dirty="0"/>
              <a:t>«Skolen skal bidra til at elevene reflekterer over sin egen læring, forstår sine egne læringsprosesser og tilegner seg kunnskap på selvstendig vis….»</a:t>
            </a:r>
          </a:p>
          <a:p>
            <a:pPr marL="0" indent="0">
              <a:buNone/>
            </a:pPr>
            <a:r>
              <a:rPr lang="nb-NO" sz="2200" dirty="0"/>
              <a:t>(LK 2020. Overordnet del, 2.4 Å lære å lære)</a:t>
            </a:r>
            <a:endParaRPr lang="nb-NO" sz="22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er å bidra til at elevene blir metakognitive.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/>
            </a:r>
            <a:br>
              <a:rPr lang="nb-NO" sz="2200" dirty="0"/>
            </a:br>
            <a:endParaRPr lang="nb-NO" sz="22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</p:txBody>
      </p:sp>
      <p:sp>
        <p:nvSpPr>
          <p:cNvPr id="2" name="Right Arrow 1"/>
          <p:cNvSpPr/>
          <p:nvPr/>
        </p:nvSpPr>
        <p:spPr>
          <a:xfrm>
            <a:off x="2389238" y="4109884"/>
            <a:ext cx="3323303" cy="1406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Men hva karakteriserer den metakognitive eleven?</a:t>
            </a:r>
          </a:p>
        </p:txBody>
      </p:sp>
    </p:spTree>
    <p:extLst>
      <p:ext uri="{BB962C8B-B14F-4D97-AF65-F5344CB8AC3E}">
        <p14:creationId xmlns:p14="http://schemas.microsoft.com/office/powerpoint/2010/main" val="35339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5D82C392-5084-4C78-9D13-CB7FB3F1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43" y="613069"/>
            <a:ext cx="8545678" cy="626357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0F6E074-28A8-442C-9F53-0C57F87F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metakognitive eleven</a:t>
            </a:r>
            <a:br>
              <a:rPr lang="nb-NO" dirty="0"/>
            </a:b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5FE8EE-DA47-4DFB-84DC-B65625B61D7A}"/>
              </a:ext>
            </a:extLst>
          </p:cNvPr>
          <p:cNvSpPr txBox="1">
            <a:spLocks/>
          </p:cNvSpPr>
          <p:nvPr/>
        </p:nvSpPr>
        <p:spPr>
          <a:xfrm>
            <a:off x="1392244" y="1410294"/>
            <a:ext cx="4799006" cy="60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endParaRPr lang="nb-NO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4EBCE3-DAE6-4580-8E1A-646433470726}"/>
              </a:ext>
            </a:extLst>
          </p:cNvPr>
          <p:cNvSpPr txBox="1">
            <a:spLocks/>
          </p:cNvSpPr>
          <p:nvPr/>
        </p:nvSpPr>
        <p:spPr>
          <a:xfrm>
            <a:off x="895738" y="1326785"/>
            <a:ext cx="5939401" cy="26026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100" dirty="0"/>
              <a:t>reflekterer over, er bevisst og kontrollerer egen læringsprosess</a:t>
            </a:r>
          </a:p>
          <a:p>
            <a:r>
              <a:rPr lang="nb-NO" sz="2100" dirty="0"/>
              <a:t>har et repertoar av læringsstrategier og vet når og hvordan de skal brukes</a:t>
            </a:r>
          </a:p>
          <a:p>
            <a:r>
              <a:rPr lang="nb-NO" sz="2000" dirty="0"/>
              <a:t>vet at læringsfrustrasjon er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en </a:t>
            </a:r>
            <a:r>
              <a:rPr lang="nb-NO" sz="2000" dirty="0"/>
              <a:t>del av læringsprosessen.</a:t>
            </a:r>
          </a:p>
          <a:p>
            <a:endParaRPr lang="nb-NO" sz="2100" dirty="0"/>
          </a:p>
          <a:p>
            <a:endParaRPr lang="nb-NO" dirty="0"/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25B6167C-5971-4C04-BB62-9C36CDC03EE9}"/>
              </a:ext>
            </a:extLst>
          </p:cNvPr>
          <p:cNvSpPr/>
          <p:nvPr/>
        </p:nvSpPr>
        <p:spPr>
          <a:xfrm>
            <a:off x="92366" y="3787327"/>
            <a:ext cx="2778579" cy="2191381"/>
          </a:xfrm>
          <a:prstGeom prst="wedgeEllipseCallout">
            <a:avLst>
              <a:gd name="adj1" fmla="val 88944"/>
              <a:gd name="adj2" fmla="val -17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«Education is not the learning of facts, It’s rather the training of the mind to think.»</a:t>
            </a:r>
          </a:p>
          <a:p>
            <a:pPr algn="ctr"/>
            <a:r>
              <a:rPr lang="en-GB" dirty="0" smtClean="0"/>
              <a:t>(Einstein)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291045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149700"/>
            <a:ext cx="7583243" cy="1325563"/>
          </a:xfrm>
        </p:spPr>
        <p:txBody>
          <a:bodyPr/>
          <a:lstStyle/>
          <a:p>
            <a:r>
              <a:rPr lang="nb-NO" dirty="0" smtClean="0"/>
              <a:t>Sju </a:t>
            </a:r>
            <a:r>
              <a:rPr lang="nb-NO" dirty="0"/>
              <a:t>metakognitive læringsstrategier</a:t>
            </a:r>
            <a:endParaRPr lang="en-US" dirty="0"/>
          </a:p>
        </p:txBody>
      </p:sp>
      <p:pic>
        <p:nvPicPr>
          <p:cNvPr id="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0" t="-634" b="-1"/>
          <a:stretch/>
        </p:blipFill>
        <p:spPr bwMode="auto">
          <a:xfrm>
            <a:off x="779211" y="3901906"/>
            <a:ext cx="7332401" cy="21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9" b="19922"/>
          <a:stretch/>
        </p:blipFill>
        <p:spPr bwMode="auto">
          <a:xfrm>
            <a:off x="0" y="2380232"/>
            <a:ext cx="8995639" cy="1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2450" y="6482002"/>
            <a:ext cx="22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Elung</a:t>
            </a:r>
            <a:r>
              <a:rPr lang="nb-NO" dirty="0"/>
              <a:t>, 2017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1202" y="1074082"/>
            <a:ext cx="3301661" cy="1323779"/>
          </a:xfrm>
          <a:prstGeom prst="cloudCallout">
            <a:avLst>
              <a:gd name="adj1" fmla="val -16820"/>
              <a:gd name="adj2" fmla="val 7003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tenker over og ser tilbake på læringen min for å finne ut hvordan jeg best kan komme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videre.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694551" y="1498031"/>
            <a:ext cx="2415331" cy="899830"/>
          </a:xfrm>
          <a:prstGeom prst="cloudCallout">
            <a:avLst>
              <a:gd name="adj1" fmla="val -9341"/>
              <a:gd name="adj2" fmla="val 69891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har en idé, mening eller antakelse om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noe.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26924" y="1434867"/>
            <a:ext cx="2341057" cy="899830"/>
          </a:xfrm>
          <a:prstGeom prst="cloudCallout">
            <a:avLst>
              <a:gd name="adj1" fmla="val -16297"/>
              <a:gd name="adj2" fmla="val 7635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har lyst til å være nysgjerrig på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ting.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759105" y="1353072"/>
            <a:ext cx="2341057" cy="899830"/>
          </a:xfrm>
          <a:prstGeom prst="cloudCallout">
            <a:avLst>
              <a:gd name="adj1" fmla="val -16297"/>
              <a:gd name="adj2" fmla="val 7635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gir ikke opp når jeg møter en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utfordring.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4993" y="5757812"/>
            <a:ext cx="3180146" cy="1103211"/>
          </a:xfrm>
          <a:prstGeom prst="cloudCallout">
            <a:avLst>
              <a:gd name="adj1" fmla="val 12718"/>
              <a:gd name="adj2" fmla="val -83406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er bevisst meg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selv, mine </a:t>
            </a:r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handlinger, tanker, styrker, svakheter og neste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skritt.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366653" y="5670617"/>
            <a:ext cx="2585911" cy="1055423"/>
          </a:xfrm>
          <a:prstGeom prst="cloudCallout">
            <a:avLst>
              <a:gd name="adj1" fmla="val -4622"/>
              <a:gd name="adj2" fmla="val -9000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kobler kunnskap og tenkning for å få ny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forståelse.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371834" y="5473622"/>
            <a:ext cx="2168172" cy="905352"/>
          </a:xfrm>
          <a:prstGeom prst="cloudCallout">
            <a:avLst>
              <a:gd name="adj1" fmla="val -13394"/>
              <a:gd name="adj2" fmla="val -6871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Jeg spør og finner ut av </a:t>
            </a:r>
            <a:r>
              <a:rPr lang="nb-NO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ting.</a:t>
            </a:r>
            <a:endParaRPr lang="nb-NO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930" y="3752237"/>
            <a:ext cx="13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Illustrasjon: Marit T. Moseng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49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Planlegge undervisning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25721"/>
            <a:ext cx="7902480" cy="446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Planlegg gjennomføring av memoreringsoppgaven eller problemløsningsoppgaven med elevene dine. Gjør tilpasninger av oppgaven slik at den passer til din elevgruppe.</a:t>
            </a:r>
          </a:p>
          <a:p>
            <a:r>
              <a:rPr lang="nb-NO" sz="2000" dirty="0"/>
              <a:t>Bruk oversikten over de </a:t>
            </a:r>
            <a:r>
              <a:rPr lang="nb-NO" sz="2000" dirty="0" smtClean="0"/>
              <a:t>sju </a:t>
            </a:r>
            <a:r>
              <a:rPr lang="nb-NO" sz="2000" dirty="0"/>
              <a:t>metakognitive læringsstrategiene og observer elevene i gjennomføringa. Hvilke av strategiene bruker elevene for å løse oppgaven?  </a:t>
            </a:r>
          </a:p>
          <a:p>
            <a:r>
              <a:rPr lang="nb-NO" sz="2000" dirty="0"/>
              <a:t>Hvordan kan du legge til rette for at elevene øver på og blir bevisste de </a:t>
            </a:r>
            <a:r>
              <a:rPr lang="nb-NO" sz="2000" dirty="0" smtClean="0"/>
              <a:t>sju </a:t>
            </a:r>
            <a:r>
              <a:rPr lang="nb-NO" sz="2000" dirty="0"/>
              <a:t>metakognitive læringsstrategiene?</a:t>
            </a:r>
          </a:p>
          <a:p>
            <a:endParaRPr lang="nb-NO" sz="2000" dirty="0">
              <a:solidFill>
                <a:srgbClr val="333333"/>
              </a:solidFill>
            </a:endParaRPr>
          </a:p>
          <a:p>
            <a:endParaRPr lang="nb-NO" sz="22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nb-NO" sz="2200" i="1" dirty="0"/>
          </a:p>
          <a:p>
            <a:pPr marL="0" indent="0">
              <a:buNone/>
            </a:pPr>
            <a:endParaRPr lang="nb-NO" sz="22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47" y="3964960"/>
            <a:ext cx="3844201" cy="27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4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481403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sz="4900" dirty="0">
                <a:solidFill>
                  <a:srgbClr val="268183"/>
                </a:solidFill>
              </a:rPr>
              <a:t>Vurdering, læringsstrategier og selvregulering</a:t>
            </a: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dirty="0">
                <a:solidFill>
                  <a:srgbClr val="268183"/>
                </a:solidFill>
              </a:rPr>
              <a:t/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2282373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</a:t>
            </a:r>
            <a:r>
              <a:rPr lang="nb-NO" sz="2200" dirty="0" smtClean="0"/>
              <a:t>utvikle kompetanse </a:t>
            </a:r>
            <a:r>
              <a:rPr lang="nb-NO" sz="2200" dirty="0"/>
              <a:t>i å tilrettelegge for at </a:t>
            </a:r>
            <a:r>
              <a:rPr lang="nb-NO" sz="2200" i="1" dirty="0"/>
              <a:t>alle</a:t>
            </a:r>
            <a:r>
              <a:rPr lang="nb-NO" sz="2200" dirty="0"/>
              <a:t> elever reflekterer over egen læring og forstår sine egne læringsprosesser</a:t>
            </a:r>
            <a:r>
              <a:rPr lang="nb-NO" sz="2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Skjemaet </a:t>
            </a:r>
            <a:r>
              <a:rPr lang="nb-NO" sz="2200" i="1" dirty="0" smtClean="0"/>
              <a:t>Metakognitive læringsstrategier </a:t>
            </a:r>
            <a:r>
              <a:rPr lang="nb-NO" sz="2200" dirty="0" smtClean="0"/>
              <a:t>kan brukes for å legge til rette for at elevene blir bevisste egne læringsprosesser.</a:t>
            </a: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47" y="3964960"/>
            <a:ext cx="3844201" cy="27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9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895864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Del erfaringer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</a:t>
                      </a:r>
                      <a:r>
                        <a:rPr lang="nb-NO" sz="2200" dirty="0" smtClean="0"/>
                        <a:t>0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</a:t>
                      </a:r>
                      <a:r>
                        <a:rPr lang="nb-NO" sz="2200" dirty="0" smtClean="0"/>
                        <a:t>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Tenk-par-del</a:t>
                      </a:r>
                      <a:endParaRPr lang="nb-N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2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45 min</a:t>
                      </a:r>
                      <a:endParaRPr lang="nb-NO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9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7F2C29-B7EF-4A05-812D-DBA70F99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Gruppearbeid </a:t>
            </a:r>
            <a:r>
              <a:rPr lang="nb-NO" dirty="0" smtClean="0"/>
              <a:t>(10 </a:t>
            </a:r>
            <a:r>
              <a:rPr lang="nb-NO" dirty="0"/>
              <a:t>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669DAC-A45D-4CE9-A8D9-72842CD13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200" dirty="0"/>
              <a:t>Bruk notatene fra forarbeidet og diskuter i grupper på </a:t>
            </a:r>
            <a:r>
              <a:rPr lang="nb-NO" sz="2200" dirty="0" smtClean="0"/>
              <a:t>tre–fem </a:t>
            </a:r>
            <a:r>
              <a:rPr lang="nb-NO" sz="2200" dirty="0"/>
              <a:t>personer: </a:t>
            </a:r>
          </a:p>
          <a:p>
            <a:pPr marL="514350" indent="-514350">
              <a:spcAft>
                <a:spcPts val="600"/>
              </a:spcAft>
              <a:buFont typeface="Arial"/>
              <a:buAutoNum type="arabicPeriod"/>
            </a:pPr>
            <a:r>
              <a:rPr lang="nb-NO" sz="2200" dirty="0"/>
              <a:t>Hvorfor bør elever utvikle gode arbeidsvaner og læringsstrategier? </a:t>
            </a:r>
          </a:p>
          <a:p>
            <a:pPr marL="514350" indent="-514350">
              <a:spcAft>
                <a:spcPts val="600"/>
              </a:spcAft>
              <a:buFont typeface="Arial"/>
              <a:buAutoNum type="arabicPeriod"/>
            </a:pPr>
            <a:r>
              <a:rPr lang="nb-NO" sz="2200" dirty="0"/>
              <a:t>Hva kjennetegner elever som er henholdsvis lite og mye bevisst sin egen læring og læringsprosess? Gi gjerne eksempler.</a:t>
            </a:r>
          </a:p>
          <a:p>
            <a:pPr marL="514350" indent="-514350">
              <a:spcAft>
                <a:spcPts val="600"/>
              </a:spcAft>
              <a:buFont typeface="Arial"/>
              <a:buAutoNum type="arabicPeriod"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019933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Del erfaringer i grupper (20 </a:t>
            </a:r>
            <a:r>
              <a:rPr lang="nb-NO" dirty="0" smtClean="0"/>
              <a:t>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Gå sammen i grupper på </a:t>
            </a:r>
            <a:r>
              <a:rPr lang="nb-NO" sz="2200" dirty="0" smtClean="0"/>
              <a:t>tre–fem </a:t>
            </a:r>
            <a:r>
              <a:rPr lang="nb-NO" sz="2200" dirty="0"/>
              <a:t>personer. Hver person forteller kort: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 kognitive læringsstrategier observerte du var i bruk når elevene løste oppgaven?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Hvordan kan du legge til rette for at elevene øver på og blir bevisste de </a:t>
            </a:r>
            <a:r>
              <a:rPr lang="nb-NO" sz="2200" dirty="0" smtClean="0"/>
              <a:t>sju </a:t>
            </a:r>
            <a:r>
              <a:rPr lang="nb-NO" sz="2200" dirty="0"/>
              <a:t>metakognitive læringsstrategiene?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67" y="4195482"/>
            <a:ext cx="3432934" cy="24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3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Oppsummer i plenum </a:t>
            </a:r>
            <a:r>
              <a:rPr lang="nb-NO" dirty="0" smtClean="0"/>
              <a:t>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sine tanker om bruk av kognitive læringsstrategier: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Hvordan kan du legge til rette for at elevene øver på og blir bevisste de </a:t>
            </a:r>
            <a:r>
              <a:rPr lang="nb-NO" sz="2200" dirty="0" smtClean="0"/>
              <a:t>sju </a:t>
            </a:r>
            <a:r>
              <a:rPr lang="nb-NO" sz="2200" dirty="0"/>
              <a:t>metakognitive læringsstrategiene?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847260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788996"/>
            <a:ext cx="6987912" cy="20916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utvikle: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kompetanse i å tilrettelegge for at alle elever, også de med stort læringspotensial, reflekterer over egen læring og forstår sine egne læringsprosesser</a:t>
            </a:r>
          </a:p>
        </p:txBody>
      </p:sp>
      <p:sp>
        <p:nvSpPr>
          <p:cNvPr id="10" name="Rounded Rectangular Callout 2"/>
          <p:cNvSpPr/>
          <p:nvPr/>
        </p:nvSpPr>
        <p:spPr>
          <a:xfrm>
            <a:off x="4687360" y="225084"/>
            <a:ext cx="3139714" cy="1097279"/>
          </a:xfrm>
          <a:prstGeom prst="wedgeRoundRectCallout">
            <a:avLst>
              <a:gd name="adj1" fmla="val -65442"/>
              <a:gd name="adj2" fmla="val 26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172" y="4020666"/>
            <a:ext cx="3743146" cy="193899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b-NO" sz="2000" dirty="0"/>
              <a:t>De </a:t>
            </a:r>
            <a:r>
              <a:rPr lang="nb-NO" sz="2000" dirty="0" smtClean="0"/>
              <a:t>sju </a:t>
            </a:r>
            <a:r>
              <a:rPr lang="nb-NO" sz="2000" dirty="0"/>
              <a:t>metakognitive læringsstrategier er viktig i all læring. Den selvregulerte eleven bruker disse læringsstrategiene bevisst og aktivt i egen læringsprosess.</a:t>
            </a:r>
          </a:p>
        </p:txBody>
      </p:sp>
      <p:pic>
        <p:nvPicPr>
          <p:cNvPr id="8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9" b="19922"/>
          <a:stretch/>
        </p:blipFill>
        <p:spPr bwMode="auto">
          <a:xfrm>
            <a:off x="4568252" y="4217033"/>
            <a:ext cx="4427264" cy="7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esteurope1-mediap.svc.ms/transform/thumbnail?provider=spo&amp;inputFormat=png&amp;cs=fFNQTw&amp;docid=https%3A%2F%2Fstudntnu-my.sharepoint.com%3A443%2F_api%2Fv2.0%2Fdrives%2Fb!zz9W_2_ktEK-CZPu7krmc6GMhnW_mMpDlamRjTh4TXVy4fBJ8lHSSJiKTzOCw5db%2Fitems%2F01VL2HLIT43NNUNYXRHJGIGK3QJ6AIVCGT%3Fversion%3DPublished&amp;access_token=eyJ0eXAiOiJKV1QiLCJhbGciOiJub25lIn0.eyJhdWQiOiIwMDAwMDAwMy0wMDAwLTBmZjEtY2UwMC0wMDAwMDAwMDAwMDAvc3R1ZG50bnUtbXkuc2hhcmVwb2ludC5jb21AMDlhMTA2NzItODIyZi00NDY3LWE1YmEtNWJiMzc1OTY3YzA1IiwiaXNzIjoiMDAwMDAwMDMtMDAwMC0wZmYxLWNlMDAtMDAwMDAwMDAwMDAwIiwibmJmIjoiMTU4NDQ0MDg1MyIsImV4cCI6IjE1ODQ0NjI0NTMiLCJlbmRwb2ludHVybCI6IjdBOE9rTzdINkpWWTVIL0tmNEVjMWgxV2JMKzR2eDgyaEZVek1mQ01QVDg9IiwiZW5kcG9pbnR1cmxMZW5ndGgiOiIxMTgiLCJpc2xvb3BiYWNrIjoiVHJ1ZSIsImNpZCI6Ik5UbGhNek5tT1dZdFpqQmhNaTFpTURBd0xXVXhNelF0TnpsbVkyVTVaVEprTW1ZeSIsInZlciI6Imhhc2hlZHByb29mdG9rZW4iLCJzaXRlaWQiOiJabVkxTmpObVkyWXRaVFEyWmkwME1tSTBMV0psTURrdE9UTmxaV1ZsTkdGbE5qY3oiLCJuYW1laWQiOiIwIy5mfG1lbWJlcnNoaXB8dXJuJTNhc3BvJTNhYW5vbiM1ZTI0MWM4YzU4NDJkYzYwNzJlYzMzNzJjNGNjNDA4ODQzYmJiZjE0ZTJiOGNiNDNkODMzZDc4ODU5MDAyM2JlIiwibmlpIjoibWljcm9zb2Z0LnNoYXJlcG9pbnQiLCJpc3VzZXIiOiJ0cnVlIiwiY2FjaGVrZXkiOiIwaC5mfG1lbWJlcnNoaXB8dXJuJTNhc3BvJTNhYW5vbiM1ZTI0MWM4YzU4NDJkYzYwNzJlYzMzNzJjNGNjNDA4ODQzYmJiZjE0ZTJiOGNiNDNkODMzZDc4ODU5MDAyM2JlIiwic2hhcmluZ2lkIjoickR5K0p5eU00MFMwR0lSaE5ab2NGdyIsInR0IjoiMCIsInVzZVBlcnNpc3RlbnRDb29raWUiOiIyIn0.YXdSQnl0WjJVeXpabkZDVm9FemJRYVlHODJpeWdLSXJYQU5GQWVqRldIaz0&amp;encodeFailures=1&amp;srcWidth=&amp;srcHeight=&amp;width=1920&amp;height=232&amp;action=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0" t="10391" b="19525"/>
          <a:stretch/>
        </p:blipFill>
        <p:spPr bwMode="auto">
          <a:xfrm>
            <a:off x="5357713" y="4990162"/>
            <a:ext cx="3121269" cy="6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66989" y="5571250"/>
            <a:ext cx="1322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Marit T. Moseng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13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</a:t>
            </a:r>
            <a:r>
              <a:rPr lang="nb-NO" dirty="0" smtClean="0"/>
              <a:t>(15 min)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</a:t>
            </a:r>
            <a:r>
              <a:rPr lang="nb-NO" sz="2200" dirty="0">
                <a:solidFill>
                  <a:schemeClr val="tx1"/>
                </a:solidFill>
              </a:rPr>
              <a:t>bruke dette skjemaet i din fremtidige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</a:t>
            </a:r>
            <a:r>
              <a:rPr lang="nb-NO" sz="2200" dirty="0" smtClean="0">
                <a:solidFill>
                  <a:schemeClr val="tx1"/>
                </a:solidFill>
              </a:rPr>
              <a:t>(8 min)</a:t>
            </a:r>
            <a:endParaRPr lang="nb-NO" sz="22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3766136"/>
            <a:ext cx="4024081" cy="29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68288" lvl="0" indent="-268288" algn="l"/>
            <a:r>
              <a:rPr lang="nb-NO" sz="1800" dirty="0" err="1"/>
              <a:t>Csikszentmihalyi</a:t>
            </a:r>
            <a:r>
              <a:rPr lang="nb-NO" sz="1800" dirty="0"/>
              <a:t>, M. (1988). The </a:t>
            </a:r>
            <a:r>
              <a:rPr lang="nb-NO" sz="1800" dirty="0" err="1"/>
              <a:t>flow</a:t>
            </a:r>
            <a:r>
              <a:rPr lang="nb-NO" sz="1800" dirty="0"/>
              <a:t> </a:t>
            </a:r>
            <a:r>
              <a:rPr lang="nb-NO" sz="1800" dirty="0" err="1"/>
              <a:t>experience</a:t>
            </a:r>
            <a:r>
              <a:rPr lang="nb-NO" sz="1800" dirty="0"/>
              <a:t> and </a:t>
            </a:r>
            <a:r>
              <a:rPr lang="nb-NO" sz="1800" dirty="0" err="1"/>
              <a:t>it’s</a:t>
            </a:r>
            <a:r>
              <a:rPr lang="nb-NO" sz="1800" dirty="0"/>
              <a:t> </a:t>
            </a:r>
            <a:r>
              <a:rPr lang="nb-NO" sz="1800" dirty="0" err="1"/>
              <a:t>significance</a:t>
            </a:r>
            <a:r>
              <a:rPr lang="nb-NO" sz="1800" dirty="0"/>
              <a:t> for human </a:t>
            </a:r>
            <a:r>
              <a:rPr lang="nb-NO" sz="1800" dirty="0" err="1"/>
              <a:t>psychology</a:t>
            </a:r>
            <a:r>
              <a:rPr lang="nb-NO" sz="1800" dirty="0"/>
              <a:t>. I </a:t>
            </a:r>
            <a:r>
              <a:rPr lang="nb-NO" sz="1800" dirty="0" err="1"/>
              <a:t>Csikszentmihalyi</a:t>
            </a:r>
            <a:r>
              <a:rPr lang="nb-NO" sz="1800" dirty="0"/>
              <a:t>, M. &amp; </a:t>
            </a:r>
            <a:r>
              <a:rPr lang="nb-NO" sz="1800" dirty="0" err="1"/>
              <a:t>Csikszentmihalyi</a:t>
            </a:r>
            <a:r>
              <a:rPr lang="nb-NO" sz="1800" dirty="0"/>
              <a:t>, I. S. (red.). , </a:t>
            </a:r>
            <a:r>
              <a:rPr lang="nb-NO" sz="1800" i="1" dirty="0"/>
              <a:t>Optimal </a:t>
            </a:r>
            <a:r>
              <a:rPr lang="nb-NO" sz="1800" i="1" dirty="0" err="1"/>
              <a:t>Experience</a:t>
            </a:r>
            <a:r>
              <a:rPr lang="nb-NO" sz="1800" i="1" dirty="0"/>
              <a:t>: </a:t>
            </a:r>
            <a:r>
              <a:rPr lang="nb-NO" sz="1800" i="1" dirty="0" err="1"/>
              <a:t>Psychological</a:t>
            </a:r>
            <a:r>
              <a:rPr lang="nb-NO" sz="1800" i="1" dirty="0"/>
              <a:t> Studies </a:t>
            </a:r>
            <a:r>
              <a:rPr lang="nb-NO" sz="1800" i="1" dirty="0" err="1"/>
              <a:t>of</a:t>
            </a:r>
            <a:r>
              <a:rPr lang="nb-NO" sz="1800" i="1" dirty="0"/>
              <a:t> </a:t>
            </a:r>
            <a:r>
              <a:rPr lang="nb-NO" sz="1800" i="1" dirty="0" err="1"/>
              <a:t>flow</a:t>
            </a:r>
            <a:r>
              <a:rPr lang="nb-NO" sz="1800" i="1" dirty="0"/>
              <a:t> in </a:t>
            </a:r>
            <a:r>
              <a:rPr lang="nb-NO" sz="1800" i="1" dirty="0" err="1"/>
              <a:t>consciousness</a:t>
            </a:r>
            <a:r>
              <a:rPr lang="nb-NO" sz="1800" dirty="0"/>
              <a:t>, Cambridge </a:t>
            </a:r>
            <a:r>
              <a:rPr lang="nb-NO" sz="1800" dirty="0" err="1"/>
              <a:t>University</a:t>
            </a:r>
            <a:r>
              <a:rPr lang="nb-NO" sz="1800" dirty="0"/>
              <a:t> Press, ss. 15.35.</a:t>
            </a:r>
          </a:p>
          <a:p>
            <a:pPr marL="268288" indent="-268288" algn="l"/>
            <a:r>
              <a:rPr lang="nn-NO" sz="1800" dirty="0" err="1"/>
              <a:t>Woolfolk</a:t>
            </a:r>
            <a:r>
              <a:rPr lang="nn-NO" sz="1800" dirty="0"/>
              <a:t>, A. (2004). </a:t>
            </a:r>
            <a:r>
              <a:rPr lang="nn-NO" sz="1800" i="1" dirty="0"/>
              <a:t>Pedagogisk psykologi</a:t>
            </a:r>
            <a:r>
              <a:rPr lang="nn-NO" sz="1800" dirty="0"/>
              <a:t>. Tapir akademisk forlag, Trondheim</a:t>
            </a:r>
            <a:endParaRPr lang="nb-NO" sz="1800" dirty="0"/>
          </a:p>
          <a:p>
            <a:pPr marL="268288" indent="-268288" algn="l"/>
            <a:r>
              <a:rPr lang="nn-NO" sz="1800" dirty="0"/>
              <a:t>Elung, T. (2017). </a:t>
            </a:r>
            <a:r>
              <a:rPr lang="nn-NO" sz="1800" i="1" dirty="0"/>
              <a:t>Lær elevene å lære! Om </a:t>
            </a:r>
            <a:r>
              <a:rPr lang="nn-NO" sz="1800" i="1" dirty="0" err="1"/>
              <a:t>læringsstrategier</a:t>
            </a:r>
            <a:r>
              <a:rPr lang="nn-NO" sz="1800" i="1" dirty="0"/>
              <a:t> og aktive </a:t>
            </a:r>
            <a:r>
              <a:rPr lang="nn-NO" sz="1800" i="1" dirty="0" err="1"/>
              <a:t>hjerner</a:t>
            </a:r>
            <a:r>
              <a:rPr lang="nn-NO" sz="1800" dirty="0"/>
              <a:t>. </a:t>
            </a:r>
            <a:r>
              <a:rPr lang="nn-NO" sz="1800" dirty="0" err="1"/>
              <a:t>Pedlex</a:t>
            </a:r>
            <a:r>
              <a:rPr lang="nn-NO" sz="1800" dirty="0"/>
              <a:t>, Oslo</a:t>
            </a:r>
          </a:p>
          <a:p>
            <a:pPr marL="268288" indent="-268288" algn="l"/>
            <a:r>
              <a:rPr lang="nb-NO" sz="1800" dirty="0"/>
              <a:t>Kunnskapsdepartementet (2017). Overordnet del – verdier og prinsipper for grunnopplæringen, 2.4. Å lære å lære. Hentet fra: </a:t>
            </a:r>
            <a:r>
              <a:rPr lang="en-US" sz="1800" dirty="0">
                <a:hlinkClick r:id="rId3"/>
              </a:rPr>
              <a:t>https://www.udir.no/lk20/overordnet-del/prinsipper-for-laring-utvikling-og-danning/2.4-a-lare-a-lare/</a:t>
            </a:r>
            <a:endParaRPr lang="nb-NO" sz="1800" dirty="0"/>
          </a:p>
          <a:p>
            <a:pPr marL="268288" lvl="0" indent="-268288"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85626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7F2C29-B7EF-4A05-812D-DBA70F99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</a:t>
            </a:r>
            <a:r>
              <a:rPr lang="nb-NO" dirty="0"/>
              <a:t>i plenum </a:t>
            </a:r>
            <a:r>
              <a:rPr lang="nb-NO" dirty="0" smtClean="0"/>
              <a:t>(5 </a:t>
            </a:r>
            <a:r>
              <a:rPr lang="nb-NO" dirty="0"/>
              <a:t>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669DAC-A45D-4CE9-A8D9-72842CD13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200" dirty="0"/>
              <a:t>Hver gruppe deler kort det de snakket om:</a:t>
            </a:r>
          </a:p>
          <a:p>
            <a:pPr marL="514350" indent="-514350">
              <a:spcAft>
                <a:spcPts val="600"/>
              </a:spcAft>
              <a:buFont typeface="Arial"/>
              <a:buAutoNum type="arabicPeriod"/>
            </a:pPr>
            <a:r>
              <a:rPr lang="nb-NO" sz="2200" dirty="0" smtClean="0"/>
              <a:t>Hvorfor </a:t>
            </a:r>
            <a:r>
              <a:rPr lang="nb-NO" sz="2200" dirty="0"/>
              <a:t>bør elever utvikle gode arbeidsvaner og læringsstrategier? </a:t>
            </a:r>
          </a:p>
          <a:p>
            <a:pPr marL="514350" indent="-514350">
              <a:spcAft>
                <a:spcPts val="600"/>
              </a:spcAft>
              <a:buFont typeface="Arial"/>
              <a:buAutoNum type="arabicPeriod"/>
            </a:pPr>
            <a:r>
              <a:rPr lang="nb-NO" sz="2200" dirty="0"/>
              <a:t>Hva kjennetegner elever som er henholdsvis lite og mye bevisst sin egen læring og læringsprosess? Gi gjerne eksempler.</a:t>
            </a:r>
          </a:p>
          <a:p>
            <a:pPr marL="514350" indent="-514350">
              <a:spcAft>
                <a:spcPts val="600"/>
              </a:spcAft>
              <a:buFont typeface="Arial"/>
              <a:buAutoNum type="arabicPeriod"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3657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Aktivitet 1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15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52539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5739" y="145128"/>
            <a:ext cx="7583243" cy="132556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Aktivitet 1: Memorering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6DD04672-5E92-41AD-A870-A551720D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På neste side får dere se bilder av 16 norske dyr. </a:t>
            </a:r>
          </a:p>
          <a:p>
            <a:pPr marL="0" indent="0">
              <a:buNone/>
            </a:pPr>
            <a:r>
              <a:rPr lang="nb-NO" sz="2200" dirty="0"/>
              <a:t>Bildene er sortert i </a:t>
            </a:r>
            <a:r>
              <a:rPr lang="nb-NO" sz="2200" dirty="0" smtClean="0"/>
              <a:t>fire </a:t>
            </a:r>
            <a:r>
              <a:rPr lang="nb-NO" sz="2200" dirty="0"/>
              <a:t>rader og </a:t>
            </a:r>
            <a:r>
              <a:rPr lang="nb-NO" sz="2200" dirty="0" smtClean="0"/>
              <a:t>fire </a:t>
            </a:r>
            <a:r>
              <a:rPr lang="nb-NO" sz="2200" dirty="0"/>
              <a:t>kolonner og kommer til å stå på skjermen i </a:t>
            </a:r>
            <a:r>
              <a:rPr lang="nb-NO" sz="2200" dirty="0" smtClean="0"/>
              <a:t>ti </a:t>
            </a:r>
            <a:r>
              <a:rPr lang="nb-NO" sz="2200" dirty="0"/>
              <a:t>sekunder.</a:t>
            </a:r>
          </a:p>
          <a:p>
            <a:pPr marL="0" indent="0">
              <a:buNone/>
            </a:pPr>
            <a:r>
              <a:rPr lang="nb-NO" sz="2200" dirty="0" smtClean="0"/>
              <a:t>Jobb sammen to </a:t>
            </a:r>
            <a:r>
              <a:rPr lang="nb-NO" sz="2200" dirty="0"/>
              <a:t>til tre </a:t>
            </a:r>
            <a:r>
              <a:rPr lang="nb-NO" sz="2200" dirty="0" smtClean="0"/>
              <a:t>personer eller ev. individuelt, og </a:t>
            </a:r>
            <a:r>
              <a:rPr lang="nb-NO" sz="2200" dirty="0"/>
              <a:t>planlegg hvordan </a:t>
            </a:r>
            <a:r>
              <a:rPr lang="nb-NO" sz="2200" dirty="0" smtClean="0"/>
              <a:t>dere/du </a:t>
            </a:r>
            <a:r>
              <a:rPr lang="nb-NO" sz="2200" dirty="0"/>
              <a:t>vil løse oppgaven. (1 min)</a:t>
            </a:r>
          </a:p>
          <a:p>
            <a:pPr marL="0" indent="0">
              <a:buNone/>
            </a:pPr>
            <a:r>
              <a:rPr lang="nb-NO" sz="2200" dirty="0" smtClean="0"/>
              <a:t>Oppgaven </a:t>
            </a:r>
            <a:r>
              <a:rPr lang="nb-NO" sz="2200" dirty="0"/>
              <a:t>er å huske flest mulig av dyrene uten å gjøre notater.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4B7A6E31-B993-43CC-A973-17027259510F}"/>
              </a:ext>
            </a:extLst>
          </p:cNvPr>
          <p:cNvSpPr/>
          <p:nvPr/>
        </p:nvSpPr>
        <p:spPr>
          <a:xfrm>
            <a:off x="3655265" y="4955743"/>
            <a:ext cx="2064190" cy="1050202"/>
          </a:xfrm>
          <a:prstGeom prst="wedgeRoundRectCallout">
            <a:avLst>
              <a:gd name="adj1" fmla="val -66008"/>
              <a:gd name="adj2" fmla="val -409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Er dere klare?</a:t>
            </a:r>
          </a:p>
        </p:txBody>
      </p:sp>
    </p:spTree>
    <p:extLst>
      <p:ext uri="{BB962C8B-B14F-4D97-AF65-F5344CB8AC3E}">
        <p14:creationId xmlns:p14="http://schemas.microsoft.com/office/powerpoint/2010/main" val="19214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31817" cy="63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6E2BD-4563-46EA-9F1E-CB1F1A8A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39" y="198872"/>
            <a:ext cx="7583243" cy="1325563"/>
          </a:xfrm>
        </p:spPr>
        <p:txBody>
          <a:bodyPr/>
          <a:lstStyle/>
          <a:p>
            <a:r>
              <a:rPr lang="nb-NO" dirty="0"/>
              <a:t>Memorering (2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A918EA-58A3-4605-BA83-3E224C49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78" y="1425388"/>
            <a:ext cx="7583244" cy="5075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000" dirty="0"/>
              <a:t>Skriv ned alle dyrene du/dere husker.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000" dirty="0"/>
              <a:t>Sjekk med fasit. Hvor mange riktige hadde dere?</a:t>
            </a:r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  <a:p>
            <a:endParaRPr lang="nb-NO" sz="2200" dirty="0"/>
          </a:p>
          <a:p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9" y="2401865"/>
            <a:ext cx="6428426" cy="44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8a368eec-6d42-4a57-b1a3-bc323a6b01a0">
      <UserInfo>
        <DisplayName/>
        <AccountId xsi:nil="true"/>
        <AccountType/>
      </UserInfo>
    </Owner>
    <Students xmlns="8a368eec-6d42-4a57-b1a3-bc323a6b01a0">
      <UserInfo>
        <DisplayName/>
        <AccountId xsi:nil="true"/>
        <AccountType/>
      </UserInfo>
    </Students>
    <AppVersion xmlns="8a368eec-6d42-4a57-b1a3-bc323a6b01a0" xsi:nil="true"/>
    <IsNotebookLocked xmlns="8a368eec-6d42-4a57-b1a3-bc323a6b01a0" xsi:nil="true"/>
    <NotebookType xmlns="8a368eec-6d42-4a57-b1a3-bc323a6b01a0" xsi:nil="true"/>
    <FolderType xmlns="8a368eec-6d42-4a57-b1a3-bc323a6b01a0" xsi:nil="true"/>
    <Teachers xmlns="8a368eec-6d42-4a57-b1a3-bc323a6b01a0">
      <UserInfo>
        <DisplayName/>
        <AccountId xsi:nil="true"/>
        <AccountType/>
      </UserInfo>
    </Teachers>
    <Templates xmlns="8a368eec-6d42-4a57-b1a3-bc323a6b01a0" xsi:nil="true"/>
    <Has_Teacher_Only_SectionGroup xmlns="8a368eec-6d42-4a57-b1a3-bc323a6b01a0" xsi:nil="true"/>
    <Invited_Students xmlns="8a368eec-6d42-4a57-b1a3-bc323a6b01a0" xsi:nil="true"/>
    <TeamsChannelId xmlns="8a368eec-6d42-4a57-b1a3-bc323a6b01a0" xsi:nil="true"/>
    <Is_Collaboration_Space_Locked xmlns="8a368eec-6d42-4a57-b1a3-bc323a6b01a0" xsi:nil="true"/>
    <Self_Registration_Enabled xmlns="8a368eec-6d42-4a57-b1a3-bc323a6b01a0" xsi:nil="true"/>
    <DefaultSectionNames xmlns="8a368eec-6d42-4a57-b1a3-bc323a6b01a0" xsi:nil="true"/>
    <Invited_Teachers xmlns="8a368eec-6d42-4a57-b1a3-bc323a6b01a0" xsi:nil="true"/>
    <CultureName xmlns="8a368eec-6d42-4a57-b1a3-bc323a6b01a0" xsi:nil="true"/>
    <Student_Groups xmlns="8a368eec-6d42-4a57-b1a3-bc323a6b01a0">
      <UserInfo>
        <DisplayName/>
        <AccountId xsi:nil="true"/>
        <AccountType/>
      </UserInfo>
    </Student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AD7FC30123C4FAAEB052DF966BC2A" ma:contentTypeVersion="28" ma:contentTypeDescription="Create a new document." ma:contentTypeScope="" ma:versionID="de879048d14f85ac8f818ff771e8a910">
  <xsd:schema xmlns:xsd="http://www.w3.org/2001/XMLSchema" xmlns:xs="http://www.w3.org/2001/XMLSchema" xmlns:p="http://schemas.microsoft.com/office/2006/metadata/properties" xmlns:ns3="8a368eec-6d42-4a57-b1a3-bc323a6b01a0" xmlns:ns4="b8cb98ce-525c-41b3-90e1-8ecf2113c5e5" targetNamespace="http://schemas.microsoft.com/office/2006/metadata/properties" ma:root="true" ma:fieldsID="a7a1803bbdbc72cdcfc3c6a7ff5969d9" ns3:_="" ns4:_="">
    <xsd:import namespace="8a368eec-6d42-4a57-b1a3-bc323a6b01a0"/>
    <xsd:import namespace="b8cb98ce-525c-41b3-90e1-8ecf2113c5e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68eec-6d42-4a57-b1a3-bc323a6b01a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98ce-525c-41b3-90e1-8ecf2113c5e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211BA-CA7B-4047-8C2B-0A71C02B15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751312-3D92-4DE8-8CDE-2B41B7A40E67}">
  <ds:schemaRefs>
    <ds:schemaRef ds:uri="b8cb98ce-525c-41b3-90e1-8ecf2113c5e5"/>
    <ds:schemaRef ds:uri="http://schemas.microsoft.com/office/2006/documentManagement/types"/>
    <ds:schemaRef ds:uri="8a368eec-6d42-4a57-b1a3-bc323a6b01a0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8E33E0-2CCF-4290-A784-1A09E7DD7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68eec-6d42-4a57-b1a3-bc323a6b01a0"/>
    <ds:schemaRef ds:uri="b8cb98ce-525c-41b3-90e1-8ecf2113c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2519</Words>
  <Application>Microsoft Office PowerPoint</Application>
  <PresentationFormat>On-screen Show (4:3)</PresentationFormat>
  <Paragraphs>290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Bradley Hand ITC</vt:lpstr>
      <vt:lpstr>Calibri</vt:lpstr>
      <vt:lpstr>Campton Book</vt:lpstr>
      <vt:lpstr>Campton Light</vt:lpstr>
      <vt:lpstr>Campton Medium</vt:lpstr>
      <vt:lpstr>Comic Sans MS</vt:lpstr>
      <vt:lpstr>Office-tema</vt:lpstr>
      <vt:lpstr>Vurdering, læringsstrategier og selvregulering B – Samarbeid</vt:lpstr>
      <vt:lpstr>Mål</vt:lpstr>
      <vt:lpstr>Tidsplan for denne økta</vt:lpstr>
      <vt:lpstr>Gruppearbeid (10 min)</vt:lpstr>
      <vt:lpstr>Del i plenum (5 min)</vt:lpstr>
      <vt:lpstr>Aktivitet 1</vt:lpstr>
      <vt:lpstr> Aktivitet 1: Memorering</vt:lpstr>
      <vt:lpstr>PowerPoint Presentation</vt:lpstr>
      <vt:lpstr>Memorering (2 min)</vt:lpstr>
      <vt:lpstr>Refleksjon (5 min): </vt:lpstr>
      <vt:lpstr>Del i plenum (5 min): </vt:lpstr>
      <vt:lpstr>Faglig påfyll</vt:lpstr>
      <vt:lpstr>Å lære å lære (metakognisjon)</vt:lpstr>
      <vt:lpstr>Den proksimale utviklingssone</vt:lpstr>
      <vt:lpstr>Den proksimale utviklingssone</vt:lpstr>
      <vt:lpstr>Refleksjonsspørsmål (5 min)</vt:lpstr>
      <vt:lpstr>Læringsgropa</vt:lpstr>
      <vt:lpstr>Læringsgropa</vt:lpstr>
      <vt:lpstr>Sju metakognitive læringsstrategier</vt:lpstr>
      <vt:lpstr>Diskuter i par (5 min)</vt:lpstr>
      <vt:lpstr>Metakognitive læringsstrategier</vt:lpstr>
      <vt:lpstr>PowerPoint Presentation</vt:lpstr>
      <vt:lpstr>Aktivitet 2</vt:lpstr>
      <vt:lpstr>Aktivitet 2: Problemløsning</vt:lpstr>
      <vt:lpstr>Plenum (3 min)</vt:lpstr>
      <vt:lpstr>Gruppearbeid – løs oppgaven (10 min)</vt:lpstr>
      <vt:lpstr>Plenum (5 min)</vt:lpstr>
      <vt:lpstr>Diskuter i par (5 min)</vt:lpstr>
      <vt:lpstr>Metakognitive læringsstrategier, eksempler</vt:lpstr>
      <vt:lpstr>Læringsstrategier</vt:lpstr>
      <vt:lpstr>Oppsummering</vt:lpstr>
      <vt:lpstr>Å lære å lære</vt:lpstr>
      <vt:lpstr>Den metakognitive eleven </vt:lpstr>
      <vt:lpstr>Planlegg egen undervisning </vt:lpstr>
      <vt:lpstr>Sju metakognitive læringsstrategier</vt:lpstr>
      <vt:lpstr>Planlegge undervisning</vt:lpstr>
      <vt:lpstr>Vurdering, læringsstrategier og selvregulering  D – Etterarbeid</vt:lpstr>
      <vt:lpstr>Mål</vt:lpstr>
      <vt:lpstr>Tidsplan for denne økta</vt:lpstr>
      <vt:lpstr>Del erfaringer i grupper (20 min)</vt:lpstr>
      <vt:lpstr>Oppsummer i plenum (10 min)</vt:lpstr>
      <vt:lpstr>Mål </vt:lpstr>
      <vt:lpstr>Tenk-par-del (15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Vurdering, læringsstrategier og selvregulering B – Samarbeid</dc:title>
  <dc:creator>Berit Reitan</dc:creator>
  <cp:lastModifiedBy>Berit Reitan</cp:lastModifiedBy>
  <cp:revision>192</cp:revision>
  <dcterms:created xsi:type="dcterms:W3CDTF">2020-02-20T09:40:53Z</dcterms:created>
  <dcterms:modified xsi:type="dcterms:W3CDTF">2021-06-22T13:07:45Z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0x01010032CAD7FC30123C4FAAEB052DF966BC2A</vt:lpwstr>
  </property>
</Properties>
</file>