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46"/>
  </p:notesMasterIdLst>
  <p:handoutMasterIdLst>
    <p:handoutMasterId r:id="rId47"/>
  </p:handoutMasterIdLst>
  <p:sldIdLst>
    <p:sldId id="349" r:id="rId5"/>
    <p:sldId id="350" r:id="rId6"/>
    <p:sldId id="383" r:id="rId7"/>
    <p:sldId id="592" r:id="rId8"/>
    <p:sldId id="456" r:id="rId9"/>
    <p:sldId id="390" r:id="rId10"/>
    <p:sldId id="679" r:id="rId11"/>
    <p:sldId id="681" r:id="rId12"/>
    <p:sldId id="691" r:id="rId13"/>
    <p:sldId id="354" r:id="rId14"/>
    <p:sldId id="694" r:id="rId15"/>
    <p:sldId id="666" r:id="rId16"/>
    <p:sldId id="695" r:id="rId17"/>
    <p:sldId id="696" r:id="rId18"/>
    <p:sldId id="697" r:id="rId19"/>
    <p:sldId id="698" r:id="rId20"/>
    <p:sldId id="699" r:id="rId21"/>
    <p:sldId id="700" r:id="rId22"/>
    <p:sldId id="702" r:id="rId23"/>
    <p:sldId id="682" r:id="rId24"/>
    <p:sldId id="445" r:id="rId25"/>
    <p:sldId id="673" r:id="rId26"/>
    <p:sldId id="674" r:id="rId27"/>
    <p:sldId id="675" r:id="rId28"/>
    <p:sldId id="676" r:id="rId29"/>
    <p:sldId id="706" r:id="rId30"/>
    <p:sldId id="703" r:id="rId31"/>
    <p:sldId id="677" r:id="rId32"/>
    <p:sldId id="686" r:id="rId33"/>
    <p:sldId id="394" r:id="rId34"/>
    <p:sldId id="393" r:id="rId35"/>
    <p:sldId id="715" r:id="rId36"/>
    <p:sldId id="683" r:id="rId37"/>
    <p:sldId id="713" r:id="rId38"/>
    <p:sldId id="707" r:id="rId39"/>
    <p:sldId id="714" r:id="rId40"/>
    <p:sldId id="709" r:id="rId41"/>
    <p:sldId id="710" r:id="rId42"/>
    <p:sldId id="711" r:id="rId43"/>
    <p:sldId id="712" r:id="rId44"/>
    <p:sldId id="380" r:id="rId45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it Reitan" initials="BR" lastIdx="24" clrIdx="0"/>
  <p:cmAuthor id="2" name="Bård Knutsen" initials="BK" lastIdx="17" clrIdx="1"/>
  <p:cmAuthor id="3" name="lisefa_adm" initials="l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4123"/>
    <a:srgbClr val="FF2919"/>
    <a:srgbClr val="E44534"/>
    <a:srgbClr val="FA1E6D"/>
    <a:srgbClr val="FC649A"/>
    <a:srgbClr val="FC74A5"/>
    <a:srgbClr val="FD91B8"/>
    <a:srgbClr val="FDB5E3"/>
    <a:srgbClr val="FEB4F5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iddels stil 2 –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iddels stil 3 – uthev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iddels stil 1 – uthev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81021" autoAdjust="0"/>
  </p:normalViewPr>
  <p:slideViewPr>
    <p:cSldViewPr snapToGrid="0" snapToObjects="1">
      <p:cViewPr>
        <p:scale>
          <a:sx n="125" d="100"/>
          <a:sy n="125" d="100"/>
        </p:scale>
        <p:origin x="468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52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commentAuthors" Target="commentAuthors.xml"/><Relationship Id="rId8" Type="http://schemas.openxmlformats.org/officeDocument/2006/relationships/slide" Target="slides/slide4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05.01.2022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05.01.2022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5" tIns="45783" rIns="91565" bIns="4578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565" tIns="45783" rIns="91565" bIns="4578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285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35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2528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6442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28470" y="4131090"/>
            <a:ext cx="5027757" cy="3379983"/>
          </a:xfrm>
          <a:prstGeom prst="rect">
            <a:avLst/>
          </a:prstGeom>
        </p:spPr>
        <p:txBody>
          <a:bodyPr wrap="square" lIns="84979" tIns="84979" rIns="84979" bIns="84979" anchor="t" anchorCtr="0">
            <a:noAutofit/>
          </a:bodyPr>
          <a:lstStyle/>
          <a:p>
            <a:endParaRPr lang="nb-NO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212850" y="1073150"/>
            <a:ext cx="3859213" cy="2895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3953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19067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56663" y="4268131"/>
            <a:ext cx="5253302" cy="3492107"/>
          </a:xfrm>
          <a:prstGeom prst="rect">
            <a:avLst/>
          </a:prstGeom>
        </p:spPr>
        <p:txBody>
          <a:bodyPr wrap="square" lIns="88207" tIns="88207" rIns="88207" bIns="88207" anchor="t" anchorCtr="0">
            <a:noAutofit/>
          </a:bodyPr>
          <a:lstStyle/>
          <a:p>
            <a:pPr lvl="0"/>
            <a:endParaRPr lang="nb-NO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08075"/>
            <a:ext cx="3990975" cy="2994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68603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6711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94622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71361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1256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52481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35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25404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36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1202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38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31663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39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58574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40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12319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56663" y="4268131"/>
            <a:ext cx="5253302" cy="3492107"/>
          </a:xfrm>
          <a:prstGeom prst="rect">
            <a:avLst/>
          </a:prstGeom>
        </p:spPr>
        <p:txBody>
          <a:bodyPr wrap="square" lIns="88207" tIns="88207" rIns="88207" bIns="88207" anchor="t" anchorCtr="0">
            <a:noAutofit/>
          </a:bodyPr>
          <a:lstStyle/>
          <a:p>
            <a:pPr lvl="0"/>
            <a:endParaRPr lang="nb-NO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08075"/>
            <a:ext cx="3990975" cy="2994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2578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5495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089025" y="1203325"/>
            <a:ext cx="4330700" cy="3249613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5525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089025" y="1203325"/>
            <a:ext cx="4330700" cy="3249613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7864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56663" y="4268131"/>
            <a:ext cx="5253302" cy="3492107"/>
          </a:xfrm>
          <a:prstGeom prst="rect">
            <a:avLst/>
          </a:prstGeom>
        </p:spPr>
        <p:txBody>
          <a:bodyPr wrap="square" lIns="88207" tIns="88207" rIns="88207" bIns="88207" anchor="t" anchorCtr="0">
            <a:noAutofit/>
          </a:bodyPr>
          <a:lstStyle/>
          <a:p>
            <a:endParaRPr lang="nb-NO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08075"/>
            <a:ext cx="3990975" cy="2994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4350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F23AF-C15E-416F-8F54-0CD2C42FAD88}" type="slidenum">
              <a:rPr lang="nn-NO" altLang="nb-NO" smtClean="0"/>
              <a:pPr>
                <a:defRPr/>
              </a:pPr>
              <a:t>10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3636590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F23AF-C15E-416F-8F54-0CD2C42FAD88}" type="slidenum">
              <a:rPr lang="nn-NO" altLang="nb-NO" smtClean="0"/>
              <a:pPr>
                <a:defRPr/>
              </a:pPr>
              <a:t>11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2040054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244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Modul </a:t>
            </a:r>
            <a:r>
              <a:rPr lang="nb-NO" dirty="0" err="1"/>
              <a:t>X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ferans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548866" y="1262559"/>
            <a:ext cx="8046268" cy="630662"/>
          </a:xfrm>
        </p:spPr>
        <p:txBody>
          <a:bodyPr>
            <a:normAutofit/>
          </a:bodyPr>
          <a:lstStyle>
            <a:lvl1pPr algn="ctr">
              <a:defRPr sz="3600"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Kilder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2255045"/>
            <a:ext cx="6858000" cy="33921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213143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6065422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135023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71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41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93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 </a:t>
            </a:r>
            <a:r>
              <a:rPr lang="nb-NO" dirty="0" err="1"/>
              <a:t>eesfnhef</a:t>
            </a:r>
            <a:r>
              <a:rPr lang="nb-NO" dirty="0"/>
              <a:t> </a:t>
            </a:r>
            <a:r>
              <a:rPr lang="nb-NO" dirty="0" err="1"/>
              <a:t>efe</a:t>
            </a:r>
            <a:r>
              <a:rPr lang="nb-NO" dirty="0"/>
              <a:t> </a:t>
            </a:r>
            <a:r>
              <a:rPr lang="nb-NO" dirty="0" err="1"/>
              <a:t>ege</a:t>
            </a:r>
            <a:r>
              <a:rPr lang="nb-NO" dirty="0"/>
              <a:t>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rwrøl</a:t>
            </a:r>
            <a:r>
              <a:rPr lang="nb-NO" dirty="0"/>
              <a:t>, </a:t>
            </a:r>
            <a:r>
              <a:rPr lang="nb-NO" dirty="0" err="1"/>
              <a:t>etoeg</a:t>
            </a:r>
            <a:r>
              <a:rPr lang="nb-NO" dirty="0"/>
              <a:t>, </a:t>
            </a:r>
            <a:r>
              <a:rPr lang="nb-NO" dirty="0" err="1"/>
              <a:t>e,eg</a:t>
            </a:r>
            <a:r>
              <a:rPr lang="nb-NO" dirty="0"/>
              <a:t> </a:t>
            </a:r>
            <a:r>
              <a:rPr lang="nb-NO" dirty="0" err="1"/>
              <a:t>rgorgo</a:t>
            </a:r>
            <a:r>
              <a:rPr lang="nb-NO" dirty="0"/>
              <a:t> </a:t>
            </a:r>
            <a:r>
              <a:rPr lang="nb-NO" dirty="0" err="1"/>
              <a:t>rog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nb-NO" dirty="0"/>
              <a:t>Klikk ikonet for å legge til en tabell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78" r:id="rId4"/>
    <p:sldLayoutId id="2147483679" r:id="rId5"/>
    <p:sldLayoutId id="2147483652" r:id="rId6"/>
    <p:sldLayoutId id="2147483657" r:id="rId7"/>
    <p:sldLayoutId id="2147483662" r:id="rId8"/>
    <p:sldLayoutId id="2147483658" r:id="rId9"/>
    <p:sldLayoutId id="2147483663" r:id="rId10"/>
    <p:sldLayoutId id="2147483654" r:id="rId11"/>
    <p:sldLayoutId id="2147483655" r:id="rId12"/>
    <p:sldLayoutId id="2147483677" r:id="rId13"/>
    <p:sldLayoutId id="2147483661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turfag.no/forsok/vis.html?tid=674703" TargetMode="Externa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454618"/>
            <a:ext cx="7801641" cy="167497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dirty="0"/>
              <a:t>De gode læringsaktivitetene</a:t>
            </a:r>
            <a:br>
              <a:rPr lang="nb-NO" dirty="0"/>
            </a:br>
            <a:r>
              <a:rPr lang="nb-NO" sz="3200" dirty="0">
                <a:solidFill>
                  <a:srgbClr val="268183"/>
                </a:solidFill>
              </a:rPr>
              <a:t>B – Samarbeid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3</a:t>
            </a:r>
          </a:p>
        </p:txBody>
      </p:sp>
    </p:spTree>
    <p:extLst>
      <p:ext uri="{BB962C8B-B14F-4D97-AF65-F5344CB8AC3E}">
        <p14:creationId xmlns:p14="http://schemas.microsoft.com/office/powerpoint/2010/main" val="1845561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6398" y="4679009"/>
            <a:ext cx="1836595" cy="9145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>
                <a:solidFill>
                  <a:schemeClr val="tx1"/>
                </a:solidFill>
              </a:rPr>
              <a:t>Elevens læringspotensial</a:t>
            </a:r>
            <a:endParaRPr lang="nb-NO" sz="32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89993" y="4514850"/>
            <a:ext cx="3068831" cy="12001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>
                <a:solidFill>
                  <a:schemeClr val="tx1"/>
                </a:solidFill>
              </a:rPr>
              <a:t>Læringsprosess</a:t>
            </a:r>
          </a:p>
          <a:p>
            <a:pPr algn="ctr"/>
            <a:endParaRPr lang="nb-NO" b="1" dirty="0">
              <a:solidFill>
                <a:schemeClr val="tx1"/>
              </a:solidFill>
            </a:endParaRP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Aktiviteter	Progresjon	Ressursbruk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782094" y="4679009"/>
            <a:ext cx="2014783" cy="7503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>
                <a:solidFill>
                  <a:schemeClr val="tx1"/>
                </a:solidFill>
              </a:rPr>
              <a:t>Kompetanser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12971" y="6362708"/>
            <a:ext cx="31989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En forenkling av DMGT-modellen til </a:t>
            </a:r>
            <a:r>
              <a:rPr lang="nb-NO" sz="1100" dirty="0" err="1"/>
              <a:t>Gagné</a:t>
            </a:r>
            <a:r>
              <a:rPr lang="nb-NO" sz="1100" dirty="0"/>
              <a:t> ( 2010 )</a:t>
            </a:r>
          </a:p>
        </p:txBody>
      </p:sp>
      <p:sp>
        <p:nvSpPr>
          <p:cNvPr id="25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dirty="0"/>
              <a:t>En optimal læringsprosess tar hensyn til elevenes forutsetninger</a:t>
            </a:r>
            <a:br>
              <a:rPr lang="en-US" dirty="0"/>
            </a:br>
            <a:endParaRPr lang="nb-NO" dirty="0"/>
          </a:p>
        </p:txBody>
      </p:sp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95738" y="1863089"/>
            <a:ext cx="7583244" cy="2514601"/>
          </a:xfrm>
        </p:spPr>
        <p:txBody>
          <a:bodyPr>
            <a:normAutofit/>
          </a:bodyPr>
          <a:lstStyle/>
          <a:p>
            <a:r>
              <a:rPr lang="nb-NO" sz="2200" dirty="0"/>
              <a:t>God undervisning, som tar hensyn til elevenes forutsetninger, øker elevenes muligheter for å utvikle sitt læringspotensial.</a:t>
            </a:r>
          </a:p>
          <a:p>
            <a:r>
              <a:rPr lang="nb-NO" sz="2200" dirty="0"/>
              <a:t>Elevenes læringsprosess påvirkes av både læringsaktiviteter, progresjonen i undervisninga, samt ressursbruken.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2039554" y="4834891"/>
            <a:ext cx="593878" cy="422426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700"/>
          </a:p>
        </p:txBody>
      </p:sp>
      <p:sp>
        <p:nvSpPr>
          <p:cNvPr id="12" name="Right Arrow 11"/>
          <p:cNvSpPr/>
          <p:nvPr/>
        </p:nvSpPr>
        <p:spPr>
          <a:xfrm>
            <a:off x="5966666" y="4915334"/>
            <a:ext cx="571017" cy="341982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700"/>
          </a:p>
        </p:txBody>
      </p:sp>
    </p:spTree>
    <p:extLst>
      <p:ext uri="{BB962C8B-B14F-4D97-AF65-F5344CB8AC3E}">
        <p14:creationId xmlns:p14="http://schemas.microsoft.com/office/powerpoint/2010/main" val="369865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2" grpId="0" uiExpand="1" build="p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95738" y="1512097"/>
            <a:ext cx="7583244" cy="2514601"/>
          </a:xfrm>
        </p:spPr>
        <p:txBody>
          <a:bodyPr>
            <a:normAutofit/>
          </a:bodyPr>
          <a:lstStyle/>
          <a:p>
            <a:r>
              <a:rPr lang="nb-NO" sz="2200" dirty="0"/>
              <a:t>Læringsprosessen fremmes når omgivelser og personlighetstrekk spiller på lag</a:t>
            </a:r>
          </a:p>
          <a:p>
            <a:pPr marL="0" indent="0">
              <a:buNone/>
            </a:pPr>
            <a:r>
              <a:rPr lang="nb-NO" dirty="0"/>
              <a:t>  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46398" y="4679009"/>
            <a:ext cx="1836595" cy="9145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>
                <a:solidFill>
                  <a:schemeClr val="tx1"/>
                </a:solidFill>
              </a:rPr>
              <a:t>Elevens læringspotensial</a:t>
            </a:r>
            <a:endParaRPr lang="nb-NO" sz="32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89993" y="4514850"/>
            <a:ext cx="3068831" cy="12001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>
                <a:solidFill>
                  <a:schemeClr val="tx1"/>
                </a:solidFill>
              </a:rPr>
              <a:t>Læringsprosess</a:t>
            </a:r>
          </a:p>
          <a:p>
            <a:pPr algn="ctr"/>
            <a:endParaRPr lang="nb-NO" b="1" dirty="0">
              <a:solidFill>
                <a:schemeClr val="tx1"/>
              </a:solidFill>
            </a:endParaRP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Aktiviteter	Progresjon	Ressursbruk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782094" y="4679009"/>
            <a:ext cx="2014783" cy="7503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>
                <a:solidFill>
                  <a:schemeClr val="tx1"/>
                </a:solidFill>
              </a:rPr>
              <a:t>Kompetanser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12971" y="6362708"/>
            <a:ext cx="31989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En forenkling av DMGT-modellen til </a:t>
            </a:r>
            <a:r>
              <a:rPr lang="nb-NO" sz="1100" dirty="0" err="1"/>
              <a:t>Gagné</a:t>
            </a:r>
            <a:r>
              <a:rPr lang="nb-NO" sz="1100" dirty="0"/>
              <a:t> ( 2010 )</a:t>
            </a:r>
          </a:p>
        </p:txBody>
      </p:sp>
      <p:sp>
        <p:nvSpPr>
          <p:cNvPr id="25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4000" dirty="0"/>
              <a:t>En optimal læringsprosess tar hensyn til elevenes forutsetninger</a:t>
            </a:r>
            <a:br>
              <a:rPr lang="en-US" sz="3200" dirty="0"/>
            </a:br>
            <a:endParaRPr lang="nb-NO" sz="3200" dirty="0"/>
          </a:p>
        </p:txBody>
      </p:sp>
      <p:sp>
        <p:nvSpPr>
          <p:cNvPr id="11" name="Right Arrow 10"/>
          <p:cNvSpPr/>
          <p:nvPr/>
        </p:nvSpPr>
        <p:spPr>
          <a:xfrm>
            <a:off x="2039554" y="4834891"/>
            <a:ext cx="593878" cy="422426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700"/>
          </a:p>
        </p:txBody>
      </p:sp>
      <p:sp>
        <p:nvSpPr>
          <p:cNvPr id="12" name="Right Arrow 11"/>
          <p:cNvSpPr/>
          <p:nvPr/>
        </p:nvSpPr>
        <p:spPr>
          <a:xfrm>
            <a:off x="5966666" y="4915334"/>
            <a:ext cx="571017" cy="341982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700"/>
          </a:p>
        </p:txBody>
      </p:sp>
      <p:sp>
        <p:nvSpPr>
          <p:cNvPr id="13" name="Rounded Rectangle 8"/>
          <p:cNvSpPr/>
          <p:nvPr/>
        </p:nvSpPr>
        <p:spPr>
          <a:xfrm>
            <a:off x="2262114" y="3022495"/>
            <a:ext cx="4240858" cy="909426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4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Katalysatorer</a:t>
            </a:r>
          </a:p>
          <a:p>
            <a:endParaRPr lang="nb-NO" sz="1200" b="1" dirty="0">
              <a:solidFill>
                <a:schemeClr val="tx1"/>
              </a:solidFill>
            </a:endParaRPr>
          </a:p>
          <a:p>
            <a:endParaRPr lang="nb-NO" sz="1200" b="1" dirty="0">
              <a:solidFill>
                <a:schemeClr val="tx1"/>
              </a:solidFill>
            </a:endParaRPr>
          </a:p>
          <a:p>
            <a:endParaRPr lang="nb-NO" sz="1200" b="1" dirty="0">
              <a:solidFill>
                <a:schemeClr val="tx1"/>
              </a:solidFill>
            </a:endParaRPr>
          </a:p>
          <a:p>
            <a:pPr algn="ctr"/>
            <a:endParaRPr lang="nb-NO" sz="1200" b="1" dirty="0">
              <a:solidFill>
                <a:schemeClr val="tx1"/>
              </a:solidFill>
            </a:endParaRPr>
          </a:p>
          <a:p>
            <a:endParaRPr lang="nb-NO" sz="1200" b="1" dirty="0">
              <a:solidFill>
                <a:schemeClr val="tx1"/>
              </a:solidFill>
            </a:endParaRPr>
          </a:p>
          <a:p>
            <a:endParaRPr lang="nb-NO" sz="1200" b="1" dirty="0">
              <a:solidFill>
                <a:schemeClr val="tx1"/>
              </a:solidFill>
            </a:endParaRPr>
          </a:p>
          <a:p>
            <a:endParaRPr lang="nb-NO" sz="1200" b="1" dirty="0">
              <a:solidFill>
                <a:schemeClr val="tx1"/>
              </a:solidFill>
            </a:endParaRPr>
          </a:p>
          <a:p>
            <a:endParaRPr lang="nb-NO" sz="1200" b="1" dirty="0">
              <a:solidFill>
                <a:schemeClr val="tx1"/>
              </a:solidFill>
            </a:endParaRPr>
          </a:p>
          <a:p>
            <a:endParaRPr lang="nb-NO" sz="1200" b="1" dirty="0">
              <a:solidFill>
                <a:schemeClr val="tx1"/>
              </a:solidFill>
            </a:endParaRPr>
          </a:p>
          <a:p>
            <a:endParaRPr lang="nb-NO" sz="12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5"/>
          <p:cNvSpPr/>
          <p:nvPr/>
        </p:nvSpPr>
        <p:spPr>
          <a:xfrm>
            <a:off x="2366760" y="3208493"/>
            <a:ext cx="1523373" cy="5492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>
                <a:solidFill>
                  <a:schemeClr val="tx1"/>
                </a:solidFill>
              </a:rPr>
              <a:t>Elevens omgivelser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15" name="Rounded Rectangle 4"/>
          <p:cNvSpPr/>
          <p:nvPr/>
        </p:nvSpPr>
        <p:spPr>
          <a:xfrm>
            <a:off x="4513254" y="3184945"/>
            <a:ext cx="1859645" cy="5554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72000" rtlCol="0" anchor="ctr"/>
          <a:lstStyle/>
          <a:p>
            <a:pPr algn="ctr"/>
            <a:r>
              <a:rPr lang="nb-NO" sz="1600" b="1" dirty="0">
                <a:solidFill>
                  <a:schemeClr val="tx1"/>
                </a:solidFill>
              </a:rPr>
              <a:t>Eleven</a:t>
            </a:r>
          </a:p>
        </p:txBody>
      </p:sp>
      <p:sp>
        <p:nvSpPr>
          <p:cNvPr id="5" name="Bildeforklaring formet som et avrundet rektangel 4"/>
          <p:cNvSpPr/>
          <p:nvPr/>
        </p:nvSpPr>
        <p:spPr>
          <a:xfrm>
            <a:off x="6782093" y="2796080"/>
            <a:ext cx="2116579" cy="1230617"/>
          </a:xfrm>
          <a:prstGeom prst="wedgeRoundRectCallout">
            <a:avLst>
              <a:gd name="adj1" fmla="val -71525"/>
              <a:gd name="adj2" fmla="val 934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>
                <a:solidFill>
                  <a:schemeClr val="bg1"/>
                </a:solidFill>
              </a:rPr>
              <a:t>For eksempel personlighetstrekk, motivasjon osv. </a:t>
            </a:r>
          </a:p>
        </p:txBody>
      </p:sp>
      <p:sp>
        <p:nvSpPr>
          <p:cNvPr id="16" name="Bildeforklaring formet som et avrundet rektangel 15"/>
          <p:cNvSpPr/>
          <p:nvPr/>
        </p:nvSpPr>
        <p:spPr>
          <a:xfrm>
            <a:off x="77348" y="2784650"/>
            <a:ext cx="1905645" cy="1230617"/>
          </a:xfrm>
          <a:prstGeom prst="wedgeRoundRectCallout">
            <a:avLst>
              <a:gd name="adj1" fmla="val 70214"/>
              <a:gd name="adj2" fmla="val 110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>
                <a:solidFill>
                  <a:schemeClr val="bg1"/>
                </a:solidFill>
              </a:rPr>
              <a:t>For eksempel sosiale forhold, læringsmiljø  osv.</a:t>
            </a:r>
          </a:p>
        </p:txBody>
      </p:sp>
      <p:sp>
        <p:nvSpPr>
          <p:cNvPr id="17" name="Right Arrow 12"/>
          <p:cNvSpPr/>
          <p:nvPr/>
        </p:nvSpPr>
        <p:spPr>
          <a:xfrm rot="5400000">
            <a:off x="3925546" y="4001067"/>
            <a:ext cx="597723" cy="429848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700"/>
          </a:p>
        </p:txBody>
      </p:sp>
    </p:spTree>
    <p:extLst>
      <p:ext uri="{BB962C8B-B14F-4D97-AF65-F5344CB8AC3E}">
        <p14:creationId xmlns:p14="http://schemas.microsoft.com/office/powerpoint/2010/main" val="301662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91B38-05CA-4384-83B7-97ABC141E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Diskuter to og to (5 min):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86011-FBC8-4281-8C0C-6AEDD5536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738" y="1517015"/>
            <a:ext cx="7583244" cy="3340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Bruk figuren </a:t>
            </a:r>
            <a:r>
              <a:rPr lang="nb-NO" sz="2200" i="1" dirty="0"/>
              <a:t>En optimal læringsprosess</a:t>
            </a:r>
            <a:r>
              <a:rPr lang="nb-NO" sz="2200" dirty="0"/>
              <a:t>: </a:t>
            </a:r>
          </a:p>
          <a:p>
            <a:r>
              <a:rPr lang="nb-NO" sz="2200" dirty="0"/>
              <a:t>Hva kjennetegner et godt læringsmiljø for elever med stort læringspotensial?</a:t>
            </a:r>
          </a:p>
          <a:p>
            <a:r>
              <a:rPr lang="nb-NO" sz="2200" dirty="0"/>
              <a:t>Hvilke eksempler har du fra egen undervisning på at læringsmiljøet fremmer elevenes læring? </a:t>
            </a:r>
          </a:p>
          <a:p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39" y="3616532"/>
            <a:ext cx="7393477" cy="268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160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0A45BCBC-A183-423F-8491-728D692F6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7667" y="3719405"/>
            <a:ext cx="6371316" cy="251206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Læringsaktiviteter for elever med stort læringspotensial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 dirty="0"/>
              <a:t>En god læringsprosess forutsetter </a:t>
            </a:r>
            <a:r>
              <a:rPr lang="nb-NO" sz="2200" i="1" dirty="0"/>
              <a:t>læringsaktiviteter</a:t>
            </a:r>
            <a:r>
              <a:rPr lang="nb-NO" sz="2200" b="1" dirty="0"/>
              <a:t> </a:t>
            </a:r>
            <a:r>
              <a:rPr lang="nb-NO" sz="2200" dirty="0"/>
              <a:t>som tar utgangspunkt i elevenes behov.</a:t>
            </a:r>
          </a:p>
          <a:p>
            <a:endParaRPr lang="en-US" dirty="0"/>
          </a:p>
        </p:txBody>
      </p:sp>
      <p:sp>
        <p:nvSpPr>
          <p:cNvPr id="6" name="Pil ned 5"/>
          <p:cNvSpPr/>
          <p:nvPr/>
        </p:nvSpPr>
        <p:spPr>
          <a:xfrm rot="20654745">
            <a:off x="3680416" y="3292423"/>
            <a:ext cx="243727" cy="230659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vrundet rektangel 4"/>
          <p:cNvSpPr/>
          <p:nvPr/>
        </p:nvSpPr>
        <p:spPr>
          <a:xfrm>
            <a:off x="3990129" y="5607833"/>
            <a:ext cx="818937" cy="417161"/>
          </a:xfrm>
          <a:prstGeom prst="roundRect">
            <a:avLst/>
          </a:prstGeom>
          <a:noFill/>
          <a:ln w="28575">
            <a:solidFill>
              <a:srgbClr val="FF29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6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0D7B3A32-6CAD-4033-834C-839F2415D7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7667" y="3719405"/>
            <a:ext cx="6371316" cy="251206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Gode læringsaktiviteter for elever med stort læringspotensial legger vekt på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619699"/>
            <a:ext cx="7583244" cy="2894965"/>
          </a:xfrm>
        </p:spPr>
        <p:txBody>
          <a:bodyPr>
            <a:normAutofit/>
          </a:bodyPr>
          <a:lstStyle/>
          <a:p>
            <a:r>
              <a:rPr lang="nb-NO" sz="2200" dirty="0"/>
              <a:t>Kreativitet</a:t>
            </a:r>
          </a:p>
          <a:p>
            <a:r>
              <a:rPr lang="nb-NO" sz="2200" dirty="0"/>
              <a:t>Selvregulering/ autonomi</a:t>
            </a:r>
          </a:p>
          <a:p>
            <a:r>
              <a:rPr lang="nb-NO" sz="2200" dirty="0"/>
              <a:t>Tverrfaglighet</a:t>
            </a:r>
          </a:p>
          <a:p>
            <a:r>
              <a:rPr lang="nb-NO" sz="2200" dirty="0"/>
              <a:t>Høyere ordens tenkning</a:t>
            </a:r>
          </a:p>
          <a:p>
            <a:r>
              <a:rPr lang="nb-NO" sz="2200" dirty="0" err="1"/>
              <a:t>Autensitet</a:t>
            </a:r>
            <a:endParaRPr lang="nb-NO" sz="2200" dirty="0"/>
          </a:p>
          <a:p>
            <a:endParaRPr lang="en-US" sz="2400" dirty="0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61008490-153B-470B-973F-BC91E517D0EB}"/>
              </a:ext>
            </a:extLst>
          </p:cNvPr>
          <p:cNvSpPr txBox="1"/>
          <p:nvPr/>
        </p:nvSpPr>
        <p:spPr>
          <a:xfrm>
            <a:off x="5293325" y="1865446"/>
            <a:ext cx="3171876" cy="178510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200" dirty="0"/>
              <a:t>Målet med undervisninga avgjør om og i hvilken grad de ulike elementene trekkes inn i læringsaktivitetene.  </a:t>
            </a:r>
          </a:p>
        </p:txBody>
      </p:sp>
      <p:sp>
        <p:nvSpPr>
          <p:cNvPr id="11" name="Høyre klammeparentes 10">
            <a:extLst>
              <a:ext uri="{FF2B5EF4-FFF2-40B4-BE49-F238E27FC236}">
                <a16:creationId xmlns:a16="http://schemas.microsoft.com/office/drawing/2014/main" id="{34984F77-DD5E-4AB5-A535-209D4AA82BC5}"/>
              </a:ext>
            </a:extLst>
          </p:cNvPr>
          <p:cNvSpPr/>
          <p:nvPr/>
        </p:nvSpPr>
        <p:spPr>
          <a:xfrm>
            <a:off x="4253050" y="1659812"/>
            <a:ext cx="637900" cy="2196373"/>
          </a:xfrm>
          <a:prstGeom prst="rightBrac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Avrundet rektangel 4">
            <a:extLst>
              <a:ext uri="{FF2B5EF4-FFF2-40B4-BE49-F238E27FC236}">
                <a16:creationId xmlns:a16="http://schemas.microsoft.com/office/drawing/2014/main" id="{A9F56AC5-E998-4028-ACBF-5AE23796773C}"/>
              </a:ext>
            </a:extLst>
          </p:cNvPr>
          <p:cNvSpPr/>
          <p:nvPr/>
        </p:nvSpPr>
        <p:spPr>
          <a:xfrm>
            <a:off x="3990129" y="5607833"/>
            <a:ext cx="818937" cy="417161"/>
          </a:xfrm>
          <a:prstGeom prst="roundRect">
            <a:avLst/>
          </a:prstGeom>
          <a:noFill/>
          <a:ln w="28575">
            <a:solidFill>
              <a:srgbClr val="FF29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l ned 5">
            <a:extLst>
              <a:ext uri="{FF2B5EF4-FFF2-40B4-BE49-F238E27FC236}">
                <a16:creationId xmlns:a16="http://schemas.microsoft.com/office/drawing/2014/main" id="{90A6D826-F883-466C-9EE7-5A908972647F}"/>
              </a:ext>
            </a:extLst>
          </p:cNvPr>
          <p:cNvSpPr/>
          <p:nvPr/>
        </p:nvSpPr>
        <p:spPr>
          <a:xfrm rot="9858840">
            <a:off x="3730330" y="3417919"/>
            <a:ext cx="217456" cy="217370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281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l venstre 14"/>
          <p:cNvSpPr/>
          <p:nvPr/>
        </p:nvSpPr>
        <p:spPr>
          <a:xfrm>
            <a:off x="4444191" y="3122315"/>
            <a:ext cx="722168" cy="3886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l venstre 7"/>
          <p:cNvSpPr/>
          <p:nvPr/>
        </p:nvSpPr>
        <p:spPr>
          <a:xfrm>
            <a:off x="4444192" y="2225674"/>
            <a:ext cx="722168" cy="3886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Gode læringsaktiviteter for elever med stort læringspotensial legger vekt på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2894965"/>
          </a:xfrm>
        </p:spPr>
        <p:txBody>
          <a:bodyPr>
            <a:normAutofit/>
          </a:bodyPr>
          <a:lstStyle/>
          <a:p>
            <a:r>
              <a:rPr lang="nb-NO" sz="2200" dirty="0"/>
              <a:t>Kreativitet</a:t>
            </a:r>
          </a:p>
          <a:p>
            <a:r>
              <a:rPr lang="nb-NO" sz="2200" dirty="0"/>
              <a:t>Selvregulering/ autonomi</a:t>
            </a:r>
          </a:p>
          <a:p>
            <a:r>
              <a:rPr lang="nb-NO" sz="2200" dirty="0"/>
              <a:t>Tverrfaglighet</a:t>
            </a:r>
          </a:p>
          <a:p>
            <a:r>
              <a:rPr lang="nb-NO" sz="2200" dirty="0"/>
              <a:t>Høyere ordens tenkning</a:t>
            </a:r>
          </a:p>
          <a:p>
            <a:r>
              <a:rPr lang="nb-NO" sz="2200" dirty="0" err="1"/>
              <a:t>Autensitet</a:t>
            </a:r>
            <a:endParaRPr lang="nb-NO" sz="2200" dirty="0"/>
          </a:p>
          <a:p>
            <a:endParaRPr lang="en-US" sz="2400" dirty="0"/>
          </a:p>
        </p:txBody>
      </p:sp>
      <p:sp>
        <p:nvSpPr>
          <p:cNvPr id="6" name="Bildeforklaring formet som et avrundet rektangel 5"/>
          <p:cNvSpPr/>
          <p:nvPr/>
        </p:nvSpPr>
        <p:spPr>
          <a:xfrm>
            <a:off x="4983480" y="2023110"/>
            <a:ext cx="4034790" cy="1703070"/>
          </a:xfrm>
          <a:prstGeom prst="wedgeRoundRectCallout">
            <a:avLst>
              <a:gd name="adj1" fmla="val 42983"/>
              <a:gd name="adj2" fmla="val 806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200" dirty="0"/>
              <a:t>Vi skal nå se nærmere på disse to elementene og gi eksempler på hvordan læreren kan implementere de i undervisninga.</a:t>
            </a:r>
          </a:p>
        </p:txBody>
      </p:sp>
      <p:sp>
        <p:nvSpPr>
          <p:cNvPr id="12" name="Avrundet rektangel 11"/>
          <p:cNvSpPr/>
          <p:nvPr/>
        </p:nvSpPr>
        <p:spPr>
          <a:xfrm>
            <a:off x="895738" y="2223168"/>
            <a:ext cx="3548453" cy="508602"/>
          </a:xfrm>
          <a:prstGeom prst="roundRect">
            <a:avLst/>
          </a:prstGeom>
          <a:noFill/>
          <a:ln w="28575">
            <a:solidFill>
              <a:srgbClr val="FF29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vrundet rektangel 12"/>
          <p:cNvSpPr/>
          <p:nvPr/>
        </p:nvSpPr>
        <p:spPr>
          <a:xfrm>
            <a:off x="895739" y="3042277"/>
            <a:ext cx="3548453" cy="508602"/>
          </a:xfrm>
          <a:prstGeom prst="roundRect">
            <a:avLst/>
          </a:prstGeom>
          <a:noFill/>
          <a:ln w="28575">
            <a:solidFill>
              <a:srgbClr val="FF29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3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6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Selvregulering/autonomi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474470"/>
            <a:ext cx="7583244" cy="45314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200" dirty="0"/>
              <a:t>« (…) læreren skal utgjøre et stillas for elevene i deres arbeid for å utvide det området hvor de kan arbeide uten hjelp. (…) Elevene bør trenes i selv å vurdere og regulere når de trenger hjelp, hva de trenger hjelp til, og hvem de kan søke hjelp hos.» (</a:t>
            </a:r>
            <a:r>
              <a:rPr lang="nb-NO" sz="2200" dirty="0" err="1"/>
              <a:t>Skaalvik</a:t>
            </a:r>
            <a:r>
              <a:rPr lang="nb-NO" sz="2200" dirty="0"/>
              <a:t> og </a:t>
            </a:r>
            <a:r>
              <a:rPr lang="nb-NO" sz="2200" dirty="0" err="1"/>
              <a:t>Skaalvik</a:t>
            </a:r>
            <a:r>
              <a:rPr lang="nb-NO" sz="2200" dirty="0"/>
              <a:t>, 2005, s. 218)</a:t>
            </a:r>
          </a:p>
          <a:p>
            <a:pPr marL="0" indent="0">
              <a:buNone/>
            </a:pPr>
            <a:r>
              <a:rPr lang="nb-NO" sz="2200" dirty="0"/>
              <a:t>Selvregulering/autonomi kan oppnås gjennom aktiviteter som legger til rette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/>
              <a:t>variasjon i bruk av læringsstrategier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/>
              <a:t>fordypning i tema som eleven viser stor interesse for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/>
              <a:t>bruk av ulike digitale verktøy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/>
              <a:t>elevinvolvering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/>
              <a:t>variasjon i antall frihetsgrader 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089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Høyere ordens tenkning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nb-NO" sz="2200" dirty="0"/>
              <a:t>Kan oppnås gjennom aktiviteter som krever at elevene: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/>
              <a:t>sammenligner, analyserer, vurderer og trekker slutninger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/>
              <a:t>resonnerer på bakgrunn av teori eller evidens/data</a:t>
            </a:r>
          </a:p>
        </p:txBody>
      </p:sp>
    </p:spTree>
    <p:extLst>
      <p:ext uri="{BB962C8B-B14F-4D97-AF65-F5344CB8AC3E}">
        <p14:creationId xmlns:p14="http://schemas.microsoft.com/office/powerpoint/2010/main" val="884852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Eksempel på kommunikasjon med elev for å fremme høyere ordens tenkning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31470" y="1992890"/>
            <a:ext cx="5486400" cy="418032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/>
              <a:t>Utfordre elevene på å sammenligne, analysere, vurdere og trekke slutninger.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/>
              <a:t>Etterspørre resonnement, evidens (data) og kilder som ligger bak konklusjoner.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/>
              <a:t>Utfordre elevenes forståelse om underliggende konsepter og bidra til abstraksjon.</a:t>
            </a:r>
          </a:p>
          <a:p>
            <a:endParaRPr lang="en-US" dirty="0"/>
          </a:p>
        </p:txBody>
      </p:sp>
      <p:sp>
        <p:nvSpPr>
          <p:cNvPr id="8" name="TekstSylinder 4">
            <a:extLst>
              <a:ext uri="{FF2B5EF4-FFF2-40B4-BE49-F238E27FC236}">
                <a16:creationId xmlns:a16="http://schemas.microsoft.com/office/drawing/2014/main" id="{3BDE5CA0-12AA-46AC-A536-F9CEEA185843}"/>
              </a:ext>
            </a:extLst>
          </p:cNvPr>
          <p:cNvSpPr txBox="1"/>
          <p:nvPr/>
        </p:nvSpPr>
        <p:spPr>
          <a:xfrm>
            <a:off x="6641737" y="6488668"/>
            <a:ext cx="2106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(Taber, 2007)</a:t>
            </a:r>
          </a:p>
        </p:txBody>
      </p:sp>
      <p:sp>
        <p:nvSpPr>
          <p:cNvPr id="4" name="Tankeboble: sky 3">
            <a:extLst>
              <a:ext uri="{FF2B5EF4-FFF2-40B4-BE49-F238E27FC236}">
                <a16:creationId xmlns:a16="http://schemas.microsoft.com/office/drawing/2014/main" id="{F69F4373-46D7-45D7-86D3-36946F75D50B}"/>
              </a:ext>
            </a:extLst>
          </p:cNvPr>
          <p:cNvSpPr/>
          <p:nvPr/>
        </p:nvSpPr>
        <p:spPr>
          <a:xfrm>
            <a:off x="5993130" y="1753178"/>
            <a:ext cx="2960370" cy="1127539"/>
          </a:xfrm>
          <a:prstGeom prst="cloudCallout">
            <a:avLst>
              <a:gd name="adj1" fmla="val -71380"/>
              <a:gd name="adj2" fmla="val 11713"/>
            </a:avLst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/>
          </a:p>
          <a:p>
            <a:pPr algn="ctr"/>
            <a:r>
              <a:rPr lang="nb-NO" sz="2000" dirty="0">
                <a:solidFill>
                  <a:schemeClr val="tx1"/>
                </a:solidFill>
              </a:rPr>
              <a:t>Hva er forskjellen mellom … og … ?</a:t>
            </a:r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sz="2000" dirty="0"/>
          </a:p>
        </p:txBody>
      </p:sp>
      <p:sp>
        <p:nvSpPr>
          <p:cNvPr id="9" name="Tankeboble: sky 8">
            <a:extLst>
              <a:ext uri="{FF2B5EF4-FFF2-40B4-BE49-F238E27FC236}">
                <a16:creationId xmlns:a16="http://schemas.microsoft.com/office/drawing/2014/main" id="{D8E9A5F5-91A4-410C-9157-BCB46667829F}"/>
              </a:ext>
            </a:extLst>
          </p:cNvPr>
          <p:cNvSpPr/>
          <p:nvPr/>
        </p:nvSpPr>
        <p:spPr>
          <a:xfrm>
            <a:off x="5508703" y="3091382"/>
            <a:ext cx="3694146" cy="1590733"/>
          </a:xfrm>
          <a:prstGeom prst="cloudCallout">
            <a:avLst>
              <a:gd name="adj1" fmla="val -73509"/>
              <a:gd name="adj2" fmla="val -182"/>
            </a:avLst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lang="nb-NO" sz="2000" dirty="0"/>
          </a:p>
          <a:p>
            <a:pPr lvl="0" algn="ctr">
              <a:defRPr/>
            </a:pPr>
            <a:r>
              <a:rPr lang="nb-NO" sz="2000" dirty="0">
                <a:solidFill>
                  <a:schemeClr val="tx1"/>
                </a:solidFill>
              </a:rPr>
              <a:t>Hvordan kom du fram til dette? Hvorfor trekker du denne konklusjonen?</a:t>
            </a:r>
          </a:p>
          <a:p>
            <a:pPr algn="ctr"/>
            <a:endParaRPr lang="nb-NO" sz="2000" dirty="0"/>
          </a:p>
        </p:txBody>
      </p:sp>
      <p:sp>
        <p:nvSpPr>
          <p:cNvPr id="10" name="Tankeboble: sky 9">
            <a:extLst>
              <a:ext uri="{FF2B5EF4-FFF2-40B4-BE49-F238E27FC236}">
                <a16:creationId xmlns:a16="http://schemas.microsoft.com/office/drawing/2014/main" id="{BBDC0338-FE3E-4FBE-9A85-E28C3FC7B848}"/>
              </a:ext>
            </a:extLst>
          </p:cNvPr>
          <p:cNvSpPr/>
          <p:nvPr/>
        </p:nvSpPr>
        <p:spPr>
          <a:xfrm>
            <a:off x="5264422" y="4850406"/>
            <a:ext cx="2960370" cy="1338204"/>
          </a:xfrm>
          <a:prstGeom prst="cloudCallout">
            <a:avLst>
              <a:gd name="adj1" fmla="val -81829"/>
              <a:gd name="adj2" fmla="val -35766"/>
            </a:avLst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dirty="0"/>
              <a:t> </a:t>
            </a:r>
          </a:p>
          <a:p>
            <a:pPr algn="ctr"/>
            <a:r>
              <a:rPr lang="nb-NO" sz="2000" dirty="0">
                <a:solidFill>
                  <a:schemeClr val="tx1"/>
                </a:solidFill>
              </a:rPr>
              <a:t>Hvordan henger dette sammen med …?</a:t>
            </a:r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53001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Diskuter i par (10 min)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4419212" cy="2894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Fem elementer som kjennetegner gode læringsaktiviteter.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/>
              <a:t>Hvorfor er dette fem elementer det er viktig å ta hensyn til når du underviser elever med stort læringspotensial?</a:t>
            </a:r>
          </a:p>
          <a:p>
            <a:r>
              <a:rPr lang="nb-NO" sz="2200" dirty="0"/>
              <a:t>Hvordan kan du legge til rette for dette i din undervisning?</a:t>
            </a:r>
          </a:p>
          <a:p>
            <a:pPr marL="0" indent="0">
              <a:buNone/>
            </a:pPr>
            <a:endParaRPr lang="nb-NO" sz="2400" dirty="0"/>
          </a:p>
          <a:p>
            <a:endParaRPr lang="en-US" sz="2400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B7DEE77-150A-4553-BA3B-9F95DC0C4EB8}"/>
              </a:ext>
            </a:extLst>
          </p:cNvPr>
          <p:cNvSpPr/>
          <p:nvPr/>
        </p:nvSpPr>
        <p:spPr>
          <a:xfrm>
            <a:off x="420354" y="5125224"/>
            <a:ext cx="8534012" cy="769441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nb-NO" sz="2200" dirty="0">
                <a:solidFill>
                  <a:schemeClr val="bg1"/>
                </a:solidFill>
              </a:rPr>
              <a:t>Videre presenteres en oversikt over hvordan gode læringsaktiviteter kan legge vekt på disse fem punktene.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AE81611-E4AA-44E6-8A25-E9889E3DC798}"/>
              </a:ext>
            </a:extLst>
          </p:cNvPr>
          <p:cNvSpPr txBox="1"/>
          <p:nvPr/>
        </p:nvSpPr>
        <p:spPr>
          <a:xfrm>
            <a:off x="5388683" y="1910477"/>
            <a:ext cx="3090299" cy="2556000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sz="2000" dirty="0"/>
              <a:t>Kreativitet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sz="2000" dirty="0"/>
              <a:t>Selvregulering/ autonomi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sz="2000" dirty="0"/>
              <a:t>Tverrfaglighet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sz="2000" dirty="0"/>
              <a:t>Høyere ordens tenkning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sz="2000" dirty="0" err="1"/>
              <a:t>Autensitet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881302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nb-NO" sz="2200" dirty="0"/>
              <a:t>Målet med denne modulen er å utvikle: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b-NO" sz="2200" dirty="0"/>
              <a:t>forståelse for hva som kjennetegner gode læringsaktiviteter for elever med stort læringspotensial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b-NO" sz="2200" dirty="0"/>
              <a:t>kompetanse i å differensiere læringsaktiviteter for elever med stort læringspotensial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751438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3ABCF662-B970-40B2-9606-9C116E9EA5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789654"/>
              </p:ext>
            </p:extLst>
          </p:nvPr>
        </p:nvGraphicFramePr>
        <p:xfrm>
          <a:off x="80010" y="287525"/>
          <a:ext cx="8518912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4898">
                  <a:extLst>
                    <a:ext uri="{9D8B030D-6E8A-4147-A177-3AD203B41FA5}">
                      <a16:colId xmlns:a16="http://schemas.microsoft.com/office/drawing/2014/main" val="2141447021"/>
                    </a:ext>
                  </a:extLst>
                </a:gridCol>
                <a:gridCol w="6714014">
                  <a:extLst>
                    <a:ext uri="{9D8B030D-6E8A-4147-A177-3AD203B41FA5}">
                      <a16:colId xmlns:a16="http://schemas.microsoft.com/office/drawing/2014/main" val="1806722274"/>
                    </a:ext>
                  </a:extLst>
                </a:gridCol>
              </a:tblGrid>
              <a:tr h="430496">
                <a:tc gridSpan="2">
                  <a:txBody>
                    <a:bodyPr/>
                    <a:lstStyle/>
                    <a:p>
                      <a:r>
                        <a:rPr lang="nb-NO" sz="2400" dirty="0"/>
                        <a:t>Gode læringsaktiviteter legger vekt på: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639954"/>
                  </a:ext>
                </a:extLst>
              </a:tr>
              <a:tr h="11042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Kreativitet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Utforskende læringsaktiviteter som: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dirty="0"/>
                        <a:t>er komplekse og kan løses på ulike måter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dirty="0"/>
                        <a:t>utfordrer elevene til nytenkning, ved for eksempel å presentere nye ideer eller produsere innovative produkter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436597"/>
                  </a:ext>
                </a:extLst>
              </a:tr>
              <a:tr h="1613946">
                <a:tc>
                  <a:txBody>
                    <a:bodyPr/>
                    <a:lstStyle/>
                    <a:p>
                      <a:r>
                        <a:rPr lang="nb-NO" dirty="0"/>
                        <a:t>Selvregulering/ autonomi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Oppgaver som legger til rette for: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dirty="0"/>
                        <a:t>variasjon i bruk av læringsstrategier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dirty="0"/>
                        <a:t>fordypning i tema som eleven viser stor interesse for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dirty="0"/>
                        <a:t>bruk av ulike digitale verktøy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dirty="0"/>
                        <a:t>elevinvolvering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dirty="0"/>
                        <a:t>variasjon i antall frihetsgrader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969174"/>
                  </a:ext>
                </a:extLst>
              </a:tr>
              <a:tr h="5946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Tverrfaglighet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Problemstillinger som krever kunnskaper og ferdigheter fra flere fagdisipliner eller fra ulike fag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971142"/>
                  </a:ext>
                </a:extLst>
              </a:tr>
              <a:tr h="860991">
                <a:tc>
                  <a:txBody>
                    <a:bodyPr/>
                    <a:lstStyle/>
                    <a:p>
                      <a:r>
                        <a:rPr lang="nb-NO" dirty="0"/>
                        <a:t>Høyere ordens tenkning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b-NO" dirty="0"/>
                        <a:t>Aktiviteter som krever at elevene: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dirty="0"/>
                        <a:t>sammenligner, analyserer, vurderer og trekker slutninger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dirty="0"/>
                        <a:t>resonnerer på bakgrunn av teori eller evidens/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496156"/>
                  </a:ext>
                </a:extLst>
              </a:tr>
              <a:tr h="8609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b-NO" dirty="0"/>
                        <a:t>Autensitet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Reelle problemstillinger: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for eksempel samfunnsaktuelle problemstillinger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med ekte mottakere av løsningsforslagene og/ eller produktene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368123"/>
                  </a:ext>
                </a:extLst>
              </a:tr>
            </a:tbl>
          </a:graphicData>
        </a:graphic>
      </p:graphicFrame>
      <p:sp>
        <p:nvSpPr>
          <p:cNvPr id="5" name="TekstSylinder 4">
            <a:extLst>
              <a:ext uri="{FF2B5EF4-FFF2-40B4-BE49-F238E27FC236}">
                <a16:creationId xmlns:a16="http://schemas.microsoft.com/office/drawing/2014/main" id="{BD23A118-DCE7-48FF-932E-376FCCA85507}"/>
              </a:ext>
            </a:extLst>
          </p:cNvPr>
          <p:cNvSpPr txBox="1"/>
          <p:nvPr/>
        </p:nvSpPr>
        <p:spPr>
          <a:xfrm>
            <a:off x="7029450" y="6266506"/>
            <a:ext cx="265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(Taber, 2007)</a:t>
            </a:r>
          </a:p>
        </p:txBody>
      </p:sp>
      <p:sp>
        <p:nvSpPr>
          <p:cNvPr id="6" name="Bildeforklaring formet som et avrundet rektangel 5"/>
          <p:cNvSpPr/>
          <p:nvPr/>
        </p:nvSpPr>
        <p:spPr>
          <a:xfrm>
            <a:off x="4183380" y="101919"/>
            <a:ext cx="4876041" cy="3007041"/>
          </a:xfrm>
          <a:prstGeom prst="wedgeRoundRectCallout">
            <a:avLst>
              <a:gd name="adj1" fmla="val 44550"/>
              <a:gd name="adj2" fmla="val 63872"/>
              <a:gd name="adj3" fmla="val 16667"/>
            </a:avLst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dirty="0"/>
              <a:t>Dere skal nå prøve en elevaktivitet og deretter bruke denne oversikten (Gode læringsaktiviteter) til å diskutere over hvordan aktiviteten kan og bør tilpasses elever med stort læringspotensial </a:t>
            </a:r>
          </a:p>
        </p:txBody>
      </p:sp>
    </p:spTree>
    <p:extLst>
      <p:ext uri="{BB962C8B-B14F-4D97-AF65-F5344CB8AC3E}">
        <p14:creationId xmlns:p14="http://schemas.microsoft.com/office/powerpoint/2010/main" val="315553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Gruppearbeid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n-NO" dirty="0"/>
              <a:t>25 </a:t>
            </a:r>
            <a:r>
              <a:rPr lang="nn-NO" dirty="0" err="1"/>
              <a:t>minutter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525391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B039F5-8A48-4F49-B7FD-64C00E5E8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Fire hvite ukjente stoffer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DB28B36F-9E2B-44F6-A6A2-DA40403002F1}"/>
              </a:ext>
            </a:extLst>
          </p:cNvPr>
          <p:cNvSpPr txBox="1"/>
          <p:nvPr/>
        </p:nvSpPr>
        <p:spPr>
          <a:xfrm>
            <a:off x="896400" y="1743873"/>
            <a:ext cx="779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dirty="0"/>
              <a:t>Arbeid i grupper på 3–5 personer og gjør aktiviteten «fire hvite ukjente stoffer».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38AFA7EC-1930-4AD3-A7B2-AAAD57EFE040}"/>
              </a:ext>
            </a:extLst>
          </p:cNvPr>
          <p:cNvSpPr txBox="1">
            <a:spLocks/>
          </p:cNvSpPr>
          <p:nvPr/>
        </p:nvSpPr>
        <p:spPr>
          <a:xfrm>
            <a:off x="977774" y="2642818"/>
            <a:ext cx="4826251" cy="367637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</a:pPr>
            <a:r>
              <a:rPr lang="nb-NO" sz="2200" dirty="0"/>
              <a:t>Oppdraget deres er å finne ut hva slags stoffer som er i de ulike boksene.</a:t>
            </a:r>
          </a:p>
          <a:p>
            <a:endParaRPr lang="nb-NO" sz="2200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BC37F98-8833-430D-88E5-EA73052788F7}"/>
              </a:ext>
            </a:extLst>
          </p:cNvPr>
          <p:cNvSpPr txBox="1"/>
          <p:nvPr/>
        </p:nvSpPr>
        <p:spPr>
          <a:xfrm>
            <a:off x="5003515" y="5671335"/>
            <a:ext cx="2188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hlinkClick r:id="rId2"/>
              </a:rPr>
              <a:t>naturfag.no</a:t>
            </a:r>
            <a:endParaRPr lang="nb-NO" dirty="0"/>
          </a:p>
        </p:txBody>
      </p:sp>
      <p:grpSp>
        <p:nvGrpSpPr>
          <p:cNvPr id="39" name="Gruppe 38">
            <a:extLst>
              <a:ext uri="{FF2B5EF4-FFF2-40B4-BE49-F238E27FC236}">
                <a16:creationId xmlns:a16="http://schemas.microsoft.com/office/drawing/2014/main" id="{C1713662-1435-4B59-AE72-F6776D711831}"/>
              </a:ext>
            </a:extLst>
          </p:cNvPr>
          <p:cNvGrpSpPr/>
          <p:nvPr/>
        </p:nvGrpSpPr>
        <p:grpSpPr>
          <a:xfrm>
            <a:off x="1365346" y="4035648"/>
            <a:ext cx="5045866" cy="924386"/>
            <a:chOff x="1449166" y="4220004"/>
            <a:chExt cx="5045866" cy="924386"/>
          </a:xfrm>
        </p:grpSpPr>
        <p:grpSp>
          <p:nvGrpSpPr>
            <p:cNvPr id="23" name="Gruppe 22">
              <a:extLst>
                <a:ext uri="{FF2B5EF4-FFF2-40B4-BE49-F238E27FC236}">
                  <a16:creationId xmlns:a16="http://schemas.microsoft.com/office/drawing/2014/main" id="{036ABA90-1D7A-4A42-B526-68447FFE8B2E}"/>
                </a:ext>
              </a:extLst>
            </p:cNvPr>
            <p:cNvGrpSpPr/>
            <p:nvPr/>
          </p:nvGrpSpPr>
          <p:grpSpPr>
            <a:xfrm>
              <a:off x="5535902" y="4220004"/>
              <a:ext cx="959130" cy="924386"/>
              <a:chOff x="5535902" y="4262325"/>
              <a:chExt cx="959130" cy="924386"/>
            </a:xfrm>
          </p:grpSpPr>
          <p:sp>
            <p:nvSpPr>
              <p:cNvPr id="19" name="Ellipse 18">
                <a:extLst>
                  <a:ext uri="{FF2B5EF4-FFF2-40B4-BE49-F238E27FC236}">
                    <a16:creationId xmlns:a16="http://schemas.microsoft.com/office/drawing/2014/main" id="{B767501F-0C1A-4023-A52C-9464D61F82BB}"/>
                  </a:ext>
                </a:extLst>
              </p:cNvPr>
              <p:cNvSpPr/>
              <p:nvPr/>
            </p:nvSpPr>
            <p:spPr>
              <a:xfrm>
                <a:off x="5541772" y="4983362"/>
                <a:ext cx="953260" cy="20201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7C9B78A5-937E-4785-AFD8-A82A1BBAC950}"/>
                  </a:ext>
                </a:extLst>
              </p:cNvPr>
              <p:cNvSpPr/>
              <p:nvPr/>
            </p:nvSpPr>
            <p:spPr>
              <a:xfrm>
                <a:off x="5541772" y="4363334"/>
                <a:ext cx="953260" cy="72833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b-NO" dirty="0"/>
                  <a:t>4</a:t>
                </a:r>
              </a:p>
            </p:txBody>
          </p:sp>
          <p:sp>
            <p:nvSpPr>
              <p:cNvPr id="21" name="Ellipse 20">
                <a:extLst>
                  <a:ext uri="{FF2B5EF4-FFF2-40B4-BE49-F238E27FC236}">
                    <a16:creationId xmlns:a16="http://schemas.microsoft.com/office/drawing/2014/main" id="{05E4FDD0-885A-4B3A-B83B-2EDFDA310520}"/>
                  </a:ext>
                </a:extLst>
              </p:cNvPr>
              <p:cNvSpPr/>
              <p:nvPr/>
            </p:nvSpPr>
            <p:spPr>
              <a:xfrm>
                <a:off x="5541772" y="4262325"/>
                <a:ext cx="953260" cy="20201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2" name="Ellipse 21">
                <a:extLst>
                  <a:ext uri="{FF2B5EF4-FFF2-40B4-BE49-F238E27FC236}">
                    <a16:creationId xmlns:a16="http://schemas.microsoft.com/office/drawing/2014/main" id="{AD240D5D-4573-4883-8060-417F94F2BCF2}"/>
                  </a:ext>
                </a:extLst>
              </p:cNvPr>
              <p:cNvSpPr/>
              <p:nvPr/>
            </p:nvSpPr>
            <p:spPr>
              <a:xfrm>
                <a:off x="5535902" y="4984693"/>
                <a:ext cx="953260" cy="20201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24" name="Gruppe 23">
              <a:extLst>
                <a:ext uri="{FF2B5EF4-FFF2-40B4-BE49-F238E27FC236}">
                  <a16:creationId xmlns:a16="http://schemas.microsoft.com/office/drawing/2014/main" id="{44EB9EFE-AA71-49ED-9E78-DC7CE556AFE3}"/>
                </a:ext>
              </a:extLst>
            </p:cNvPr>
            <p:cNvGrpSpPr/>
            <p:nvPr/>
          </p:nvGrpSpPr>
          <p:grpSpPr>
            <a:xfrm>
              <a:off x="4173656" y="4220004"/>
              <a:ext cx="959130" cy="924386"/>
              <a:chOff x="5535902" y="4262325"/>
              <a:chExt cx="959130" cy="924386"/>
            </a:xfrm>
          </p:grpSpPr>
          <p:sp>
            <p:nvSpPr>
              <p:cNvPr id="25" name="Ellipse 24">
                <a:extLst>
                  <a:ext uri="{FF2B5EF4-FFF2-40B4-BE49-F238E27FC236}">
                    <a16:creationId xmlns:a16="http://schemas.microsoft.com/office/drawing/2014/main" id="{4798230D-2480-4DAC-A276-C91E32075AA5}"/>
                  </a:ext>
                </a:extLst>
              </p:cNvPr>
              <p:cNvSpPr/>
              <p:nvPr/>
            </p:nvSpPr>
            <p:spPr>
              <a:xfrm>
                <a:off x="5541772" y="4983362"/>
                <a:ext cx="953260" cy="20201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39327F3B-3E37-47A4-B171-1C8B911CE00A}"/>
                  </a:ext>
                </a:extLst>
              </p:cNvPr>
              <p:cNvSpPr/>
              <p:nvPr/>
            </p:nvSpPr>
            <p:spPr>
              <a:xfrm>
                <a:off x="5541772" y="4363334"/>
                <a:ext cx="953260" cy="72833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b-NO" dirty="0"/>
                  <a:t>3</a:t>
                </a:r>
              </a:p>
            </p:txBody>
          </p:sp>
          <p:sp>
            <p:nvSpPr>
              <p:cNvPr id="27" name="Ellipse 26">
                <a:extLst>
                  <a:ext uri="{FF2B5EF4-FFF2-40B4-BE49-F238E27FC236}">
                    <a16:creationId xmlns:a16="http://schemas.microsoft.com/office/drawing/2014/main" id="{9EF7BFD9-3293-4611-ADFF-8AE2E245D1AF}"/>
                  </a:ext>
                </a:extLst>
              </p:cNvPr>
              <p:cNvSpPr/>
              <p:nvPr/>
            </p:nvSpPr>
            <p:spPr>
              <a:xfrm>
                <a:off x="5541772" y="4262325"/>
                <a:ext cx="953260" cy="20201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8" name="Ellipse 27">
                <a:extLst>
                  <a:ext uri="{FF2B5EF4-FFF2-40B4-BE49-F238E27FC236}">
                    <a16:creationId xmlns:a16="http://schemas.microsoft.com/office/drawing/2014/main" id="{5CB16333-120C-4B1B-8C7D-01819E0AEA63}"/>
                  </a:ext>
                </a:extLst>
              </p:cNvPr>
              <p:cNvSpPr/>
              <p:nvPr/>
            </p:nvSpPr>
            <p:spPr>
              <a:xfrm>
                <a:off x="5535902" y="4984693"/>
                <a:ext cx="953260" cy="20201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29" name="Gruppe 28">
              <a:extLst>
                <a:ext uri="{FF2B5EF4-FFF2-40B4-BE49-F238E27FC236}">
                  <a16:creationId xmlns:a16="http://schemas.microsoft.com/office/drawing/2014/main" id="{61DA792F-AD51-4774-85FA-2A9AA8D3355A}"/>
                </a:ext>
              </a:extLst>
            </p:cNvPr>
            <p:cNvGrpSpPr/>
            <p:nvPr/>
          </p:nvGrpSpPr>
          <p:grpSpPr>
            <a:xfrm>
              <a:off x="2811411" y="4220004"/>
              <a:ext cx="959130" cy="924386"/>
              <a:chOff x="5535902" y="4262325"/>
              <a:chExt cx="959130" cy="924386"/>
            </a:xfrm>
          </p:grpSpPr>
          <p:sp>
            <p:nvSpPr>
              <p:cNvPr id="30" name="Ellipse 29">
                <a:extLst>
                  <a:ext uri="{FF2B5EF4-FFF2-40B4-BE49-F238E27FC236}">
                    <a16:creationId xmlns:a16="http://schemas.microsoft.com/office/drawing/2014/main" id="{BAD106E4-3FF1-4CD2-B05A-37203654D422}"/>
                  </a:ext>
                </a:extLst>
              </p:cNvPr>
              <p:cNvSpPr/>
              <p:nvPr/>
            </p:nvSpPr>
            <p:spPr>
              <a:xfrm>
                <a:off x="5541772" y="4983362"/>
                <a:ext cx="953260" cy="20201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3BC24909-736E-45F7-988B-8F285D38F8F4}"/>
                  </a:ext>
                </a:extLst>
              </p:cNvPr>
              <p:cNvSpPr/>
              <p:nvPr/>
            </p:nvSpPr>
            <p:spPr>
              <a:xfrm>
                <a:off x="5541772" y="4363334"/>
                <a:ext cx="953260" cy="72833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b-NO" dirty="0"/>
                  <a:t>2</a:t>
                </a:r>
              </a:p>
            </p:txBody>
          </p:sp>
          <p:sp>
            <p:nvSpPr>
              <p:cNvPr id="32" name="Ellipse 31">
                <a:extLst>
                  <a:ext uri="{FF2B5EF4-FFF2-40B4-BE49-F238E27FC236}">
                    <a16:creationId xmlns:a16="http://schemas.microsoft.com/office/drawing/2014/main" id="{09E1A2A5-C25B-496E-9175-B9DB0B3F9CEA}"/>
                  </a:ext>
                </a:extLst>
              </p:cNvPr>
              <p:cNvSpPr/>
              <p:nvPr/>
            </p:nvSpPr>
            <p:spPr>
              <a:xfrm>
                <a:off x="5541772" y="4262325"/>
                <a:ext cx="953260" cy="20201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3" name="Ellipse 32">
                <a:extLst>
                  <a:ext uri="{FF2B5EF4-FFF2-40B4-BE49-F238E27FC236}">
                    <a16:creationId xmlns:a16="http://schemas.microsoft.com/office/drawing/2014/main" id="{F3471FF5-97AC-4751-B2E2-F345EC1E4318}"/>
                  </a:ext>
                </a:extLst>
              </p:cNvPr>
              <p:cNvSpPr/>
              <p:nvPr/>
            </p:nvSpPr>
            <p:spPr>
              <a:xfrm>
                <a:off x="5535902" y="4984693"/>
                <a:ext cx="953260" cy="20201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34" name="Gruppe 33">
              <a:extLst>
                <a:ext uri="{FF2B5EF4-FFF2-40B4-BE49-F238E27FC236}">
                  <a16:creationId xmlns:a16="http://schemas.microsoft.com/office/drawing/2014/main" id="{51ED2F12-F94B-4090-86BE-1DFC9C3015B3}"/>
                </a:ext>
              </a:extLst>
            </p:cNvPr>
            <p:cNvGrpSpPr/>
            <p:nvPr/>
          </p:nvGrpSpPr>
          <p:grpSpPr>
            <a:xfrm>
              <a:off x="1449166" y="4220004"/>
              <a:ext cx="959130" cy="924386"/>
              <a:chOff x="5535902" y="4262325"/>
              <a:chExt cx="959130" cy="924386"/>
            </a:xfrm>
          </p:grpSpPr>
          <p:sp>
            <p:nvSpPr>
              <p:cNvPr id="35" name="Ellipse 34">
                <a:extLst>
                  <a:ext uri="{FF2B5EF4-FFF2-40B4-BE49-F238E27FC236}">
                    <a16:creationId xmlns:a16="http://schemas.microsoft.com/office/drawing/2014/main" id="{790AB120-D4FE-41AD-954B-9CBEF04E3F5D}"/>
                  </a:ext>
                </a:extLst>
              </p:cNvPr>
              <p:cNvSpPr/>
              <p:nvPr/>
            </p:nvSpPr>
            <p:spPr>
              <a:xfrm>
                <a:off x="5541772" y="4983362"/>
                <a:ext cx="953260" cy="20201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D289EDC5-EDCD-44D9-A36A-17E66E1CA3B7}"/>
                  </a:ext>
                </a:extLst>
              </p:cNvPr>
              <p:cNvSpPr/>
              <p:nvPr/>
            </p:nvSpPr>
            <p:spPr>
              <a:xfrm>
                <a:off x="5541772" y="4363334"/>
                <a:ext cx="953260" cy="72833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b-NO" dirty="0"/>
                  <a:t>1</a:t>
                </a:r>
              </a:p>
            </p:txBody>
          </p:sp>
          <p:sp>
            <p:nvSpPr>
              <p:cNvPr id="37" name="Ellipse 36">
                <a:extLst>
                  <a:ext uri="{FF2B5EF4-FFF2-40B4-BE49-F238E27FC236}">
                    <a16:creationId xmlns:a16="http://schemas.microsoft.com/office/drawing/2014/main" id="{63B7C603-F041-4CED-B9C0-0BF86CD75988}"/>
                  </a:ext>
                </a:extLst>
              </p:cNvPr>
              <p:cNvSpPr/>
              <p:nvPr/>
            </p:nvSpPr>
            <p:spPr>
              <a:xfrm>
                <a:off x="5541772" y="4262325"/>
                <a:ext cx="953260" cy="20201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8" name="Ellipse 37">
                <a:extLst>
                  <a:ext uri="{FF2B5EF4-FFF2-40B4-BE49-F238E27FC236}">
                    <a16:creationId xmlns:a16="http://schemas.microsoft.com/office/drawing/2014/main" id="{14AE7123-8749-4272-AD59-BDC69CF87DA2}"/>
                  </a:ext>
                </a:extLst>
              </p:cNvPr>
              <p:cNvSpPr/>
              <p:nvPr/>
            </p:nvSpPr>
            <p:spPr>
              <a:xfrm>
                <a:off x="5535902" y="4984693"/>
                <a:ext cx="953260" cy="20201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8198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2F5B15-35BE-4D94-BD10-B3E7C85AE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Gruppeoppgave (5 min)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DE47CC0-38E1-4E98-9FF9-BBBD53584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/>
              <a:t>Finn fram utstyr.</a:t>
            </a:r>
          </a:p>
          <a:p>
            <a:r>
              <a:rPr lang="nb-NO" sz="2200" dirty="0"/>
              <a:t>På et farget papirark skriver dere i hvert hjørne et nummer fra 1 til 4. </a:t>
            </a:r>
          </a:p>
          <a:p>
            <a:r>
              <a:rPr lang="nb-NO" sz="2200" dirty="0"/>
              <a:t>Ta en halv teskje av hvert stoff og legg det på papiret ved riktig nummer. </a:t>
            </a:r>
          </a:p>
        </p:txBody>
      </p:sp>
    </p:spTree>
    <p:extLst>
      <p:ext uri="{BB962C8B-B14F-4D97-AF65-F5344CB8AC3E}">
        <p14:creationId xmlns:p14="http://schemas.microsoft.com/office/powerpoint/2010/main" val="2238698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1FA521-752A-43CC-9601-E9E5418A6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Gruppeoppgave (10 min)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D2ACB2-97F9-465F-9304-25E600739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825625"/>
            <a:ext cx="5729693" cy="4180320"/>
          </a:xfrm>
        </p:spPr>
        <p:txBody>
          <a:bodyPr>
            <a:normAutofit lnSpcReduction="10000"/>
          </a:bodyPr>
          <a:lstStyle/>
          <a:p>
            <a:r>
              <a:rPr lang="nb-NO" sz="2200" dirty="0"/>
              <a:t>Bruk sansene og undersøk et stoff av gangen. Bruk gjerne forstørrelsesglass eller stereolupe.</a:t>
            </a:r>
          </a:p>
          <a:p>
            <a:pPr marL="457200" lvl="1" indent="0">
              <a:buNone/>
            </a:pPr>
            <a:r>
              <a:rPr lang="nb-NO" sz="2000" dirty="0">
                <a:solidFill>
                  <a:schemeClr val="accent6"/>
                </a:solidFill>
              </a:rPr>
              <a:t>NB: Dere må ikke smake på ukjente stoffer. Derfor skal dere ikke bruke smakssansen i dette forsøket.</a:t>
            </a:r>
          </a:p>
          <a:p>
            <a:endParaRPr lang="nb-NO" sz="2200" dirty="0"/>
          </a:p>
          <a:p>
            <a:r>
              <a:rPr lang="nb-NO" sz="2200" dirty="0"/>
              <a:t>Hvordan ser stoffene ut? Lukter de noe? Hvordan kjennes det når dere tar på dem? Kan dere høre noe når dere tar på dem?</a:t>
            </a:r>
          </a:p>
          <a:p>
            <a:endParaRPr lang="nb-NO" sz="2200" dirty="0"/>
          </a:p>
          <a:p>
            <a:r>
              <a:rPr lang="nb-NO" sz="2200" dirty="0"/>
              <a:t>Fyll inn stikkord som beskriver stoffene i skjemaet dere har fått utdelt.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9D6F4991-41F3-421F-904C-62E555DC94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023" y="2535248"/>
            <a:ext cx="2854238" cy="347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811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A8840F-5D9A-4CCF-B25A-3F277F0C2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Konkluder (5 min)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56545F3-E8DD-4F59-B24B-D1DD3194D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Hva slags stoff tror dere at dere har undersøkt?</a:t>
            </a:r>
          </a:p>
          <a:p>
            <a:r>
              <a:rPr lang="nb-NO" sz="2200" dirty="0"/>
              <a:t>Stoff nr. 1 kan være:</a:t>
            </a:r>
          </a:p>
          <a:p>
            <a:r>
              <a:rPr lang="nb-NO" sz="2200" dirty="0"/>
              <a:t>Stoff nr. 2 kan være:</a:t>
            </a:r>
          </a:p>
          <a:p>
            <a:r>
              <a:rPr lang="nb-NO" sz="2200" dirty="0"/>
              <a:t>Stoff nr. 3 kan være:</a:t>
            </a:r>
          </a:p>
          <a:p>
            <a:r>
              <a:rPr lang="nb-NO" sz="2200" dirty="0"/>
              <a:t>Stoff nr. 4 kan være:</a:t>
            </a:r>
          </a:p>
          <a:p>
            <a:pPr marL="0" indent="0">
              <a:buNone/>
            </a:pPr>
            <a:br>
              <a:rPr lang="nb-NO" sz="2200" dirty="0"/>
            </a:br>
            <a:r>
              <a:rPr lang="nb-NO" sz="2200" dirty="0"/>
              <a:t>Skriv utenpå de fire forskjellige boksene hva dere tror de inneholder. Begrunn konklusjonen.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611319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A8840F-5D9A-4CCF-B25A-3F277F0C2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Del resultatene i plenum (5 min)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56545F3-E8DD-4F59-B24B-D1DD3194D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Hver gruppe deler hva slags stoff de tror de har undersøkt og begrunner sin konklusjon.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60507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Diskusjon</a:t>
            </a:r>
            <a:endParaRPr lang="en-US" dirty="0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10 </a:t>
            </a:r>
            <a:r>
              <a:rPr lang="en-US" dirty="0" err="1"/>
              <a:t>minutter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7403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AEEAD3-559F-4830-B136-E8EE127C2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Diskuter i gruppene (5 min):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3714BD-9408-4BEC-9372-7B8AEF8A4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738" y="1520190"/>
            <a:ext cx="7583244" cy="4485755"/>
          </a:xfrm>
        </p:spPr>
        <p:txBody>
          <a:bodyPr/>
          <a:lstStyle/>
          <a:p>
            <a:r>
              <a:rPr lang="nb-NO" sz="2200" dirty="0"/>
              <a:t>Tenk på aktiviteten </a:t>
            </a:r>
            <a:r>
              <a:rPr lang="nb-NO" sz="2200" i="1" dirty="0"/>
              <a:t>Fire hvite ukjente stoffer</a:t>
            </a:r>
            <a:r>
              <a:rPr lang="nb-NO" sz="2200" dirty="0"/>
              <a:t> dere nettopp har gjennomført. </a:t>
            </a:r>
          </a:p>
          <a:p>
            <a:r>
              <a:rPr lang="nb-NO" sz="2200" dirty="0"/>
              <a:t>Bruk oversikten </a:t>
            </a:r>
            <a:r>
              <a:rPr lang="nb-NO" sz="2200" i="1" dirty="0"/>
              <a:t>Gode læringsaktiviteter</a:t>
            </a:r>
            <a:endParaRPr lang="nb-NO" sz="2200" dirty="0"/>
          </a:p>
          <a:p>
            <a:r>
              <a:rPr lang="nb-NO" sz="2200" dirty="0"/>
              <a:t>Diskuter hvordan aktiviteten </a:t>
            </a:r>
            <a:r>
              <a:rPr lang="nb-NO" sz="2200" i="1" dirty="0"/>
              <a:t>Fire hvite ukjente stoffer </a:t>
            </a:r>
            <a:r>
              <a:rPr lang="nb-NO" sz="2200" dirty="0"/>
              <a:t>bør tilpasses elever med stort læringspotensial? Begrunn hvorfor.</a:t>
            </a:r>
          </a:p>
          <a:p>
            <a:pPr>
              <a:buFontTx/>
              <a:buChar char="-"/>
            </a:pPr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6FD899AA-3157-4E90-9106-ABF1439BC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855" y="3534937"/>
            <a:ext cx="4229677" cy="302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5366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AEEAD3-559F-4830-B136-E8EE127C2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Del i plenum (5 min):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3714BD-9408-4BEC-9372-7B8AEF8A4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200" dirty="0"/>
              <a:t>Hver gruppe deler:</a:t>
            </a:r>
          </a:p>
          <a:p>
            <a:r>
              <a:rPr lang="nb-NO" sz="2200" dirty="0"/>
              <a:t>Hvordan bør aktiviteten </a:t>
            </a:r>
            <a:r>
              <a:rPr lang="nb-NO" sz="2200" i="1" dirty="0"/>
              <a:t>Fire hvite ukjente stoffer </a:t>
            </a:r>
            <a:r>
              <a:rPr lang="nb-NO" sz="2200" dirty="0"/>
              <a:t>tilpasses elever med stort læringspotensial? Begrunn hvorfor.</a:t>
            </a:r>
          </a:p>
          <a:p>
            <a:pPr>
              <a:buFontTx/>
              <a:buChar char="-"/>
            </a:pPr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6FD899AA-3157-4E90-9106-ABF1439BC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856" y="3311189"/>
            <a:ext cx="4542438" cy="324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16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556440"/>
              </p:ext>
            </p:extLst>
          </p:nvPr>
        </p:nvGraphicFramePr>
        <p:xfrm>
          <a:off x="895350" y="1825625"/>
          <a:ext cx="7583488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b="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Oppsummer forarbeid i grupper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15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Faglig påfyll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30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Gruppeoppgave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25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Diskusjon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10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009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Planlegge differensiert undervisning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10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662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="1" dirty="0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1" baseline="0" dirty="0"/>
                        <a:t>90 </a:t>
                      </a:r>
                      <a:r>
                        <a:rPr lang="nb-NO" sz="2200" b="1" dirty="0"/>
                        <a:t>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953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5645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Planlegg egen undervisning 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10 minutter</a:t>
            </a:r>
          </a:p>
        </p:txBody>
      </p:sp>
    </p:spTree>
    <p:extLst>
      <p:ext uri="{BB962C8B-B14F-4D97-AF65-F5344CB8AC3E}">
        <p14:creationId xmlns:p14="http://schemas.microsoft.com/office/powerpoint/2010/main" val="14616789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/>
              <a:t>Planlegge differensiert undervisning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405890"/>
            <a:ext cx="7583244" cy="4465119"/>
          </a:xfrm>
        </p:spPr>
        <p:txBody>
          <a:bodyPr>
            <a:normAutofit/>
          </a:bodyPr>
          <a:lstStyle/>
          <a:p>
            <a:r>
              <a:rPr lang="nb-NO" sz="2200" dirty="0"/>
              <a:t>Velg et tema du/dere skal jobbe med.</a:t>
            </a:r>
          </a:p>
          <a:p>
            <a:r>
              <a:rPr lang="nb-NO" sz="2200" dirty="0"/>
              <a:t>Bruk oversikten </a:t>
            </a:r>
            <a:r>
              <a:rPr lang="nb-NO" sz="2200" i="1" dirty="0"/>
              <a:t>Gode læringsaktiviteter.</a:t>
            </a:r>
          </a:p>
          <a:p>
            <a:r>
              <a:rPr lang="nb-NO" sz="2200" dirty="0"/>
              <a:t>Planlegg en undervisningsaktivitet eller et undervisningsopplegg som er tilpasset dine elever med stort læringspotensial.</a:t>
            </a:r>
          </a:p>
          <a:p>
            <a:r>
              <a:rPr lang="nb-NO" sz="2200" dirty="0"/>
              <a:t>Velg </a:t>
            </a:r>
            <a:r>
              <a:rPr lang="nb-NO" sz="2200" i="1" dirty="0"/>
              <a:t>ett</a:t>
            </a:r>
            <a:r>
              <a:rPr lang="nb-NO" sz="2200" dirty="0"/>
              <a:t> av </a:t>
            </a:r>
            <a:r>
              <a:rPr lang="nb-NO" sz="2200" dirty="0">
                <a:solidFill>
                  <a:srgbClr val="333333"/>
                </a:solidFill>
              </a:rPr>
              <a:t>elementene i oversikten du ønsker å vektlegge i aktiviteten.</a:t>
            </a:r>
          </a:p>
          <a:p>
            <a:pPr marL="0" indent="0">
              <a:buNone/>
            </a:pPr>
            <a:endParaRPr lang="nb-NO" sz="2200" i="1" dirty="0"/>
          </a:p>
          <a:p>
            <a:pPr marL="0" indent="0">
              <a:buNone/>
            </a:pPr>
            <a:endParaRPr lang="nb-NO" sz="2200" i="1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E4FACE34-1998-4D03-9E47-D6BD4EB667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0235" y="4114800"/>
            <a:ext cx="3483036" cy="2491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932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454618"/>
            <a:ext cx="7801641" cy="167497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dirty="0"/>
              <a:t>De gode læringsaktivitetene</a:t>
            </a:r>
            <a:br>
              <a:rPr lang="nb-NO" dirty="0"/>
            </a:br>
            <a:r>
              <a:rPr lang="nb-NO" sz="3200" dirty="0">
                <a:solidFill>
                  <a:srgbClr val="268183"/>
                </a:solidFill>
              </a:rPr>
              <a:t>B – Samarbeid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3</a:t>
            </a:r>
          </a:p>
        </p:txBody>
      </p:sp>
    </p:spTree>
    <p:extLst>
      <p:ext uri="{BB962C8B-B14F-4D97-AF65-F5344CB8AC3E}">
        <p14:creationId xmlns:p14="http://schemas.microsoft.com/office/powerpoint/2010/main" val="18165960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nb-NO" sz="2200" dirty="0"/>
              <a:t>Målet med denne modulen er å utvikle: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b-NO" sz="2200" dirty="0"/>
              <a:t>forståelse for hva som kjennetegner gode læringsaktiviteter for elever med stort læringspotensial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b-NO" sz="2200" dirty="0"/>
              <a:t>kompetanse i å differensiere læringsaktiviteter for elever med stort læringspotensial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40601184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n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157974"/>
              </p:ext>
            </p:extLst>
          </p:nvPr>
        </p:nvGraphicFramePr>
        <p:xfrm>
          <a:off x="965200" y="1825625"/>
          <a:ext cx="71501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9500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n-NO" sz="2200" b="0" noProof="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200" b="0" noProof="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noProof="0" dirty="0"/>
                        <a:t>Del</a:t>
                      </a:r>
                      <a:r>
                        <a:rPr lang="nb-NO" sz="2200" baseline="0" noProof="0" dirty="0"/>
                        <a:t> i grupper</a:t>
                      </a:r>
                      <a:endParaRPr lang="nb-NO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noProof="0" dirty="0"/>
                        <a:t>10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noProof="0" dirty="0"/>
                        <a:t>Diskuter i grupper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noProof="0" dirty="0"/>
                        <a:t>10</a:t>
                      </a:r>
                      <a:r>
                        <a:rPr lang="nb-NO" sz="2200" baseline="0" noProof="0" dirty="0"/>
                        <a:t> minutter</a:t>
                      </a:r>
                      <a:endParaRPr lang="nb-NO" sz="2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805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noProof="0" dirty="0"/>
                        <a:t>Forbered deling i plenum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noProof="0" dirty="0"/>
                        <a:t>3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037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200" noProof="0" dirty="0"/>
                        <a:t>Oppsummer</a:t>
                      </a:r>
                      <a:r>
                        <a:rPr lang="nb-NO" sz="2200" baseline="0" noProof="0" dirty="0"/>
                        <a:t> i plenum</a:t>
                      </a:r>
                      <a:endParaRPr lang="nb-NO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noProof="0" dirty="0"/>
                        <a:t>10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641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200" noProof="0" dirty="0"/>
                        <a:t>Tenk-par-del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noProof="0" dirty="0"/>
                        <a:t>12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="1" noProof="0" dirty="0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1" noProof="0" dirty="0"/>
                        <a:t>45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953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8098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38" y="242271"/>
            <a:ext cx="7583243" cy="1068093"/>
          </a:xfrm>
        </p:spPr>
        <p:txBody>
          <a:bodyPr>
            <a:normAutofit/>
          </a:bodyPr>
          <a:lstStyle/>
          <a:p>
            <a:r>
              <a:rPr lang="nb-NO" dirty="0"/>
              <a:t>Del i grupper (10 min)</a:t>
            </a:r>
            <a:endParaRPr lang="nn-NO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97444" y="3647420"/>
            <a:ext cx="5645886" cy="1140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n-NO" sz="2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97445" y="1435261"/>
            <a:ext cx="7681536" cy="509128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nb-NO" sz="2200" dirty="0"/>
              <a:t>Hver person forteller kort:</a:t>
            </a:r>
          </a:p>
          <a:p>
            <a:pPr marL="342900" lvl="1" indent="-342900">
              <a:lnSpc>
                <a:spcPct val="100000"/>
              </a:lnSpc>
              <a:spcBef>
                <a:spcPts val="1000"/>
              </a:spcBef>
            </a:pPr>
            <a:r>
              <a:rPr lang="nb-NO" sz="2200" dirty="0"/>
              <a:t>Hvordan gjennomførte du den planlagte aktiviteten?</a:t>
            </a:r>
          </a:p>
          <a:p>
            <a:pPr marL="457200" lvl="1" indent="-457200">
              <a:lnSpc>
                <a:spcPct val="100000"/>
              </a:lnSpc>
              <a:spcBef>
                <a:spcPts val="1000"/>
              </a:spcBef>
            </a:pPr>
            <a:endParaRPr lang="nb-NO" sz="2200" dirty="0">
              <a:solidFill>
                <a:srgbClr val="333333"/>
              </a:solidFill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B34E28F-2030-457F-917C-1C8797A91A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101" y="2621280"/>
            <a:ext cx="4003183" cy="286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8861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39" y="264286"/>
            <a:ext cx="7583243" cy="1325563"/>
          </a:xfrm>
        </p:spPr>
        <p:txBody>
          <a:bodyPr>
            <a:normAutofit/>
          </a:bodyPr>
          <a:lstStyle/>
          <a:p>
            <a:r>
              <a:rPr lang="nb-NO" dirty="0"/>
              <a:t>Diskuter i grupper (10 min)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589849"/>
            <a:ext cx="7583244" cy="4180320"/>
          </a:xfrm>
        </p:spPr>
        <p:txBody>
          <a:bodyPr/>
          <a:lstStyle/>
          <a:p>
            <a:r>
              <a:rPr lang="nb-NO" sz="2200" dirty="0">
                <a:solidFill>
                  <a:srgbClr val="333333"/>
                </a:solidFill>
              </a:rPr>
              <a:t>Hvilke av elementene i oversikten </a:t>
            </a:r>
            <a:r>
              <a:rPr lang="nb-NO" sz="2200" i="1" dirty="0">
                <a:solidFill>
                  <a:srgbClr val="333333"/>
                </a:solidFill>
              </a:rPr>
              <a:t>Gode læringsaktiviteter</a:t>
            </a:r>
            <a:r>
              <a:rPr lang="nb-NO" sz="2200" dirty="0">
                <a:solidFill>
                  <a:srgbClr val="333333"/>
                </a:solidFill>
              </a:rPr>
              <a:t> vektla du i utviklinga av aktiviteten?</a:t>
            </a:r>
          </a:p>
          <a:p>
            <a:r>
              <a:rPr lang="nb-NO" sz="2200" dirty="0"/>
              <a:t>Hva ville dere har gjort annerledes? Hvorfor?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97444" y="3647420"/>
            <a:ext cx="5645886" cy="1140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n-NO" sz="220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3A3BA80-D374-4F62-BA0C-5552F7D84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1408" y="2785740"/>
            <a:ext cx="4003183" cy="286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3646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Forbered deling i plenum (3 min)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200" dirty="0"/>
              <a:t>Velg et eksempel som dere vil dele i plenum der dere kort  forteller om: 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200" dirty="0"/>
              <a:t>Gjennomføring 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200" dirty="0"/>
              <a:t>Hvilke </a:t>
            </a:r>
            <a:r>
              <a:rPr lang="nb-NO" sz="2200" dirty="0">
                <a:solidFill>
                  <a:srgbClr val="333333"/>
                </a:solidFill>
              </a:rPr>
              <a:t>av elementene i oversikten ble vektlagt i utviklinga av aktiviteten?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200" dirty="0">
                <a:solidFill>
                  <a:srgbClr val="333333"/>
                </a:solidFill>
              </a:rPr>
              <a:t>Hva dere ville dere ha gjort annerledes, og hvorfor?</a:t>
            </a:r>
          </a:p>
          <a:p>
            <a:pPr marL="514350" indent="-514350">
              <a:buFont typeface="+mj-lt"/>
              <a:buAutoNum type="arabicPeriod"/>
            </a:pPr>
            <a:endParaRPr lang="nb-NO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0190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38" y="242271"/>
            <a:ext cx="7583243" cy="1068093"/>
          </a:xfrm>
        </p:spPr>
        <p:txBody>
          <a:bodyPr>
            <a:normAutofit/>
          </a:bodyPr>
          <a:lstStyle/>
          <a:p>
            <a:r>
              <a:rPr lang="nb-NO" dirty="0"/>
              <a:t>Oppsummer i plenum (10 min)</a:t>
            </a:r>
            <a:endParaRPr lang="nn-NO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97444" y="3647420"/>
            <a:ext cx="5645886" cy="1140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n-NO" sz="2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97445" y="1435261"/>
            <a:ext cx="4035077" cy="422258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nb-NO" dirty="0"/>
              <a:t>Hver gruppe deler sitt eksempel. Fortell kort om: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nb-NO" sz="2200" dirty="0"/>
              <a:t>Gjennomføring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200" dirty="0"/>
              <a:t>Hvilke </a:t>
            </a:r>
            <a:r>
              <a:rPr lang="nb-NO" sz="2200" dirty="0">
                <a:solidFill>
                  <a:srgbClr val="333333"/>
                </a:solidFill>
              </a:rPr>
              <a:t>av elementene i oversikten ble vektlagt i utviklinga av aktiviteten?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200" dirty="0">
                <a:solidFill>
                  <a:srgbClr val="333333"/>
                </a:solidFill>
              </a:rPr>
              <a:t>Hva dere ville dere ha gjort annerledes, og hvorfor?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AB34E28F-2030-457F-917C-1C8797A91A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2522" y="1925311"/>
            <a:ext cx="4003183" cy="286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9614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Mål 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9" y="1788996"/>
            <a:ext cx="6987912" cy="2091628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nb-NO" sz="2200" dirty="0"/>
              <a:t>Målet med denne modulen er å utvikle: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b-NO" sz="2200" dirty="0"/>
              <a:t>forståelse for hva som kjennetegner gode læringsaktiviteter for elever med stort læringspotensial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b-NO" sz="2200" dirty="0"/>
              <a:t>kompetanse i å differensiere læringsaktiviteter for elever med stort læringspotensial</a:t>
            </a:r>
          </a:p>
        </p:txBody>
      </p:sp>
      <p:sp>
        <p:nvSpPr>
          <p:cNvPr id="10" name="Rounded Rectangular Callout 2"/>
          <p:cNvSpPr/>
          <p:nvPr/>
        </p:nvSpPr>
        <p:spPr>
          <a:xfrm>
            <a:off x="3898505" y="351412"/>
            <a:ext cx="3965609" cy="1097279"/>
          </a:xfrm>
          <a:prstGeom prst="wedgeRoundRectCallout">
            <a:avLst>
              <a:gd name="adj1" fmla="val -75150"/>
              <a:gd name="adj2" fmla="val 3103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dirty="0"/>
              <a:t>Husker du målet med denne modulen?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AB34E28F-2030-457F-917C-1C8797A91A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7908" y="4217033"/>
            <a:ext cx="3248803" cy="232417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95908" y="4217033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nb-NO" sz="2000" dirty="0"/>
              <a:t>Oversikten </a:t>
            </a:r>
            <a:r>
              <a:rPr lang="nb-NO" sz="2000" i="1" dirty="0"/>
              <a:t>Gode læringsaktiviteter </a:t>
            </a:r>
            <a:r>
              <a:rPr lang="nb-NO" sz="2000" dirty="0"/>
              <a:t>er et didaktisk verktøy vi kan bruke for å finne aktiviteter som legger til rette for elever med stort læringspotensial.  </a:t>
            </a:r>
          </a:p>
        </p:txBody>
      </p:sp>
    </p:spTree>
    <p:extLst>
      <p:ext uri="{BB962C8B-B14F-4D97-AF65-F5344CB8AC3E}">
        <p14:creationId xmlns:p14="http://schemas.microsoft.com/office/powerpoint/2010/main" val="49442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/>
              <a:t>Gruppearbeid (10 min)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Bruk notatene fra forarbeidet og reflekter i grupper: </a:t>
            </a:r>
          </a:p>
          <a:p>
            <a:pPr marL="0" indent="0">
              <a:buNone/>
            </a:pPr>
            <a:endParaRPr lang="nb-NO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/>
              <a:t>Hvilke elever mener du denne aktiviteten er egnet for slik den er skissert? Hvorfor?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/>
              <a:t>Hvilke differensieringsmuligheter ser du i denne aktiviteten?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/>
              <a:t>Hvordan ville du ha gjennomført denne aktiviteten i din undervisning? Hvorfor?</a:t>
            </a:r>
          </a:p>
          <a:p>
            <a:pPr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9334318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Tenk-par-del (12 min)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nb-NO" sz="2200" dirty="0"/>
              <a:t>Hvordan kan du bruke den oversikten </a:t>
            </a:r>
            <a:r>
              <a:rPr lang="nb-NO" sz="2200" i="1" dirty="0"/>
              <a:t>Gode læringsaktiviteter </a:t>
            </a:r>
            <a:r>
              <a:rPr lang="nb-NO" sz="2200" dirty="0"/>
              <a:t>i fremtidig undervisningspraksis?</a:t>
            </a:r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nb-NO" sz="2200" dirty="0"/>
              <a:t> </a:t>
            </a:r>
          </a:p>
          <a:p>
            <a:r>
              <a:rPr lang="nb-NO" sz="2200" b="1" dirty="0">
                <a:solidFill>
                  <a:schemeClr val="tx2"/>
                </a:solidFill>
              </a:rPr>
              <a:t>Tenk</a:t>
            </a:r>
            <a:r>
              <a:rPr lang="nb-NO" sz="2200" dirty="0"/>
              <a:t> (2 min)</a:t>
            </a:r>
          </a:p>
          <a:p>
            <a:r>
              <a:rPr lang="nb-NO" sz="2200" dirty="0"/>
              <a:t>Diskuter i </a:t>
            </a:r>
            <a:r>
              <a:rPr lang="nb-NO" sz="2200" b="1" dirty="0">
                <a:solidFill>
                  <a:schemeClr val="tx2"/>
                </a:solidFill>
              </a:rPr>
              <a:t>par </a:t>
            </a:r>
            <a:r>
              <a:rPr lang="nb-NO" sz="2200" dirty="0"/>
              <a:t>(5 min)</a:t>
            </a:r>
          </a:p>
          <a:p>
            <a:r>
              <a:rPr lang="nb-NO" sz="2200" b="1" dirty="0">
                <a:solidFill>
                  <a:schemeClr val="tx2"/>
                </a:solidFill>
              </a:rPr>
              <a:t>Del</a:t>
            </a:r>
            <a:r>
              <a:rPr lang="nb-NO" sz="2200" dirty="0"/>
              <a:t> i plenum (5 min)</a:t>
            </a:r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endParaRPr lang="nb-NO" sz="22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97444" y="3647420"/>
            <a:ext cx="5645886" cy="1140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n-NO" sz="2200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AB34E28F-2030-457F-917C-1C8797A91A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7360" y="2785740"/>
            <a:ext cx="4003183" cy="286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3869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Kilder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2999" y="2255045"/>
            <a:ext cx="7164659" cy="3392144"/>
          </a:xfrm>
        </p:spPr>
        <p:txBody>
          <a:bodyPr>
            <a:normAutofit fontScale="92500" lnSpcReduction="10000"/>
          </a:bodyPr>
          <a:lstStyle/>
          <a:p>
            <a:pPr marL="268288" lvl="0" indent="-268288" algn="l"/>
            <a:r>
              <a:rPr lang="nb-NO" dirty="0"/>
              <a:t>Csikszentmihalyi, M. (1988). The </a:t>
            </a:r>
            <a:r>
              <a:rPr lang="nb-NO" dirty="0" err="1"/>
              <a:t>flow</a:t>
            </a:r>
            <a:r>
              <a:rPr lang="nb-NO" dirty="0"/>
              <a:t> </a:t>
            </a:r>
            <a:r>
              <a:rPr lang="nb-NO" dirty="0" err="1"/>
              <a:t>experience</a:t>
            </a:r>
            <a:r>
              <a:rPr lang="nb-NO" dirty="0"/>
              <a:t> and </a:t>
            </a:r>
            <a:r>
              <a:rPr lang="nb-NO" dirty="0" err="1"/>
              <a:t>it’s</a:t>
            </a:r>
            <a:r>
              <a:rPr lang="nb-NO" dirty="0"/>
              <a:t> </a:t>
            </a:r>
            <a:r>
              <a:rPr lang="nb-NO" dirty="0" err="1"/>
              <a:t>significance</a:t>
            </a:r>
            <a:r>
              <a:rPr lang="nb-NO" dirty="0"/>
              <a:t> for human </a:t>
            </a:r>
            <a:r>
              <a:rPr lang="nb-NO" dirty="0" err="1"/>
              <a:t>psychology</a:t>
            </a:r>
            <a:r>
              <a:rPr lang="nb-NO" dirty="0"/>
              <a:t>. I Csikszentmihalyi, M. &amp; Csikszentmihalyi, I. S. (red.). , </a:t>
            </a:r>
            <a:r>
              <a:rPr lang="nb-NO" i="1" dirty="0"/>
              <a:t>Optimal </a:t>
            </a:r>
            <a:r>
              <a:rPr lang="nb-NO" i="1" dirty="0" err="1"/>
              <a:t>Experience</a:t>
            </a:r>
            <a:r>
              <a:rPr lang="nb-NO" i="1" dirty="0"/>
              <a:t>: </a:t>
            </a:r>
            <a:r>
              <a:rPr lang="nb-NO" i="1" dirty="0" err="1"/>
              <a:t>Psychological</a:t>
            </a:r>
            <a:r>
              <a:rPr lang="nb-NO" i="1" dirty="0"/>
              <a:t> Studies </a:t>
            </a:r>
            <a:r>
              <a:rPr lang="nb-NO" i="1" dirty="0" err="1"/>
              <a:t>of</a:t>
            </a:r>
            <a:r>
              <a:rPr lang="nb-NO" i="1" dirty="0"/>
              <a:t> </a:t>
            </a:r>
            <a:r>
              <a:rPr lang="nb-NO" i="1" dirty="0" err="1"/>
              <a:t>flow</a:t>
            </a:r>
            <a:r>
              <a:rPr lang="nb-NO" i="1" dirty="0"/>
              <a:t> in </a:t>
            </a:r>
            <a:r>
              <a:rPr lang="nb-NO" i="1" dirty="0" err="1"/>
              <a:t>consciousness</a:t>
            </a:r>
            <a:r>
              <a:rPr lang="nb-NO" dirty="0"/>
              <a:t>, Cambridge </a:t>
            </a:r>
            <a:r>
              <a:rPr lang="nb-NO" dirty="0" err="1"/>
              <a:t>University</a:t>
            </a:r>
            <a:r>
              <a:rPr lang="nb-NO" dirty="0"/>
              <a:t> Press, ss. 15.35.</a:t>
            </a:r>
          </a:p>
          <a:p>
            <a:pPr marL="268288" lvl="0" indent="-268288" algn="l"/>
            <a:r>
              <a:rPr lang="nb-NO" dirty="0"/>
              <a:t>Renzulli, J. S., Renzulli, S. R. (2010). The </a:t>
            </a:r>
            <a:r>
              <a:rPr lang="nb-NO" dirty="0" err="1"/>
              <a:t>Schoolwide</a:t>
            </a:r>
            <a:r>
              <a:rPr lang="nb-NO" dirty="0"/>
              <a:t> </a:t>
            </a:r>
            <a:r>
              <a:rPr lang="nb-NO" dirty="0" err="1"/>
              <a:t>Enrichment</a:t>
            </a:r>
            <a:r>
              <a:rPr lang="nb-NO" dirty="0"/>
              <a:t> Model: A Focus </a:t>
            </a:r>
            <a:r>
              <a:rPr lang="nb-NO" dirty="0" err="1"/>
              <a:t>on</a:t>
            </a:r>
            <a:r>
              <a:rPr lang="nb-NO" dirty="0"/>
              <a:t> Student </a:t>
            </a:r>
            <a:r>
              <a:rPr lang="nb-NO" dirty="0" err="1"/>
              <a:t>Strengths</a:t>
            </a:r>
            <a:r>
              <a:rPr lang="nb-NO" dirty="0"/>
              <a:t> and </a:t>
            </a:r>
            <a:r>
              <a:rPr lang="nb-NO" dirty="0" err="1"/>
              <a:t>Interests</a:t>
            </a:r>
            <a:r>
              <a:rPr lang="nb-NO" dirty="0"/>
              <a:t>.</a:t>
            </a:r>
          </a:p>
          <a:p>
            <a:pPr marL="268288" lvl="0" indent="-268288" algn="l"/>
            <a:r>
              <a:rPr lang="nb-NO" dirty="0" err="1"/>
              <a:t>Gagné</a:t>
            </a:r>
            <a:r>
              <a:rPr lang="nb-NO" dirty="0"/>
              <a:t>, F. (2010). </a:t>
            </a:r>
            <a:r>
              <a:rPr lang="nb-NO" dirty="0" err="1"/>
              <a:t>Motivation</a:t>
            </a:r>
            <a:r>
              <a:rPr lang="nb-NO" dirty="0"/>
              <a:t> </a:t>
            </a:r>
            <a:r>
              <a:rPr lang="nb-NO" dirty="0" err="1"/>
              <a:t>within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DMGT 2.0 </a:t>
            </a:r>
            <a:r>
              <a:rPr lang="nb-NO" dirty="0" err="1"/>
              <a:t>framework</a:t>
            </a:r>
            <a:r>
              <a:rPr lang="nb-NO" dirty="0"/>
              <a:t>. High </a:t>
            </a:r>
            <a:r>
              <a:rPr lang="nb-NO" dirty="0" err="1"/>
              <a:t>ability</a:t>
            </a:r>
            <a:r>
              <a:rPr lang="nb-NO" dirty="0"/>
              <a:t> studies 21(2): 81–99.</a:t>
            </a:r>
          </a:p>
          <a:p>
            <a:pPr marL="268288" lvl="0" indent="-268288" algn="l"/>
            <a:r>
              <a:rPr lang="nb-NO" dirty="0" err="1"/>
              <a:t>Skaalvik</a:t>
            </a:r>
            <a:r>
              <a:rPr lang="nb-NO" dirty="0"/>
              <a:t>, E. M. og S. </a:t>
            </a:r>
            <a:r>
              <a:rPr lang="nb-NO" dirty="0" err="1"/>
              <a:t>Skaalvik</a:t>
            </a:r>
            <a:r>
              <a:rPr lang="nb-NO" dirty="0"/>
              <a:t> (2005). Skolen som læringsarena: selvoppfatning, motivasjon og læring. Oslo, Universitetsforlaget.</a:t>
            </a:r>
          </a:p>
          <a:p>
            <a:pPr marL="268288" indent="-268288" algn="l"/>
            <a:r>
              <a:rPr lang="nb-NO" dirty="0"/>
              <a:t>Taber, K. S. (2007). </a:t>
            </a:r>
            <a:r>
              <a:rPr lang="nb-NO" dirty="0" err="1"/>
              <a:t>Enriching</a:t>
            </a:r>
            <a:r>
              <a:rPr lang="nb-NO" dirty="0"/>
              <a:t> </a:t>
            </a:r>
            <a:r>
              <a:rPr lang="nb-NO" dirty="0" err="1"/>
              <a:t>school</a:t>
            </a:r>
            <a:r>
              <a:rPr lang="nb-NO" dirty="0"/>
              <a:t> science for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gifted</a:t>
            </a:r>
            <a:r>
              <a:rPr lang="nb-NO" dirty="0"/>
              <a:t> </a:t>
            </a:r>
            <a:r>
              <a:rPr lang="nb-NO" dirty="0" err="1"/>
              <a:t>learner</a:t>
            </a:r>
            <a:r>
              <a:rPr lang="nb-NO" dirty="0"/>
              <a:t>. London: Gatsby Science Enhancement </a:t>
            </a:r>
            <a:r>
              <a:rPr lang="nb-NO" dirty="0" err="1"/>
              <a:t>Programme</a:t>
            </a:r>
            <a:r>
              <a:rPr lang="nb-NO" dirty="0"/>
              <a:t>.</a:t>
            </a:r>
          </a:p>
          <a:p>
            <a:pPr lvl="0" algn="l"/>
            <a:endParaRPr lang="nb-NO" dirty="0"/>
          </a:p>
          <a:p>
            <a:pPr lvl="0" algn="l"/>
            <a:endParaRPr lang="nb-NO" dirty="0"/>
          </a:p>
          <a:p>
            <a:pPr lvl="0" algn="l"/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74292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846817" cy="1325563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Felles oppsummering i plenum (5 min)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4"/>
            <a:ext cx="7583244" cy="3892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Hver gruppe presenterer kort det de snakket om:</a:t>
            </a:r>
          </a:p>
          <a:p>
            <a:pPr marL="0" indent="0">
              <a:buNone/>
            </a:pPr>
            <a:endParaRPr lang="nb-NO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/>
              <a:t>Hvilke elever mener du denne aktiviteten er egnet for slik den er skissert? Hvorfor?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/>
              <a:t>Hvilke differensieringsmuligheter ser du i denne aktiviteten?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200" dirty="0"/>
              <a:t>Hvordan ville du ha gjennomført denne aktiviteten i din undervisning? Hvorfor?</a:t>
            </a:r>
          </a:p>
          <a:p>
            <a:pPr marL="0" indent="0">
              <a:buNone/>
            </a:pPr>
            <a:br>
              <a:rPr lang="nb-NO" sz="2400" dirty="0"/>
            </a:b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249947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Faglig påfyll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30 minutter</a:t>
            </a:r>
          </a:p>
        </p:txBody>
      </p:sp>
    </p:spTree>
    <p:extLst>
      <p:ext uri="{BB962C8B-B14F-4D97-AF65-F5344CB8AC3E}">
        <p14:creationId xmlns:p14="http://schemas.microsoft.com/office/powerpoint/2010/main" val="3033031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AE8D35-5D23-4713-B5F4-55F4B2D2B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Flytsonen – </a:t>
            </a:r>
            <a:r>
              <a:rPr lang="nb-NO" i="1" dirty="0"/>
              <a:t>når alt stemmer</a:t>
            </a:r>
            <a:endParaRPr lang="nb-NO" sz="2800" i="1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 dirty="0"/>
              <a:t>De faglige utfordringene elevene møter i læringsaktivitetene bør være tilpasset elevenes forutsetninger og kompetanse. </a:t>
            </a:r>
          </a:p>
          <a:p>
            <a:endParaRPr lang="nb-NO" sz="2200" dirty="0"/>
          </a:p>
          <a:p>
            <a:r>
              <a:rPr lang="nb-NO" sz="2200" dirty="0"/>
              <a:t>Når det er god balanse kan elevene oppleve «flyt» – en tilstand der elevene glemmer tid og sted, opplever mestring, og læringa blir lystbetont.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EA2776-CB44-41F2-8DBC-E14E78F4FC64}"/>
              </a:ext>
            </a:extLst>
          </p:cNvPr>
          <p:cNvSpPr txBox="1"/>
          <p:nvPr/>
        </p:nvSpPr>
        <p:spPr>
          <a:xfrm>
            <a:off x="6126266" y="5852056"/>
            <a:ext cx="279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Csikszentmihalyi, 1988 </a:t>
            </a:r>
          </a:p>
        </p:txBody>
      </p:sp>
    </p:spTree>
    <p:extLst>
      <p:ext uri="{BB962C8B-B14F-4D97-AF65-F5344CB8AC3E}">
        <p14:creationId xmlns:p14="http://schemas.microsoft.com/office/powerpoint/2010/main" val="183516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F8ECCE-2704-4FE3-9A8F-83AA6762F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Refleksjonsoppgave</a:t>
            </a:r>
            <a:br>
              <a:rPr lang="nb-NO" dirty="0"/>
            </a:br>
            <a:r>
              <a:rPr lang="nb-NO" dirty="0"/>
              <a:t>Diskuter med sidemannen (5 min)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6B1ED452-96C2-4516-BBE4-16C4A39974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98" t="16168" b="2055"/>
          <a:stretch/>
        </p:blipFill>
        <p:spPr>
          <a:xfrm>
            <a:off x="17941" y="1878286"/>
            <a:ext cx="5223132" cy="4979714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FA86547F-2E14-4129-81A7-011EC0782DEC}"/>
              </a:ext>
            </a:extLst>
          </p:cNvPr>
          <p:cNvSpPr txBox="1"/>
          <p:nvPr/>
        </p:nvSpPr>
        <p:spPr>
          <a:xfrm>
            <a:off x="5061857" y="2236358"/>
            <a:ext cx="3792211" cy="2278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dirty="0"/>
              <a:t>Tenk på din egen naturfagundervisning. </a:t>
            </a:r>
          </a:p>
          <a:p>
            <a:endParaRPr lang="nb-NO" sz="22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/>
              <a:buChar char="•"/>
            </a:pPr>
            <a:r>
              <a:rPr lang="nb-NO" sz="2200" dirty="0"/>
              <a:t>Hvor i figuren er dine elever? 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/>
              <a:buChar char="•"/>
            </a:pPr>
            <a:r>
              <a:rPr lang="nb-NO" sz="2200" dirty="0"/>
              <a:t>Hva kjennetegner elevene som er i flytsonen?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055C05-2062-4E32-AD95-0466DBD282A4}"/>
              </a:ext>
            </a:extLst>
          </p:cNvPr>
          <p:cNvSpPr txBox="1"/>
          <p:nvPr/>
        </p:nvSpPr>
        <p:spPr>
          <a:xfrm>
            <a:off x="5882640" y="6127855"/>
            <a:ext cx="279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Csikszentmihalyi, 1988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10BD84-B746-4195-AB6E-59CA966D29D2}"/>
              </a:ext>
            </a:extLst>
          </p:cNvPr>
          <p:cNvSpPr txBox="1"/>
          <p:nvPr/>
        </p:nvSpPr>
        <p:spPr>
          <a:xfrm>
            <a:off x="4114800" y="309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4CA5635F-7FCA-4795-8758-471D85712ECB}"/>
              </a:ext>
            </a:extLst>
          </p:cNvPr>
          <p:cNvSpPr txBox="1">
            <a:spLocks/>
          </p:cNvSpPr>
          <p:nvPr/>
        </p:nvSpPr>
        <p:spPr>
          <a:xfrm>
            <a:off x="2038277" y="1918427"/>
            <a:ext cx="2076523" cy="441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sz="1800" b="1" u="sng" dirty="0"/>
              <a:t>Flytsonemodellen</a:t>
            </a:r>
          </a:p>
        </p:txBody>
      </p:sp>
    </p:spTree>
    <p:extLst>
      <p:ext uri="{BB962C8B-B14F-4D97-AF65-F5344CB8AC3E}">
        <p14:creationId xmlns:p14="http://schemas.microsoft.com/office/powerpoint/2010/main" val="999835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3">
            <a:extLst>
              <a:ext uri="{FF2B5EF4-FFF2-40B4-BE49-F238E27FC236}">
                <a16:creationId xmlns:a16="http://schemas.microsoft.com/office/drawing/2014/main" id="{6B1ED452-96C2-4516-BBE4-16C4A39974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98" t="16168" b="2055"/>
          <a:stretch/>
        </p:blipFill>
        <p:spPr>
          <a:xfrm>
            <a:off x="17941" y="1878286"/>
            <a:ext cx="5223132" cy="4979714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E8F8ECCE-2704-4FE3-9A8F-83AA6762F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Elever i flytsonen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055C05-2062-4E32-AD95-0466DBD282A4}"/>
              </a:ext>
            </a:extLst>
          </p:cNvPr>
          <p:cNvSpPr txBox="1"/>
          <p:nvPr/>
        </p:nvSpPr>
        <p:spPr>
          <a:xfrm>
            <a:off x="5882640" y="6127855"/>
            <a:ext cx="279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Csikszentmihalyi, 1988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10BD84-B746-4195-AB6E-59CA966D29D2}"/>
              </a:ext>
            </a:extLst>
          </p:cNvPr>
          <p:cNvSpPr txBox="1"/>
          <p:nvPr/>
        </p:nvSpPr>
        <p:spPr>
          <a:xfrm>
            <a:off x="4114800" y="309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4CA5635F-7FCA-4795-8758-471D85712ECB}"/>
              </a:ext>
            </a:extLst>
          </p:cNvPr>
          <p:cNvSpPr txBox="1">
            <a:spLocks/>
          </p:cNvSpPr>
          <p:nvPr/>
        </p:nvSpPr>
        <p:spPr>
          <a:xfrm>
            <a:off x="2038277" y="1918427"/>
            <a:ext cx="2076523" cy="441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sz="1800" b="1" u="sng" dirty="0"/>
              <a:t>Flytsonemodellen</a:t>
            </a:r>
          </a:p>
        </p:txBody>
      </p:sp>
      <p:sp>
        <p:nvSpPr>
          <p:cNvPr id="8" name="Bildeforklaring formet som et avrundet rektangel 7"/>
          <p:cNvSpPr/>
          <p:nvPr/>
        </p:nvSpPr>
        <p:spPr>
          <a:xfrm>
            <a:off x="4874194" y="1477395"/>
            <a:ext cx="3903216" cy="2103252"/>
          </a:xfrm>
          <a:prstGeom prst="wedgeRoundRectCallout">
            <a:avLst>
              <a:gd name="adj1" fmla="val 13035"/>
              <a:gd name="adj2" fmla="val 746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dirty="0"/>
              <a:t>For  at elever skal føle mestring  er det viktig tilpasse undervisninga til </a:t>
            </a:r>
            <a:r>
              <a:rPr lang="nb-NO" sz="2000"/>
              <a:t>elevenes forutsetninger.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9394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ealfagsløyper">
    <a:dk1>
      <a:srgbClr val="333333"/>
    </a:dk1>
    <a:lt1>
      <a:srgbClr val="FFFFFF"/>
    </a:lt1>
    <a:dk2>
      <a:srgbClr val="268183"/>
    </a:dk2>
    <a:lt2>
      <a:srgbClr val="E7E6E6"/>
    </a:lt2>
    <a:accent1>
      <a:srgbClr val="037F83"/>
    </a:accent1>
    <a:accent2>
      <a:srgbClr val="18B3B7"/>
    </a:accent2>
    <a:accent3>
      <a:srgbClr val="FDB90C"/>
    </a:accent3>
    <a:accent4>
      <a:srgbClr val="D3EEEE"/>
    </a:accent4>
    <a:accent5>
      <a:srgbClr val="268183"/>
    </a:accent5>
    <a:accent6>
      <a:srgbClr val="E25143"/>
    </a:accent6>
    <a:hlink>
      <a:srgbClr val="037F83"/>
    </a:hlink>
    <a:folHlink>
      <a:srgbClr val="037F83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CAD7FC30123C4FAAEB052DF966BC2A" ma:contentTypeVersion="27" ma:contentTypeDescription="Create a new document." ma:contentTypeScope="" ma:versionID="4f2e74e5f86bca39e8857861f9f30847">
  <xsd:schema xmlns:xsd="http://www.w3.org/2001/XMLSchema" xmlns:xs="http://www.w3.org/2001/XMLSchema" xmlns:p="http://schemas.microsoft.com/office/2006/metadata/properties" xmlns:ns3="8a368eec-6d42-4a57-b1a3-bc323a6b01a0" xmlns:ns4="b8cb98ce-525c-41b3-90e1-8ecf2113c5e5" targetNamespace="http://schemas.microsoft.com/office/2006/metadata/properties" ma:root="true" ma:fieldsID="12b15abdd6fbe651f71ce48b0097b8f1" ns3:_="" ns4:_="">
    <xsd:import namespace="8a368eec-6d42-4a57-b1a3-bc323a6b01a0"/>
    <xsd:import namespace="b8cb98ce-525c-41b3-90e1-8ecf2113c5e5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TeamsChannelId" minOccurs="0"/>
                <xsd:element ref="ns3:IsNotebookLocked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68eec-6d42-4a57-b1a3-bc323a6b01a0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2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3" nillable="true" ma:displayName="Culture Name" ma:internalName="CultureName">
      <xsd:simpleType>
        <xsd:restriction base="dms:Text"/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2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TeamsChannelId" ma:index="28" nillable="true" ma:displayName="Teams Channel Id" ma:internalName="TeamsChannelId">
      <xsd:simpleType>
        <xsd:restriction base="dms:Text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ediaServiceAutoTags" ma:index="30" nillable="true" ma:displayName="Tags" ma:internalName="MediaServiceAutoTags" ma:readOnly="true">
      <xsd:simpleType>
        <xsd:restriction base="dms:Text"/>
      </xsd:simple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cb98ce-525c-41b3-90e1-8ecf2113c5e5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8a368eec-6d42-4a57-b1a3-bc323a6b01a0">
      <UserInfo>
        <DisplayName/>
        <AccountId xsi:nil="true"/>
        <AccountType/>
      </UserInfo>
    </Owner>
    <Students xmlns="8a368eec-6d42-4a57-b1a3-bc323a6b01a0">
      <UserInfo>
        <DisplayName/>
        <AccountId xsi:nil="true"/>
        <AccountType/>
      </UserInfo>
    </Students>
    <AppVersion xmlns="8a368eec-6d42-4a57-b1a3-bc323a6b01a0" xsi:nil="true"/>
    <IsNotebookLocked xmlns="8a368eec-6d42-4a57-b1a3-bc323a6b01a0" xsi:nil="true"/>
    <NotebookType xmlns="8a368eec-6d42-4a57-b1a3-bc323a6b01a0" xsi:nil="true"/>
    <FolderType xmlns="8a368eec-6d42-4a57-b1a3-bc323a6b01a0" xsi:nil="true"/>
    <Teachers xmlns="8a368eec-6d42-4a57-b1a3-bc323a6b01a0">
      <UserInfo>
        <DisplayName/>
        <AccountId xsi:nil="true"/>
        <AccountType/>
      </UserInfo>
    </Teachers>
    <Templates xmlns="8a368eec-6d42-4a57-b1a3-bc323a6b01a0" xsi:nil="true"/>
    <Has_Teacher_Only_SectionGroup xmlns="8a368eec-6d42-4a57-b1a3-bc323a6b01a0" xsi:nil="true"/>
    <Invited_Students xmlns="8a368eec-6d42-4a57-b1a3-bc323a6b01a0" xsi:nil="true"/>
    <TeamsChannelId xmlns="8a368eec-6d42-4a57-b1a3-bc323a6b01a0" xsi:nil="true"/>
    <Is_Collaboration_Space_Locked xmlns="8a368eec-6d42-4a57-b1a3-bc323a6b01a0" xsi:nil="true"/>
    <Self_Registration_Enabled xmlns="8a368eec-6d42-4a57-b1a3-bc323a6b01a0" xsi:nil="true"/>
    <DefaultSectionNames xmlns="8a368eec-6d42-4a57-b1a3-bc323a6b01a0" xsi:nil="true"/>
    <Invited_Teachers xmlns="8a368eec-6d42-4a57-b1a3-bc323a6b01a0" xsi:nil="true"/>
    <CultureName xmlns="8a368eec-6d42-4a57-b1a3-bc323a6b01a0" xsi:nil="true"/>
    <Student_Groups xmlns="8a368eec-6d42-4a57-b1a3-bc323a6b01a0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A7B3CB5A-CA00-4D2E-A2F3-BF52DCD63E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368eec-6d42-4a57-b1a3-bc323a6b01a0"/>
    <ds:schemaRef ds:uri="b8cb98ce-525c-41b3-90e1-8ecf2113c5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8E48B0-0765-45E3-B04A-3EEA5D6533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465AA2-E70B-4339-9AC9-51AB2C9EC815}">
  <ds:schemaRefs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8a368eec-6d42-4a57-b1a3-bc323a6b01a0"/>
    <ds:schemaRef ds:uri="http://www.w3.org/XML/1998/namespace"/>
    <ds:schemaRef ds:uri="http://purl.org/dc/elements/1.1/"/>
    <ds:schemaRef ds:uri="b8cb98ce-525c-41b3-90e1-8ecf2113c5e5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2935</TotalTime>
  <Words>1838</Words>
  <Application>Microsoft Office PowerPoint</Application>
  <PresentationFormat>Skjermfremvisning (4:3)</PresentationFormat>
  <Paragraphs>289</Paragraphs>
  <Slides>41</Slides>
  <Notes>25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41</vt:i4>
      </vt:variant>
    </vt:vector>
  </HeadingPairs>
  <TitlesOfParts>
    <vt:vector size="44" baseType="lpstr">
      <vt:lpstr>Arial</vt:lpstr>
      <vt:lpstr>Calibri</vt:lpstr>
      <vt:lpstr>Office-tema</vt:lpstr>
      <vt:lpstr>De gode læringsaktivitetene B – Samarbeid</vt:lpstr>
      <vt:lpstr>Mål</vt:lpstr>
      <vt:lpstr>Tidsplan for denne økta</vt:lpstr>
      <vt:lpstr>Gruppearbeid (10 min)</vt:lpstr>
      <vt:lpstr>Felles oppsummering i plenum (5 min)</vt:lpstr>
      <vt:lpstr>Faglig påfyll</vt:lpstr>
      <vt:lpstr>Flytsonen – når alt stemmer</vt:lpstr>
      <vt:lpstr>Refleksjonsoppgave Diskuter med sidemannen (5 min)</vt:lpstr>
      <vt:lpstr>Elever i flytsonen</vt:lpstr>
      <vt:lpstr>En optimal læringsprosess tar hensyn til elevenes forutsetninger </vt:lpstr>
      <vt:lpstr>En optimal læringsprosess tar hensyn til elevenes forutsetninger </vt:lpstr>
      <vt:lpstr>Diskuter to og to (5 min):</vt:lpstr>
      <vt:lpstr>Læringsaktiviteter for elever med stort læringspotensial</vt:lpstr>
      <vt:lpstr>Gode læringsaktiviteter for elever med stort læringspotensial legger vekt på</vt:lpstr>
      <vt:lpstr>Gode læringsaktiviteter for elever med stort læringspotensial legger vekt på</vt:lpstr>
      <vt:lpstr>Selvregulering/autonomi</vt:lpstr>
      <vt:lpstr>Høyere ordens tenkning</vt:lpstr>
      <vt:lpstr>Eksempel på kommunikasjon med elev for å fremme høyere ordens tenkning</vt:lpstr>
      <vt:lpstr>Diskuter i par (10 min)</vt:lpstr>
      <vt:lpstr>PowerPoint-presentasjon</vt:lpstr>
      <vt:lpstr>Gruppearbeid</vt:lpstr>
      <vt:lpstr>Fire hvite ukjente stoffer</vt:lpstr>
      <vt:lpstr>Gruppeoppgave (5 min)</vt:lpstr>
      <vt:lpstr>Gruppeoppgave (10 min)</vt:lpstr>
      <vt:lpstr>Konkluder (5 min)</vt:lpstr>
      <vt:lpstr>Del resultatene i plenum (5 min)</vt:lpstr>
      <vt:lpstr>Diskusjon</vt:lpstr>
      <vt:lpstr>Diskuter i gruppene (5 min):</vt:lpstr>
      <vt:lpstr>Del i plenum (5 min):</vt:lpstr>
      <vt:lpstr>Planlegg egen undervisning </vt:lpstr>
      <vt:lpstr>Planlegge differensiert undervisning</vt:lpstr>
      <vt:lpstr>De gode læringsaktivitetene B – Samarbeid</vt:lpstr>
      <vt:lpstr>Mål</vt:lpstr>
      <vt:lpstr>Tidsplan for denne økta</vt:lpstr>
      <vt:lpstr>Del i grupper (10 min)</vt:lpstr>
      <vt:lpstr>Diskuter i grupper (10 min)</vt:lpstr>
      <vt:lpstr>Forbered deling i plenum (3 min)</vt:lpstr>
      <vt:lpstr>Oppsummer i plenum (10 min)</vt:lpstr>
      <vt:lpstr>Mål </vt:lpstr>
      <vt:lpstr>Tenk-par-del (12 min)</vt:lpstr>
      <vt:lpstr>Kilder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Hilde Osmo Reindal</dc:creator>
  <cp:lastModifiedBy>Øystein Sørborg</cp:lastModifiedBy>
  <cp:revision>464</cp:revision>
  <cp:lastPrinted>2017-08-18T08:10:09Z</cp:lastPrinted>
  <dcterms:created xsi:type="dcterms:W3CDTF">2017-08-11T05:42:55Z</dcterms:created>
  <dcterms:modified xsi:type="dcterms:W3CDTF">2022-01-05T09:59:19Z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0x01010032CAD7FC30123C4FAAEB052DF966BC2A</vt:lpwstr>
  </property>
</Properties>
</file>