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87" r:id="rId2"/>
  </p:sldMasterIdLst>
  <p:notesMasterIdLst>
    <p:notesMasterId r:id="rId37"/>
  </p:notesMasterIdLst>
  <p:handoutMasterIdLst>
    <p:handoutMasterId r:id="rId38"/>
  </p:handoutMasterIdLst>
  <p:sldIdLst>
    <p:sldId id="576" r:id="rId3"/>
    <p:sldId id="577" r:id="rId4"/>
    <p:sldId id="578" r:id="rId5"/>
    <p:sldId id="579" r:id="rId6"/>
    <p:sldId id="580" r:id="rId7"/>
    <p:sldId id="581" r:id="rId8"/>
    <p:sldId id="582" r:id="rId9"/>
    <p:sldId id="612" r:id="rId10"/>
    <p:sldId id="613" r:id="rId11"/>
    <p:sldId id="614" r:id="rId12"/>
    <p:sldId id="615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618" r:id="rId23"/>
    <p:sldId id="616" r:id="rId24"/>
    <p:sldId id="600" r:id="rId25"/>
    <p:sldId id="617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Gaare Dahl" initials="MGD" lastIdx="67" clrIdx="0"/>
  <p:cmAuthor id="1" name="Merethe Frøyland" initials="MF" lastIdx="2" clrIdx="1"/>
  <p:cmAuthor id="2" name="Subashini Parameswaran Ruben" initials="SPR" lastIdx="10" clrIdx="2">
    <p:extLst/>
  </p:cmAuthor>
  <p:cmAuthor id="3" name="lisefa_adm" initials="l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E02"/>
    <a:srgbClr val="F74325"/>
    <a:srgbClr val="FF9933"/>
    <a:srgbClr val="FF0066"/>
    <a:srgbClr val="EA5310"/>
    <a:srgbClr val="0099CC"/>
    <a:srgbClr val="F84802"/>
    <a:srgbClr val="FF6600"/>
    <a:srgbClr val="FA7100"/>
    <a:srgbClr val="F17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77510" autoAdjust="0"/>
  </p:normalViewPr>
  <p:slideViewPr>
    <p:cSldViewPr snapToGrid="0" snapToObjects="1">
      <p:cViewPr varScale="1">
        <p:scale>
          <a:sx n="82" d="100"/>
          <a:sy n="82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70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6" y="9408982"/>
            <a:ext cx="2944283" cy="497019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200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64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91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652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26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644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733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3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194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558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80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9313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028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14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958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755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527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083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648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957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buFont typeface="Arial" panose="020B0604020202020204" pitchFamily="34" charset="0"/>
              <a:buNone/>
            </a:pPr>
            <a:endParaRPr lang="nn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258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6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983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152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34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defTabSz="880933"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83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73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941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43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11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38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01008"/>
            <a:ext cx="6858000" cy="1060474"/>
          </a:xfrm>
        </p:spPr>
        <p:txBody>
          <a:bodyPr anchor="b">
            <a:normAutofit/>
          </a:bodyPr>
          <a:lstStyle>
            <a:lvl1pPr algn="ctr">
              <a:defRPr sz="3750"/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4788"/>
            <a:ext cx="6858000" cy="143453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5778-A082-4B29-AD6A-89026AE0AB05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D1B2-7ABD-4A36-90E8-82F31A185D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3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8"/>
            <a:ext cx="758258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nb-NO" dirty="0"/>
              <a:t>Klikk ikonet for å legge </a:t>
            </a:r>
            <a:r>
              <a:rPr lang="nb-NO"/>
              <a:t>til en </a:t>
            </a:r>
            <a:r>
              <a:rPr lang="nb-NO" dirty="0"/>
              <a:t>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8"/>
            <a:ext cx="7582582" cy="1325563"/>
          </a:xfrm>
        </p:spPr>
        <p:txBody>
          <a:bodyPr/>
          <a:lstStyle>
            <a:lvl1pPr>
              <a:defRPr sz="27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70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2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8"/>
            <a:ext cx="758258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44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7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9"/>
            <a:ext cx="7886700" cy="1325563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1" y="5614911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10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diagram">
  <p:cSld name="1_Tittel og diagra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96400" y="365128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27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5020470" y="2000250"/>
            <a:ext cx="3458513" cy="386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96400" y="1994962"/>
            <a:ext cx="3904200" cy="387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9" y="6206224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71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Kilder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9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405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50" y="1912283"/>
            <a:ext cx="5280434" cy="442989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1" y="5614911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6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7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Campton Book" charset="0"/>
                <a:cs typeface="Campton Book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2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8" y="5851778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40" y="365128"/>
            <a:ext cx="7583243" cy="1325563"/>
          </a:xfrm>
        </p:spPr>
        <p:txBody>
          <a:bodyPr>
            <a:normAutofit/>
          </a:bodyPr>
          <a:lstStyle>
            <a:lvl1pPr>
              <a:defRPr sz="27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1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5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40" y="365128"/>
            <a:ext cx="7583243" cy="1325563"/>
          </a:xfrm>
        </p:spPr>
        <p:txBody>
          <a:bodyPr>
            <a:normAutofit/>
          </a:bodyPr>
          <a:lstStyle>
            <a:lvl1pPr>
              <a:defRPr sz="27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1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5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4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40" y="365128"/>
            <a:ext cx="7583243" cy="1325563"/>
          </a:xfrm>
        </p:spPr>
        <p:txBody>
          <a:bodyPr>
            <a:normAutofit/>
          </a:bodyPr>
          <a:lstStyle>
            <a:lvl1pPr>
              <a:defRPr sz="27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1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5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8"/>
            <a:ext cx="7582582" cy="132556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8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15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2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2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4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15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35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2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2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24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8"/>
            <a:ext cx="4511140" cy="517991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Dra bildet </a:t>
            </a:r>
            <a:r>
              <a:rPr lang="nb-NO"/>
              <a:t>til plassholderen </a:t>
            </a:r>
            <a:r>
              <a:rPr lang="nb-NO" dirty="0"/>
              <a:t>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50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8" y="457200"/>
            <a:ext cx="302375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7" y="680991"/>
            <a:ext cx="4418681" cy="517991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 dirty="0"/>
              <a:t>Dra bildet </a:t>
            </a:r>
            <a:r>
              <a:rPr lang="nb-NO"/>
              <a:t>til plassholderen </a:t>
            </a:r>
            <a:r>
              <a:rPr lang="nb-NO" dirty="0"/>
              <a:t>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8" y="2239203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9" y="6206224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4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 r="11743"/>
          <a:stretch/>
        </p:blipFill>
        <p:spPr>
          <a:xfrm>
            <a:off x="-18511" y="-216024"/>
            <a:ext cx="9181021" cy="3501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476673"/>
            <a:ext cx="3000375" cy="25050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933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149080"/>
            <a:ext cx="7886700" cy="2027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F5778-A082-4B29-AD6A-89026AE0AB05}" type="datetimeFigureOut">
              <a:rPr lang="nb-NO" smtClean="0"/>
              <a:t>03.03.2022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D1B2-7ABD-4A36-90E8-82F31A185D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83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8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992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3" r:id="rId1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3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3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26401515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blethinkingpz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31228" y="2556218"/>
            <a:ext cx="8660523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n-NO" dirty="0">
                <a:solidFill>
                  <a:srgbClr val="268183"/>
                </a:solidFill>
              </a:rPr>
              <a:t>G</a:t>
            </a:r>
            <a:r>
              <a:rPr lang="nn-NO" dirty="0" smtClean="0">
                <a:solidFill>
                  <a:srgbClr val="268183"/>
                </a:solidFill>
              </a:rPr>
              <a:t>jer tenkinga </a:t>
            </a:r>
            <a:r>
              <a:rPr lang="nn-NO" dirty="0">
                <a:solidFill>
                  <a:srgbClr val="268183"/>
                </a:solidFill>
              </a:rPr>
              <a:t>til </a:t>
            </a:r>
            <a:r>
              <a:rPr lang="nn-NO" dirty="0" smtClean="0">
                <a:solidFill>
                  <a:srgbClr val="268183"/>
                </a:solidFill>
              </a:rPr>
              <a:t>elevane synleg</a:t>
            </a:r>
            <a:r>
              <a:rPr lang="nn-NO" dirty="0">
                <a:solidFill>
                  <a:srgbClr val="268183"/>
                </a:solidFill>
              </a:rPr>
              <a:t/>
            </a:r>
            <a:br>
              <a:rPr lang="nn-NO" dirty="0">
                <a:solidFill>
                  <a:srgbClr val="268183"/>
                </a:solidFill>
              </a:rPr>
            </a:br>
            <a:r>
              <a:rPr lang="nn-NO" sz="3200" dirty="0">
                <a:solidFill>
                  <a:srgbClr val="268183"/>
                </a:solidFill>
              </a:rPr>
              <a:t>B – Samarbeid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14159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Gjer </a:t>
            </a:r>
            <a:r>
              <a:rPr lang="nn-NO" dirty="0" smtClean="0"/>
              <a:t>tenkinga </a:t>
            </a:r>
            <a:r>
              <a:rPr lang="nn-NO" dirty="0"/>
              <a:t>til elevane synleg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/>
              <a:t>For å kunne vurdere forståinga til elevane er de avhengige av å få innsyn i kva som går føre seg inni hovuda deira</a:t>
            </a:r>
            <a:r>
              <a:rPr lang="nn-NO" sz="2200" dirty="0" smtClean="0"/>
              <a:t>.</a:t>
            </a:r>
          </a:p>
          <a:p>
            <a:endParaRPr lang="nn-NO" sz="2200" dirty="0"/>
          </a:p>
          <a:p>
            <a:r>
              <a:rPr lang="nn-NO" sz="2200" dirty="0"/>
              <a:t>Med andre ord: De må gjere </a:t>
            </a:r>
            <a:r>
              <a:rPr lang="nn-NO" sz="2200" dirty="0" smtClean="0"/>
              <a:t>tenkinga </a:t>
            </a:r>
            <a:r>
              <a:rPr lang="nn-NO" sz="2200" dirty="0"/>
              <a:t>til elevane synleg</a:t>
            </a:r>
            <a:r>
              <a:rPr lang="nn-NO" sz="2200" dirty="0" smtClean="0"/>
              <a:t>!</a:t>
            </a:r>
          </a:p>
          <a:p>
            <a:endParaRPr lang="nn-NO" sz="2200" dirty="0"/>
          </a:p>
          <a:p>
            <a:r>
              <a:rPr lang="nn-NO" sz="2200" dirty="0" smtClean="0"/>
              <a:t>Dette betyr </a:t>
            </a:r>
            <a:r>
              <a:rPr lang="nn-NO" sz="2200" dirty="0"/>
              <a:t>at elevane uttrykker tankane og ideane sine gjennom for eksempel å snakke og skrive, men også </a:t>
            </a:r>
            <a:r>
              <a:rPr lang="nn-NO" sz="2200" dirty="0" smtClean="0"/>
              <a:t>handle </a:t>
            </a:r>
            <a:r>
              <a:rPr lang="nn-NO" sz="2200" dirty="0"/>
              <a:t>eller teikne.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728" t="2455" r="12805" b="21988"/>
          <a:stretch/>
        </p:blipFill>
        <p:spPr>
          <a:xfrm>
            <a:off x="2536170" y="5208227"/>
            <a:ext cx="2355744" cy="1456840"/>
          </a:xfrm>
          <a:prstGeom prst="rect">
            <a:avLst/>
          </a:prstGeom>
        </p:spPr>
      </p:pic>
      <p:pic>
        <p:nvPicPr>
          <p:cNvPr id="5" name="Bild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391" y="5131578"/>
            <a:ext cx="4210168" cy="161013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32818" y="4959458"/>
            <a:ext cx="2132875" cy="1315542"/>
          </a:xfrm>
          <a:prstGeom prst="wedgeRoundRectCallout">
            <a:avLst>
              <a:gd name="adj1" fmla="val -50469"/>
              <a:gd name="adj2" fmla="val -96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dirty="0" smtClean="0"/>
              <a:t>Bøy armen og peik på kva musklar du trur hjelper til med å bøye</a:t>
            </a:r>
            <a:endParaRPr lang="nn-NO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30344" y="4483973"/>
            <a:ext cx="2286000" cy="1169456"/>
          </a:xfrm>
          <a:prstGeom prst="wedgeRoundRectCallout">
            <a:avLst>
              <a:gd name="adj1" fmla="val 57002"/>
              <a:gd name="adj2" fmla="val -677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dirty="0" smtClean="0"/>
              <a:t>Teikn korleis du trur ei «slangestjerne» ser ut.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88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Ei utfordring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57460"/>
            <a:ext cx="7254350" cy="38819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n-NO" sz="2400" dirty="0"/>
              <a:t>Ein amerikansk studie av undervisning i ulike klasserom viste at det var: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n-NO" sz="2400" dirty="0"/>
              <a:t>fokus på fagleg innhald framfor fokus på læringa til eleven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n-NO" sz="2400" dirty="0"/>
              <a:t>mykje undervisning frå læreboka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n-NO" sz="2400" dirty="0"/>
              <a:t>mange uengasjerte elevar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n-NO" sz="2400" dirty="0"/>
              <a:t>mange uengasjerte lærarar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nn-NO" sz="2400" dirty="0"/>
              <a:t>mykje lærarsnakk og lite elevsnakk</a:t>
            </a:r>
            <a:endParaRPr lang="nb-NO" dirty="0"/>
          </a:p>
        </p:txBody>
      </p:sp>
      <p:pic>
        <p:nvPicPr>
          <p:cNvPr id="1028" name="Picture 4" descr="Education, Presentation, Teacher, Showing, Expl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423" y="3527366"/>
            <a:ext cx="1682493" cy="17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5645" y="5408179"/>
            <a:ext cx="228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Metha og Fine (2019)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It’s all </a:t>
            </a:r>
            <a:r>
              <a:rPr lang="nn-NO" dirty="0" err="1"/>
              <a:t>about</a:t>
            </a:r>
            <a:r>
              <a:rPr lang="nn-NO" dirty="0"/>
              <a:t> planlegging!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939295"/>
            <a:ext cx="7583244" cy="4180320"/>
          </a:xfrm>
        </p:spPr>
        <p:txBody>
          <a:bodyPr>
            <a:normAutofit/>
          </a:bodyPr>
          <a:lstStyle/>
          <a:p>
            <a:r>
              <a:rPr lang="nn-NO" sz="2400" dirty="0"/>
              <a:t>Å </a:t>
            </a:r>
            <a:r>
              <a:rPr lang="nn-NO" sz="2400" dirty="0" smtClean="0"/>
              <a:t>gjere </a:t>
            </a:r>
            <a:r>
              <a:rPr lang="nn-NO" sz="2400" dirty="0"/>
              <a:t>tenkinga til </a:t>
            </a:r>
            <a:r>
              <a:rPr lang="nn-NO" sz="2400" dirty="0" smtClean="0"/>
              <a:t>elevane synleg, </a:t>
            </a:r>
            <a:r>
              <a:rPr lang="nn-NO" sz="2400" dirty="0"/>
              <a:t>slik at du kan vurdere kva dei forstår, krev planlegging</a:t>
            </a:r>
            <a:r>
              <a:rPr lang="nn-NO" sz="2400" dirty="0" smtClean="0"/>
              <a:t>.</a:t>
            </a:r>
            <a:r>
              <a:rPr lang="nn-NO" sz="2400" dirty="0"/>
              <a:t> </a:t>
            </a:r>
            <a:r>
              <a:rPr lang="nn-NO" sz="2400" dirty="0" smtClean="0"/>
              <a:t>Modellen frå forarbeidet kan være eit nyttig verktøy.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366858" y="6119615"/>
            <a:ext cx="243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Pellegrino</a:t>
            </a:r>
            <a:r>
              <a:rPr lang="nn-NO" dirty="0"/>
              <a:t> et al. (2014)</a:t>
            </a:r>
          </a:p>
        </p:txBody>
      </p:sp>
      <p:sp>
        <p:nvSpPr>
          <p:cNvPr id="14" name="Rectangle 9"/>
          <p:cNvSpPr/>
          <p:nvPr/>
        </p:nvSpPr>
        <p:spPr>
          <a:xfrm>
            <a:off x="325427" y="3572344"/>
            <a:ext cx="2261373" cy="2535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n-NO" sz="2000" b="1" dirty="0">
                <a:effectLst/>
                <a:ea typeface="SimSun"/>
                <a:cs typeface="Times New Roman"/>
              </a:rPr>
              <a:t>Mål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n-NO" sz="2000" dirty="0">
                <a:solidFill>
                  <a:schemeClr val="tx1"/>
                </a:solidFill>
                <a:effectLst/>
                <a:ea typeface="SimSun"/>
                <a:cs typeface="Times New Roman"/>
              </a:rPr>
              <a:t>Nøyaktig kva slags kunnskapar og ferdigheiter vil du elevane skal ha, og korleis vil du dei skal lære det?</a:t>
            </a:r>
          </a:p>
        </p:txBody>
      </p:sp>
      <p:sp>
        <p:nvSpPr>
          <p:cNvPr id="15" name="Rectangle 10"/>
          <p:cNvSpPr/>
          <p:nvPr/>
        </p:nvSpPr>
        <p:spPr>
          <a:xfrm>
            <a:off x="3479586" y="3572344"/>
            <a:ext cx="2229715" cy="2535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nn-NO" sz="2000" b="1" dirty="0">
                <a:solidFill>
                  <a:schemeClr val="dk1"/>
                </a:solidFill>
                <a:ea typeface="SimSun"/>
                <a:cs typeface="Times New Roman"/>
              </a:rPr>
              <a:t>Bevis</a:t>
            </a:r>
            <a:br>
              <a:rPr lang="nn-NO" sz="2000" b="1" dirty="0">
                <a:solidFill>
                  <a:schemeClr val="dk1"/>
                </a:solidFill>
                <a:ea typeface="SimSun"/>
                <a:cs typeface="Times New Roman"/>
              </a:rPr>
            </a:br>
            <a:r>
              <a:rPr lang="nn-NO" sz="2000" dirty="0">
                <a:ea typeface="SimSun"/>
                <a:cs typeface="Times New Roman"/>
              </a:rPr>
              <a:t>K</a:t>
            </a:r>
            <a:r>
              <a:rPr lang="nn-NO" sz="2000" dirty="0">
                <a:solidFill>
                  <a:schemeClr val="dk1"/>
                </a:solidFill>
                <a:ea typeface="SimSun"/>
                <a:cs typeface="Times New Roman"/>
              </a:rPr>
              <a:t>va vil du godta som bevis for at ein elev har </a:t>
            </a:r>
            <a:r>
              <a:rPr lang="nn-NO" sz="2000" dirty="0" smtClean="0">
                <a:solidFill>
                  <a:schemeClr val="dk1"/>
                </a:solidFill>
                <a:ea typeface="SimSun"/>
                <a:cs typeface="Times New Roman"/>
              </a:rPr>
              <a:t>dei ønska kunnskapane </a:t>
            </a:r>
            <a:r>
              <a:rPr lang="nn-NO" sz="2000" dirty="0">
                <a:solidFill>
                  <a:schemeClr val="dk1"/>
                </a:solidFill>
                <a:ea typeface="SimSun"/>
                <a:cs typeface="Times New Roman"/>
              </a:rPr>
              <a:t>og </a:t>
            </a:r>
            <a:r>
              <a:rPr lang="nn-NO" sz="2000" dirty="0" smtClean="0">
                <a:solidFill>
                  <a:schemeClr val="dk1"/>
                </a:solidFill>
                <a:ea typeface="SimSun"/>
                <a:cs typeface="Times New Roman"/>
              </a:rPr>
              <a:t>ferdigheitene?</a:t>
            </a:r>
            <a:endParaRPr lang="nn-NO" sz="2000" dirty="0">
              <a:solidFill>
                <a:schemeClr val="dk1"/>
              </a:solidFill>
              <a:ea typeface="SimSun"/>
              <a:cs typeface="Times New Roman"/>
            </a:endParaRPr>
          </a:p>
        </p:txBody>
      </p:sp>
      <p:sp>
        <p:nvSpPr>
          <p:cNvPr id="17" name="Left-Right Arrow 14"/>
          <p:cNvSpPr/>
          <p:nvPr/>
        </p:nvSpPr>
        <p:spPr>
          <a:xfrm>
            <a:off x="5798609" y="4411565"/>
            <a:ext cx="672124" cy="32654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n-NO" dirty="0"/>
          </a:p>
        </p:txBody>
      </p:sp>
      <p:sp>
        <p:nvSpPr>
          <p:cNvPr id="18" name="Rectangle 9"/>
          <p:cNvSpPr/>
          <p:nvPr/>
        </p:nvSpPr>
        <p:spPr>
          <a:xfrm>
            <a:off x="6550813" y="3572344"/>
            <a:ext cx="2228618" cy="2535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n-NO" sz="2000" b="1" dirty="0">
                <a:effectLst/>
                <a:ea typeface="SimSun"/>
                <a:cs typeface="Times New Roman"/>
              </a:rPr>
              <a:t>Aktivitet</a:t>
            </a:r>
          </a:p>
          <a:p>
            <a:pPr>
              <a:lnSpc>
                <a:spcPct val="115000"/>
              </a:lnSpc>
            </a:pPr>
            <a:r>
              <a:rPr lang="nn-NO" sz="2000" dirty="0">
                <a:ea typeface="SimSun"/>
                <a:cs typeface="Times New Roman"/>
              </a:rPr>
              <a:t>Kva slags aktivitet(ar) skal elevane utføre for å synleggjere kva dei forstår? </a:t>
            </a:r>
            <a:endParaRPr lang="nn-NO" sz="3200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nn-NO" sz="2000" b="1" dirty="0">
              <a:effectLst/>
              <a:latin typeface="Times New Roman"/>
              <a:ea typeface="SimSun"/>
              <a:cs typeface="Times New Roman"/>
            </a:endParaRPr>
          </a:p>
        </p:txBody>
      </p:sp>
      <p:sp>
        <p:nvSpPr>
          <p:cNvPr id="19" name="Rounded Rectangular Callout 2"/>
          <p:cNvSpPr/>
          <p:nvPr/>
        </p:nvSpPr>
        <p:spPr>
          <a:xfrm>
            <a:off x="407658" y="1487831"/>
            <a:ext cx="2456982" cy="1779484"/>
          </a:xfrm>
          <a:prstGeom prst="wedgeRoundRectCallout">
            <a:avLst>
              <a:gd name="adj1" fmla="val -21253"/>
              <a:gd name="adj2" fmla="val 643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nn-NO" sz="2000" dirty="0">
                <a:solidFill>
                  <a:schemeClr val="bg1"/>
                </a:solidFill>
                <a:ea typeface="SimSun"/>
                <a:cs typeface="Times New Roman"/>
              </a:rPr>
              <a:t>Kva er målet med undervisninga? Korleis skal elevane lære dette?</a:t>
            </a:r>
          </a:p>
        </p:txBody>
      </p:sp>
      <p:sp>
        <p:nvSpPr>
          <p:cNvPr id="20" name="Rounded Rectangular Callout 18"/>
          <p:cNvSpPr/>
          <p:nvPr/>
        </p:nvSpPr>
        <p:spPr>
          <a:xfrm>
            <a:off x="3327794" y="1487831"/>
            <a:ext cx="2644576" cy="1779484"/>
          </a:xfrm>
          <a:prstGeom prst="wedgeRoundRectCallout">
            <a:avLst>
              <a:gd name="adj1" fmla="val -20362"/>
              <a:gd name="adj2" fmla="val 64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nn-NO" sz="2000" dirty="0">
                <a:solidFill>
                  <a:schemeClr val="bg1"/>
                </a:solidFill>
                <a:ea typeface="SimSun"/>
                <a:cs typeface="Times New Roman"/>
              </a:rPr>
              <a:t>Korleis ser det ut når elevane er på veg mot målet? Korleis ser det ut når dei har nådd målet?</a:t>
            </a:r>
          </a:p>
        </p:txBody>
      </p:sp>
      <p:sp>
        <p:nvSpPr>
          <p:cNvPr id="21" name="Rounded Rectangular Callout 19"/>
          <p:cNvSpPr/>
          <p:nvPr/>
        </p:nvSpPr>
        <p:spPr>
          <a:xfrm>
            <a:off x="6460223" y="1487831"/>
            <a:ext cx="2451266" cy="1757764"/>
          </a:xfrm>
          <a:prstGeom prst="wedgeRoundRectCallout">
            <a:avLst>
              <a:gd name="adj1" fmla="val -20018"/>
              <a:gd name="adj2" fmla="val 641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nn-NO" sz="2000" dirty="0">
                <a:solidFill>
                  <a:schemeClr val="bg1"/>
                </a:solidFill>
                <a:ea typeface="SimSun"/>
                <a:cs typeface="Times New Roman"/>
              </a:rPr>
              <a:t>På kva slags måtar skal elevane få vist deg kva dei kan undervegs og til slutt?</a:t>
            </a:r>
          </a:p>
        </p:txBody>
      </p:sp>
      <p:sp>
        <p:nvSpPr>
          <p:cNvPr id="13" name="Left-Right Arrow 14"/>
          <p:cNvSpPr/>
          <p:nvPr/>
        </p:nvSpPr>
        <p:spPr>
          <a:xfrm>
            <a:off x="2719349" y="4411565"/>
            <a:ext cx="672124" cy="32654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3075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Elevane</a:t>
            </a:r>
            <a:r>
              <a:rPr lang="nn-NO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n-NO" dirty="0"/>
              <a:t>må også ha målet klart for seg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1538360"/>
          </a:xfrm>
        </p:spPr>
        <p:txBody>
          <a:bodyPr>
            <a:normAutofit/>
          </a:bodyPr>
          <a:lstStyle/>
          <a:p>
            <a:r>
              <a:rPr lang="nn-NO" sz="2200" dirty="0"/>
              <a:t>Hugs at også elevane må forstå kva som er målet med undervisninga og kva som er forventa av dei.</a:t>
            </a:r>
          </a:p>
          <a:p>
            <a:r>
              <a:rPr lang="nn-NO" sz="2200" dirty="0" smtClean="0"/>
              <a:t>Kommuniser dette </a:t>
            </a:r>
            <a:r>
              <a:rPr lang="nn-NO" sz="2200" dirty="0"/>
              <a:t>tydeleg, slik at elevane veit kva dei skal gjere og lære.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1808014" y="3993834"/>
            <a:ext cx="5758676" cy="1517440"/>
            <a:chOff x="1105786" y="4681345"/>
            <a:chExt cx="5758676" cy="1517440"/>
          </a:xfrm>
        </p:grpSpPr>
        <p:sp>
          <p:nvSpPr>
            <p:cNvPr id="5" name="Avrundet rektangel 4"/>
            <p:cNvSpPr/>
            <p:nvPr/>
          </p:nvSpPr>
          <p:spPr>
            <a:xfrm>
              <a:off x="1105786" y="4681345"/>
              <a:ext cx="1677846" cy="1517440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sp>
          <p:nvSpPr>
            <p:cNvPr id="24" name="Avrundet rektangel 23"/>
            <p:cNvSpPr/>
            <p:nvPr/>
          </p:nvSpPr>
          <p:spPr>
            <a:xfrm>
              <a:off x="3209599" y="4681345"/>
              <a:ext cx="1677846" cy="1517440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 dirty="0"/>
            </a:p>
          </p:txBody>
        </p:sp>
        <p:grpSp>
          <p:nvGrpSpPr>
            <p:cNvPr id="7" name="Gruppe 6"/>
            <p:cNvGrpSpPr/>
            <p:nvPr/>
          </p:nvGrpSpPr>
          <p:grpSpPr>
            <a:xfrm>
              <a:off x="1176043" y="4848251"/>
              <a:ext cx="5688419" cy="1175222"/>
              <a:chOff x="1176043" y="4848251"/>
              <a:chExt cx="5688419" cy="1175222"/>
            </a:xfrm>
          </p:grpSpPr>
          <p:sp>
            <p:nvSpPr>
              <p:cNvPr id="16" name="Rectangle 9"/>
              <p:cNvSpPr/>
              <p:nvPr/>
            </p:nvSpPr>
            <p:spPr>
              <a:xfrm>
                <a:off x="1176043" y="4848251"/>
                <a:ext cx="1521602" cy="11752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n-NO" sz="1000" b="1" dirty="0">
                    <a:effectLst/>
                    <a:ea typeface="SimSun"/>
                    <a:cs typeface="Times New Roman"/>
                  </a:rPr>
                  <a:t>Mål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n-NO" sz="1000" dirty="0">
                    <a:solidFill>
                      <a:schemeClr val="tx1"/>
                    </a:solidFill>
                    <a:ea typeface="SimSun"/>
                    <a:cs typeface="Times New Roman"/>
                  </a:rPr>
                  <a:t>Nøyaktig kva slags kunnskapar og ferdigheiter vil du elevane skal ha, og korleis vil du dei skal lære det?</a:t>
                </a:r>
              </a:p>
            </p:txBody>
          </p:sp>
          <p:sp>
            <p:nvSpPr>
              <p:cNvPr id="17" name="Rectangle 10"/>
              <p:cNvSpPr/>
              <p:nvPr/>
            </p:nvSpPr>
            <p:spPr>
              <a:xfrm>
                <a:off x="3298371" y="4848251"/>
                <a:ext cx="1500302" cy="11752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nn-NO" sz="1000" b="1" dirty="0">
                    <a:solidFill>
                      <a:schemeClr val="dk1"/>
                    </a:solidFill>
                    <a:ea typeface="SimSun"/>
                    <a:cs typeface="Times New Roman"/>
                  </a:rPr>
                  <a:t>Bevis</a:t>
                </a:r>
                <a:br>
                  <a:rPr lang="nn-NO" sz="1000" b="1" dirty="0">
                    <a:solidFill>
                      <a:schemeClr val="dk1"/>
                    </a:solidFill>
                    <a:ea typeface="SimSun"/>
                    <a:cs typeface="Times New Roman"/>
                  </a:rPr>
                </a:br>
                <a:r>
                  <a:rPr lang="nn-NO" sz="1000" dirty="0">
                    <a:ea typeface="SimSun"/>
                    <a:cs typeface="Times New Roman"/>
                  </a:rPr>
                  <a:t>Kva vil du godta som bevis for at ein elev har </a:t>
                </a:r>
                <a:r>
                  <a:rPr lang="nn-NO" sz="1000" dirty="0" smtClean="0">
                    <a:ea typeface="SimSun"/>
                    <a:cs typeface="Times New Roman"/>
                  </a:rPr>
                  <a:t>dei ønska kunnskapane </a:t>
                </a:r>
                <a:r>
                  <a:rPr lang="nn-NO" sz="1000" dirty="0">
                    <a:ea typeface="SimSun"/>
                    <a:cs typeface="Times New Roman"/>
                  </a:rPr>
                  <a:t>og </a:t>
                </a:r>
                <a:r>
                  <a:rPr lang="nn-NO" sz="1000" dirty="0" smtClean="0">
                    <a:ea typeface="SimSun"/>
                    <a:cs typeface="Times New Roman"/>
                  </a:rPr>
                  <a:t>ferdigheitene?</a:t>
                </a:r>
                <a:endParaRPr lang="nn-NO" sz="1000" dirty="0">
                  <a:ea typeface="SimSun"/>
                  <a:cs typeface="Times New Roman"/>
                </a:endParaRPr>
              </a:p>
            </p:txBody>
          </p:sp>
          <p:sp>
            <p:nvSpPr>
              <p:cNvPr id="18" name="Left-Right Arrow 13"/>
              <p:cNvSpPr/>
              <p:nvPr/>
            </p:nvSpPr>
            <p:spPr>
              <a:xfrm>
                <a:off x="2815531" y="5287281"/>
                <a:ext cx="363607" cy="170831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n-NO" dirty="0"/>
              </a:p>
            </p:txBody>
          </p:sp>
          <p:sp>
            <p:nvSpPr>
              <p:cNvPr id="19" name="Left-Right Arrow 14"/>
              <p:cNvSpPr/>
              <p:nvPr/>
            </p:nvSpPr>
            <p:spPr>
              <a:xfrm>
                <a:off x="4958023" y="5287281"/>
                <a:ext cx="336995" cy="170831"/>
              </a:xfrm>
              <a:prstGeom prst="leftRight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n-NO" dirty="0"/>
              </a:p>
            </p:txBody>
          </p:sp>
          <p:sp>
            <p:nvSpPr>
              <p:cNvPr id="20" name="Rectangle 9"/>
              <p:cNvSpPr/>
              <p:nvPr/>
            </p:nvSpPr>
            <p:spPr>
              <a:xfrm>
                <a:off x="5364898" y="4848251"/>
                <a:ext cx="1499564" cy="117522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n-NO" sz="1000" b="1" dirty="0">
                    <a:effectLst/>
                    <a:ea typeface="SimSun"/>
                    <a:cs typeface="Times New Roman"/>
                  </a:rPr>
                  <a:t>Aktivitet</a:t>
                </a:r>
              </a:p>
              <a:p>
                <a:pPr>
                  <a:lnSpc>
                    <a:spcPct val="115000"/>
                  </a:lnSpc>
                </a:pPr>
                <a:r>
                  <a:rPr lang="nn-NO" sz="1000" dirty="0">
                    <a:ea typeface="SimSun"/>
                    <a:cs typeface="Times New Roman"/>
                  </a:rPr>
                  <a:t>Kva slags aktivitet(ar) skal elevane utføre for å synleggjere kva dei forstår? </a:t>
                </a:r>
                <a:endParaRPr lang="nn-NO" sz="1200" dirty="0">
                  <a:ea typeface="SimSu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06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Aktivitetar som </a:t>
            </a:r>
            <a:r>
              <a:rPr lang="nn-NO" dirty="0" smtClean="0"/>
              <a:t>synleggjer tenking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6" y="1690689"/>
            <a:ext cx="7848871" cy="2590882"/>
          </a:xfrm>
        </p:spPr>
        <p:txBody>
          <a:bodyPr>
            <a:noAutofit/>
          </a:bodyPr>
          <a:lstStyle/>
          <a:p>
            <a:r>
              <a:rPr lang="nn-NO" sz="2200" dirty="0" smtClean="0"/>
              <a:t>Vi </a:t>
            </a:r>
            <a:r>
              <a:rPr lang="nn-NO" sz="2200" dirty="0"/>
              <a:t>skal nå fokusere på </a:t>
            </a:r>
            <a:r>
              <a:rPr lang="nn-NO" sz="2200" dirty="0" smtClean="0"/>
              <a:t>korleis de kan legge til rette </a:t>
            </a:r>
            <a:r>
              <a:rPr lang="nn-NO" sz="2200" dirty="0"/>
              <a:t>for </a:t>
            </a:r>
            <a:r>
              <a:rPr lang="nn-NO" sz="2200" dirty="0" smtClean="0"/>
              <a:t>at tenkinga </a:t>
            </a:r>
            <a:r>
              <a:rPr lang="nn-NO" sz="2200" dirty="0"/>
              <a:t>til elevane blir gjort </a:t>
            </a:r>
            <a:r>
              <a:rPr lang="nn-NO" sz="2200" dirty="0" smtClean="0"/>
              <a:t>synleg. </a:t>
            </a:r>
            <a:endParaRPr lang="nn-NO" sz="2200" dirty="0"/>
          </a:p>
          <a:p>
            <a:r>
              <a:rPr lang="nn-NO" sz="2200" dirty="0"/>
              <a:t>Dette </a:t>
            </a:r>
            <a:r>
              <a:rPr lang="nn-NO" sz="2200" dirty="0" smtClean="0"/>
              <a:t>kan gjerest </a:t>
            </a:r>
            <a:r>
              <a:rPr lang="nn-NO" sz="2200" dirty="0"/>
              <a:t>på fleire måtar, blant anna ved å bruke nokre læringsstrategiar som er utvikla spesielt </a:t>
            </a:r>
            <a:r>
              <a:rPr lang="nn-NO" sz="2200" dirty="0" smtClean="0"/>
              <a:t>for dette formålet. </a:t>
            </a:r>
            <a:endParaRPr lang="nn-NO" sz="2200" dirty="0"/>
          </a:p>
        </p:txBody>
      </p:sp>
      <p:sp>
        <p:nvSpPr>
          <p:cNvPr id="20" name="Avrundet rektangel 19"/>
          <p:cNvSpPr/>
          <p:nvPr/>
        </p:nvSpPr>
        <p:spPr>
          <a:xfrm>
            <a:off x="5952552" y="3821367"/>
            <a:ext cx="1922205" cy="1732303"/>
          </a:xfrm>
          <a:prstGeom prst="round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800" dirty="0"/>
          </a:p>
        </p:txBody>
      </p:sp>
      <p:grpSp>
        <p:nvGrpSpPr>
          <p:cNvPr id="24" name="Gruppe 23"/>
          <p:cNvGrpSpPr/>
          <p:nvPr/>
        </p:nvGrpSpPr>
        <p:grpSpPr>
          <a:xfrm>
            <a:off x="1415796" y="3972558"/>
            <a:ext cx="6300847" cy="1416290"/>
            <a:chOff x="1025200" y="4848251"/>
            <a:chExt cx="5839262" cy="1175222"/>
          </a:xfrm>
        </p:grpSpPr>
        <p:sp>
          <p:nvSpPr>
            <p:cNvPr id="25" name="Rectangle 9"/>
            <p:cNvSpPr/>
            <p:nvPr/>
          </p:nvSpPr>
          <p:spPr>
            <a:xfrm>
              <a:off x="1025200" y="4848251"/>
              <a:ext cx="1672446" cy="11752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26" name="Rectangle 10"/>
            <p:cNvSpPr/>
            <p:nvPr/>
          </p:nvSpPr>
          <p:spPr>
            <a:xfrm>
              <a:off x="3298371" y="4848251"/>
              <a:ext cx="1500302" cy="11752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200" b="1" dirty="0">
                  <a:solidFill>
                    <a:schemeClr val="dk1"/>
                  </a:solidFill>
                  <a:ea typeface="SimSun"/>
                  <a:cs typeface="Times New Roman"/>
                </a:rPr>
                <a:t>Bevis</a:t>
              </a:r>
              <a:br>
                <a:rPr lang="nn-NO" sz="1200" b="1" dirty="0">
                  <a:solidFill>
                    <a:schemeClr val="dk1"/>
                  </a:solidFill>
                  <a:ea typeface="SimSun"/>
                  <a:cs typeface="Times New Roman"/>
                </a:rPr>
              </a:br>
              <a:r>
                <a:rPr lang="nn-NO" sz="1200" dirty="0">
                  <a:ea typeface="SimSun"/>
                  <a:cs typeface="Times New Roman"/>
                </a:rPr>
                <a:t>Kva vil du godta som bevis for at ein elev har </a:t>
              </a:r>
              <a:r>
                <a:rPr lang="nn-NO" sz="1200" dirty="0" smtClean="0">
                  <a:ea typeface="SimSun"/>
                  <a:cs typeface="Times New Roman"/>
                </a:rPr>
                <a:t>dei ønska kunnskapane </a:t>
              </a:r>
              <a:r>
                <a:rPr lang="nn-NO" sz="1200" dirty="0">
                  <a:ea typeface="SimSun"/>
                  <a:cs typeface="Times New Roman"/>
                </a:rPr>
                <a:t>og </a:t>
              </a:r>
              <a:r>
                <a:rPr lang="nn-NO" sz="1200" dirty="0" smtClean="0">
                  <a:ea typeface="SimSun"/>
                  <a:cs typeface="Times New Roman"/>
                </a:rPr>
                <a:t>ferdigheitene?</a:t>
              </a:r>
              <a:endParaRPr lang="nn-NO" sz="1200" dirty="0">
                <a:ea typeface="SimSun"/>
                <a:cs typeface="Times New Roman"/>
              </a:endParaRPr>
            </a:p>
          </p:txBody>
        </p:sp>
        <p:sp>
          <p:nvSpPr>
            <p:cNvPr id="27" name="Left-Right Arrow 13"/>
            <p:cNvSpPr/>
            <p:nvPr/>
          </p:nvSpPr>
          <p:spPr>
            <a:xfrm>
              <a:off x="2815531" y="5287281"/>
              <a:ext cx="363607" cy="170831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2800" dirty="0"/>
            </a:p>
          </p:txBody>
        </p:sp>
        <p:sp>
          <p:nvSpPr>
            <p:cNvPr id="28" name="Left-Right Arrow 14"/>
            <p:cNvSpPr/>
            <p:nvPr/>
          </p:nvSpPr>
          <p:spPr>
            <a:xfrm>
              <a:off x="4917906" y="5287281"/>
              <a:ext cx="336995" cy="170831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2800" dirty="0"/>
            </a:p>
          </p:txBody>
        </p:sp>
        <p:sp>
          <p:nvSpPr>
            <p:cNvPr id="29" name="Rectangle 9"/>
            <p:cNvSpPr/>
            <p:nvPr/>
          </p:nvSpPr>
          <p:spPr>
            <a:xfrm>
              <a:off x="5364898" y="4848251"/>
              <a:ext cx="1499564" cy="11752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2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dirty="0">
                <a:ea typeface="SimSu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0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dirty="0"/>
              <a:t>Læringsstrategiar for å gjere </a:t>
            </a:r>
            <a:r>
              <a:rPr lang="nn-NO" dirty="0" smtClean="0"/>
              <a:t>tenkinga </a:t>
            </a:r>
            <a:r>
              <a:rPr lang="nn-NO" dirty="0"/>
              <a:t>til elevane synleg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3</a:t>
            </a:r>
            <a:r>
              <a:rPr lang="nn-NO" dirty="0"/>
              <a:t>5</a:t>
            </a:r>
            <a:r>
              <a:rPr lang="nn-NO" dirty="0" smtClean="0"/>
              <a:t> </a:t>
            </a:r>
            <a:r>
              <a:rPr lang="nn-NO" dirty="0"/>
              <a:t>minutt</a:t>
            </a:r>
          </a:p>
        </p:txBody>
      </p:sp>
    </p:spTree>
    <p:extLst>
      <p:ext uri="{BB962C8B-B14F-4D97-AF65-F5344CB8AC3E}">
        <p14:creationId xmlns:p14="http://schemas.microsoft.com/office/powerpoint/2010/main" val="4459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Spørsmål som gjer tenking synleg</a:t>
            </a:r>
            <a:endParaRPr lang="nn-N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/>
          </a:bodyPr>
          <a:lstStyle/>
          <a:p>
            <a:r>
              <a:rPr lang="nn-NO" sz="2200" dirty="0" smtClean="0"/>
              <a:t>Tenk tilbake på aktiviteten de gjennomførte. Spørsmåla som blei stilt bidrog til å synleggjere tenking.</a:t>
            </a:r>
          </a:p>
          <a:p>
            <a:endParaRPr lang="nn-NO" dirty="0"/>
          </a:p>
          <a:p>
            <a:pPr marL="0" indent="0">
              <a:buNone/>
            </a:pPr>
            <a:endParaRPr lang="nn-NO" sz="2200" dirty="0" smtClean="0"/>
          </a:p>
          <a:p>
            <a:r>
              <a:rPr lang="nn-NO" sz="2200" dirty="0"/>
              <a:t>S</a:t>
            </a:r>
            <a:r>
              <a:rPr lang="nn-NO" sz="2200" dirty="0" smtClean="0"/>
              <a:t>pørsmåla var knytt </a:t>
            </a:r>
            <a:r>
              <a:rPr lang="nn-NO" sz="2200" dirty="0"/>
              <a:t>til </a:t>
            </a:r>
            <a:r>
              <a:rPr lang="nn-NO" sz="2200" dirty="0" smtClean="0"/>
              <a:t>observasjonen </a:t>
            </a:r>
            <a:r>
              <a:rPr lang="nn-NO" sz="2200" dirty="0"/>
              <a:t>av eit bilde, utan noko riktig eller </a:t>
            </a:r>
            <a:r>
              <a:rPr lang="nn-NO" sz="2200" dirty="0" smtClean="0"/>
              <a:t>gale </a:t>
            </a:r>
            <a:r>
              <a:rPr lang="nn-NO" sz="2200" dirty="0" err="1"/>
              <a:t>svar</a:t>
            </a:r>
            <a:r>
              <a:rPr lang="nn-NO" sz="2200" dirty="0"/>
              <a:t>.</a:t>
            </a:r>
          </a:p>
          <a:p>
            <a:r>
              <a:rPr lang="nn-NO" sz="2200" dirty="0"/>
              <a:t>S</a:t>
            </a:r>
            <a:r>
              <a:rPr lang="nn-NO" sz="2200" dirty="0" smtClean="0"/>
              <a:t>pørsmåla er </a:t>
            </a:r>
            <a:r>
              <a:rPr lang="nn-NO" sz="2200" dirty="0"/>
              <a:t>generelle og kan koplast til ulike aktivitetar for å få innblikk i elevanes tenking når </a:t>
            </a:r>
            <a:r>
              <a:rPr lang="nn-NO" sz="2200" dirty="0" smtClean="0"/>
              <a:t>dei </a:t>
            </a:r>
            <a:r>
              <a:rPr lang="nn-NO" sz="2200" dirty="0"/>
              <a:t>observerer og </a:t>
            </a:r>
            <a:r>
              <a:rPr lang="nn-NO" sz="2200" dirty="0" smtClean="0"/>
              <a:t>tolkar.</a:t>
            </a:r>
            <a:endParaRPr lang="nn-NO" sz="2200" dirty="0"/>
          </a:p>
          <a:p>
            <a:endParaRPr lang="nn-NO" sz="2200" dirty="0" smtClean="0"/>
          </a:p>
          <a:p>
            <a:endParaRPr lang="nn-NO" sz="2200" dirty="0" smtClean="0"/>
          </a:p>
          <a:p>
            <a:pPr marL="0" indent="0">
              <a:buNone/>
            </a:pPr>
            <a:endParaRPr lang="nn-NO" sz="22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n-NO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n-NO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n-NO" sz="22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n-NO" sz="32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894477" y="5097616"/>
            <a:ext cx="7584505" cy="1502689"/>
            <a:chOff x="894477" y="4810994"/>
            <a:chExt cx="7584505" cy="1502689"/>
          </a:xfrm>
        </p:grpSpPr>
        <p:pic>
          <p:nvPicPr>
            <p:cNvPr id="12" name="Picture 2" descr="Bilderesultat for magnet site:naturfag.n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0" r="6104"/>
            <a:stretch/>
          </p:blipFill>
          <p:spPr bwMode="auto">
            <a:xfrm>
              <a:off x="4776451" y="4810995"/>
              <a:ext cx="1754263" cy="1502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Laboratoriet, Kjemi, Fag, Kjemisk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3"/>
            <a:stretch/>
          </p:blipFill>
          <p:spPr bwMode="auto">
            <a:xfrm>
              <a:off x="2824722" y="4810994"/>
              <a:ext cx="1755476" cy="1502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Bilderesultat for kjemisk reaksjon site:naturfag.n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" b="11638"/>
            <a:stretch/>
          </p:blipFill>
          <p:spPr bwMode="auto">
            <a:xfrm>
              <a:off x="6726967" y="4810999"/>
              <a:ext cx="1752015" cy="1502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Bilderesultat for graf site:naturfag.n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"/>
            <a:stretch/>
          </p:blipFill>
          <p:spPr bwMode="auto">
            <a:xfrm>
              <a:off x="894477" y="4810996"/>
              <a:ext cx="1754266" cy="15026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ular Callout 15"/>
          <p:cNvSpPr/>
          <p:nvPr/>
        </p:nvSpPr>
        <p:spPr>
          <a:xfrm>
            <a:off x="894477" y="2499570"/>
            <a:ext cx="7584505" cy="596387"/>
          </a:xfrm>
          <a:prstGeom prst="wedgeRoundRectCallout">
            <a:avLst>
              <a:gd name="adj1" fmla="val -6164"/>
              <a:gd name="adj2" fmla="val 73407"/>
              <a:gd name="adj3" fmla="val 16667"/>
            </a:avLst>
          </a:prstGeom>
          <a:solidFill>
            <a:srgbClr val="037F8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b-NO" sz="2000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K</a:t>
            </a:r>
            <a:r>
              <a:rPr lang="nb-NO" sz="2000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va </a:t>
            </a:r>
            <a:r>
              <a:rPr lang="nb-NO" sz="2000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ser du? </a:t>
            </a:r>
            <a:r>
              <a:rPr lang="nb-NO" sz="2000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Kva </a:t>
            </a:r>
            <a:r>
              <a:rPr lang="nb-NO" sz="2000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trur </a:t>
            </a:r>
            <a:r>
              <a:rPr lang="nb-NO" sz="2000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du har skjedd? </a:t>
            </a:r>
            <a:r>
              <a:rPr lang="nb-NO" sz="2000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Kva </a:t>
            </a:r>
            <a:r>
              <a:rPr lang="nb-NO" sz="2000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får dette deg til å lure på? </a:t>
            </a:r>
          </a:p>
        </p:txBody>
      </p:sp>
    </p:spTree>
    <p:extLst>
      <p:ext uri="{BB962C8B-B14F-4D97-AF65-F5344CB8AC3E}">
        <p14:creationId xmlns:p14="http://schemas.microsoft.com/office/powerpoint/2010/main" val="16796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676761" cy="1325563"/>
          </a:xfrm>
        </p:spPr>
        <p:txBody>
          <a:bodyPr>
            <a:normAutofit/>
          </a:bodyPr>
          <a:lstStyle/>
          <a:p>
            <a:r>
              <a:rPr lang="nn-NO" sz="3500" dirty="0" smtClean="0"/>
              <a:t>Læringsstrategiar som gjer tenking synleg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n-NO" sz="2200" dirty="0" smtClean="0"/>
          </a:p>
          <a:p>
            <a:endParaRPr lang="nn-NO" sz="2200" dirty="0"/>
          </a:p>
          <a:p>
            <a:endParaRPr lang="nn-NO" sz="2200" dirty="0" smtClean="0"/>
          </a:p>
          <a:p>
            <a:r>
              <a:rPr lang="nn-NO" sz="2200" dirty="0" smtClean="0"/>
              <a:t>Dei </a:t>
            </a:r>
            <a:r>
              <a:rPr lang="nn-NO" sz="2200" dirty="0"/>
              <a:t>tre spørsmåla </a:t>
            </a:r>
            <a:r>
              <a:rPr lang="nn-NO" sz="2200" dirty="0" smtClean="0"/>
              <a:t>de diskuterte utgjør ein læringsstrategi </a:t>
            </a:r>
            <a:r>
              <a:rPr lang="nn-NO" sz="2200" dirty="0"/>
              <a:t>som er </a:t>
            </a:r>
            <a:r>
              <a:rPr lang="nn-NO" sz="2200" dirty="0" smtClean="0"/>
              <a:t>utvikla </a:t>
            </a:r>
            <a:r>
              <a:rPr lang="nn-NO" sz="2200" dirty="0"/>
              <a:t>for å gjere tenkinga til elevane </a:t>
            </a:r>
            <a:r>
              <a:rPr lang="nn-NO" sz="2200" dirty="0" smtClean="0"/>
              <a:t>synleg.</a:t>
            </a:r>
            <a:endParaRPr lang="en-US" sz="2200" dirty="0" smtClean="0"/>
          </a:p>
          <a:p>
            <a:r>
              <a:rPr lang="nn-NO" sz="2200" dirty="0" smtClean="0"/>
              <a:t>De skal nå bli kjent med fleire liknande læringsstrategiar. </a:t>
            </a:r>
          </a:p>
          <a:p>
            <a:pPr lvl="1"/>
            <a:endParaRPr lang="nn-NO" sz="22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29790" y="5899929"/>
            <a:ext cx="324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Ritchhart, </a:t>
            </a:r>
            <a:r>
              <a:rPr lang="en-US" sz="1600" dirty="0"/>
              <a:t>Church og </a:t>
            </a:r>
            <a:r>
              <a:rPr lang="en-US" sz="1600" dirty="0" smtClean="0"/>
              <a:t> Morrison, 2011</a:t>
            </a:r>
            <a:endParaRPr lang="nb-NO" sz="1600" dirty="0"/>
          </a:p>
        </p:txBody>
      </p:sp>
      <p:sp>
        <p:nvSpPr>
          <p:cNvPr id="5" name="Cloud Callout 4"/>
          <p:cNvSpPr/>
          <p:nvPr/>
        </p:nvSpPr>
        <p:spPr>
          <a:xfrm>
            <a:off x="3367669" y="1574719"/>
            <a:ext cx="5111314" cy="1386630"/>
          </a:xfrm>
          <a:prstGeom prst="cloudCallout">
            <a:avLst>
              <a:gd name="adj1" fmla="val -51260"/>
              <a:gd name="adj2" fmla="val 53979"/>
            </a:avLst>
          </a:prstGeom>
          <a:solidFill>
            <a:srgbClr val="037F8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b-NO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K</a:t>
            </a:r>
            <a:r>
              <a:rPr lang="nb-NO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va </a:t>
            </a:r>
            <a:r>
              <a:rPr lang="nb-NO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ser du? </a:t>
            </a:r>
            <a:endParaRPr lang="nb-NO" i="1" dirty="0" smtClean="0">
              <a:solidFill>
                <a:schemeClr val="bg1"/>
              </a:solidFill>
              <a:ea typeface="Campton Book" charset="0"/>
              <a:cs typeface="Campton Book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b-NO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Kva </a:t>
            </a:r>
            <a:r>
              <a:rPr lang="nb-NO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trur </a:t>
            </a:r>
            <a:r>
              <a:rPr lang="nb-NO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du har skjedd? </a:t>
            </a:r>
            <a:endParaRPr lang="nb-NO" i="1" dirty="0" smtClean="0">
              <a:solidFill>
                <a:schemeClr val="bg1"/>
              </a:solidFill>
              <a:ea typeface="Campton Book" charset="0"/>
              <a:cs typeface="Campton Book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nb-NO" i="1" dirty="0" smtClean="0">
                <a:solidFill>
                  <a:schemeClr val="bg1"/>
                </a:solidFill>
                <a:ea typeface="Campton Book" charset="0"/>
                <a:cs typeface="Campton Book" charset="0"/>
              </a:rPr>
              <a:t>Kva </a:t>
            </a:r>
            <a:r>
              <a:rPr lang="nb-NO" i="1" dirty="0">
                <a:solidFill>
                  <a:schemeClr val="bg1"/>
                </a:solidFill>
                <a:ea typeface="Campton Book" charset="0"/>
                <a:cs typeface="Campton Book" charset="0"/>
              </a:rPr>
              <a:t>får dette deg til å lure på? </a:t>
            </a:r>
          </a:p>
        </p:txBody>
      </p:sp>
    </p:spTree>
    <p:extLst>
      <p:ext uri="{BB962C8B-B14F-4D97-AF65-F5344CB8AC3E}">
        <p14:creationId xmlns:p14="http://schemas.microsoft.com/office/powerpoint/2010/main" val="9477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18918" cy="1325563"/>
          </a:xfrm>
        </p:spPr>
        <p:txBody>
          <a:bodyPr/>
          <a:lstStyle/>
          <a:p>
            <a:r>
              <a:rPr lang="nb-NO" dirty="0" smtClean="0"/>
              <a:t>Samarbeid</a:t>
            </a:r>
            <a:r>
              <a:rPr lang="nb-NO" dirty="0"/>
              <a:t> </a:t>
            </a:r>
            <a:r>
              <a:rPr lang="nb-NO" dirty="0" smtClean="0"/>
              <a:t>(10 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2011155"/>
            <a:ext cx="7810940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smtClean="0"/>
              <a:t>Jobb to og to saman.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 smtClean="0"/>
              <a:t>Ein leser </a:t>
            </a:r>
            <a:r>
              <a:rPr lang="nn-NO" sz="2200" i="1" dirty="0"/>
              <a:t>Anta-undre-utforske</a:t>
            </a:r>
            <a:r>
              <a:rPr lang="nn-NO" sz="2200" dirty="0"/>
              <a:t> </a:t>
            </a:r>
            <a:r>
              <a:rPr lang="nn-NO" sz="2200" dirty="0" smtClean="0"/>
              <a:t>s. 3 og den andre leser </a:t>
            </a:r>
            <a:r>
              <a:rPr lang="nn-NO" sz="2200" i="1" dirty="0"/>
              <a:t>Før tenkte eg…, </a:t>
            </a:r>
            <a:r>
              <a:rPr lang="nn-NO" sz="2200" i="1" dirty="0" smtClean="0"/>
              <a:t>no </a:t>
            </a:r>
            <a:r>
              <a:rPr lang="nn-NO" sz="2200" i="1" dirty="0"/>
              <a:t>tenker </a:t>
            </a:r>
            <a:r>
              <a:rPr lang="nn-NO" sz="2200" i="1" dirty="0" smtClean="0"/>
              <a:t>eg, </a:t>
            </a:r>
            <a:r>
              <a:rPr lang="nn-NO" sz="2200" dirty="0" smtClean="0"/>
              <a:t>s.5.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 smtClean="0"/>
              <a:t>Tenk over</a:t>
            </a:r>
            <a:r>
              <a:rPr lang="nn-NO" sz="2200" dirty="0" smtClean="0"/>
              <a:t>:</a:t>
            </a:r>
          </a:p>
          <a:p>
            <a:pPr lvl="1"/>
            <a:r>
              <a:rPr lang="nn-NO" sz="2000" dirty="0" smtClean="0"/>
              <a:t>Kva s</a:t>
            </a:r>
            <a:r>
              <a:rPr lang="nn-NO" sz="2000" dirty="0"/>
              <a:t>pørsmål består strategien </a:t>
            </a:r>
            <a:r>
              <a:rPr lang="nn-NO" sz="2000" dirty="0" smtClean="0"/>
              <a:t>av?</a:t>
            </a:r>
          </a:p>
          <a:p>
            <a:pPr lvl="1"/>
            <a:r>
              <a:rPr lang="nn-NO" sz="2000" dirty="0" smtClean="0"/>
              <a:t>Når i eit undervisningsforløp</a:t>
            </a:r>
            <a:r>
              <a:rPr lang="nn-NO" sz="2000" dirty="0"/>
              <a:t> </a:t>
            </a:r>
            <a:r>
              <a:rPr lang="nn-NO" sz="2000" dirty="0" smtClean="0"/>
              <a:t>passar </a:t>
            </a:r>
            <a:r>
              <a:rPr lang="nn-NO" sz="2000" dirty="0"/>
              <a:t>det å </a:t>
            </a:r>
            <a:r>
              <a:rPr lang="nn-NO" sz="2000" dirty="0" smtClean="0"/>
              <a:t>bruke strategien? 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2200" dirty="0" smtClean="0"/>
              <a:t>Del i par. </a:t>
            </a:r>
          </a:p>
        </p:txBody>
      </p:sp>
    </p:spTree>
    <p:extLst>
      <p:ext uri="{BB962C8B-B14F-4D97-AF65-F5344CB8AC3E}">
        <p14:creationId xmlns:p14="http://schemas.microsoft.com/office/powerpoint/2010/main" val="24420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Diskuter (5 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I </a:t>
            </a:r>
            <a:r>
              <a:rPr lang="nn-NO" sz="2200" dirty="0" smtClean="0"/>
              <a:t>plenum:</a:t>
            </a:r>
          </a:p>
          <a:p>
            <a:r>
              <a:rPr lang="nn-NO" sz="2200" dirty="0" smtClean="0"/>
              <a:t>Kva forskjellar er det mellom strategiane? </a:t>
            </a:r>
          </a:p>
          <a:p>
            <a:r>
              <a:rPr lang="nn-NO" sz="2200" dirty="0" smtClean="0"/>
              <a:t>Når passar det å bruke dei?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30649"/>
              </p:ext>
            </p:extLst>
          </p:nvPr>
        </p:nvGraphicFramePr>
        <p:xfrm>
          <a:off x="895738" y="3368414"/>
          <a:ext cx="7667452" cy="223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726">
                  <a:extLst>
                    <a:ext uri="{9D8B030D-6E8A-4147-A177-3AD203B41FA5}">
                      <a16:colId xmlns:a16="http://schemas.microsoft.com/office/drawing/2014/main" val="1057526587"/>
                    </a:ext>
                  </a:extLst>
                </a:gridCol>
                <a:gridCol w="3833726">
                  <a:extLst>
                    <a:ext uri="{9D8B030D-6E8A-4147-A177-3AD203B41FA5}">
                      <a16:colId xmlns:a16="http://schemas.microsoft.com/office/drawing/2014/main" val="2187213494"/>
                    </a:ext>
                  </a:extLst>
                </a:gridCol>
              </a:tblGrid>
              <a:tr h="392667">
                <a:tc>
                  <a:txBody>
                    <a:bodyPr/>
                    <a:lstStyle/>
                    <a:p>
                      <a:r>
                        <a:rPr lang="nb-NO" i="1" dirty="0" smtClean="0"/>
                        <a:t>Anta-undre-utforske</a:t>
                      </a:r>
                      <a:endParaRPr lang="nb-NO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i="1" noProof="0" dirty="0" smtClean="0"/>
                        <a:t>Før tenkte eg…, nå tenker eg</a:t>
                      </a:r>
                      <a:endParaRPr lang="nn-NO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87679"/>
                  </a:ext>
                </a:extLst>
              </a:tr>
              <a:tr h="1839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Tenk igjennom det som akkurat blei presentert.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 </a:t>
                      </a:r>
                      <a:r>
                        <a:rPr lang="nn-NO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</a:t>
                      </a: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at du veit om dette?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 spørsmål har du, eller kva </a:t>
                      </a:r>
                      <a:r>
                        <a:rPr lang="nn-NO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undrar</a:t>
                      </a: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deg over?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 får dette deg til å ville </a:t>
                      </a:r>
                      <a:r>
                        <a:rPr lang="nn-NO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utforske</a:t>
                      </a: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Tenk over det du forstår nå, og fullfør kvar av desse </a:t>
                      </a: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setningsstartarane</a:t>
                      </a:r>
                      <a:r>
                        <a:rPr lang="nn-NO" sz="18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Før tenkte eg …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nn-NO" sz="1800" i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tenker eg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26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5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 smtClean="0"/>
              <a:t>Målet med denne modulen er å bli bevisst på aktivitetar som gjer tenkinga til elevane synleg for læraren. Slike aktivitetar kan bidra til ei meir presis vurdering av forståinga til elevane, både undervegs og til slutt i eit undervisningsforløp.</a:t>
            </a:r>
          </a:p>
          <a:p>
            <a:r>
              <a:rPr lang="nn-NO" sz="2200" dirty="0" smtClean="0"/>
              <a:t>De skal bli kjent med, og prøve ut, læringsstrategiar som koplast på aktiviteter for å gjere tenkinga til elevane synleg.</a:t>
            </a:r>
            <a:endParaRPr lang="nn-NO" sz="2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8675" y="4172627"/>
            <a:ext cx="7337370" cy="1812378"/>
            <a:chOff x="419463" y="3467465"/>
            <a:chExt cx="8074223" cy="2449401"/>
          </a:xfrm>
        </p:grpSpPr>
        <p:sp>
          <p:nvSpPr>
            <p:cNvPr id="5" name="Rectangle 9"/>
            <p:cNvSpPr/>
            <p:nvPr/>
          </p:nvSpPr>
          <p:spPr>
            <a:xfrm>
              <a:off x="419463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6" name="Rectangle 10"/>
            <p:cNvSpPr/>
            <p:nvPr/>
          </p:nvSpPr>
          <p:spPr>
            <a:xfrm>
              <a:off x="3347347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ea typeface="SimSun"/>
                  <a:cs typeface="Times New Roman"/>
                </a:rPr>
                <a:t>Bevis</a:t>
              </a:r>
              <a:br>
                <a:rPr lang="nn-NO" sz="1400" b="1" dirty="0">
                  <a:ea typeface="SimSun"/>
                  <a:cs typeface="Times New Roman"/>
                </a:rPr>
              </a:br>
              <a:r>
                <a:rPr lang="nn-NO" sz="14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7" name="Left-Right Arrow 13"/>
            <p:cNvSpPr/>
            <p:nvPr/>
          </p:nvSpPr>
          <p:spPr>
            <a:xfrm>
              <a:off x="2730057" y="4441399"/>
              <a:ext cx="529362" cy="31678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8" name="Left-Right Arrow 14"/>
            <p:cNvSpPr/>
            <p:nvPr/>
          </p:nvSpPr>
          <p:spPr>
            <a:xfrm>
              <a:off x="5643217" y="4441399"/>
              <a:ext cx="554598" cy="34492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5230" y="3467465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4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sz="2000" dirty="0">
                <a:ea typeface="SimSun"/>
                <a:cs typeface="Times New Roman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155140" y="3985146"/>
            <a:ext cx="2403747" cy="225127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833998" y="6273503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25194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Eksempel frå klasserommet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936375"/>
            <a:ext cx="7958086" cy="40695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2200" dirty="0" smtClean="0"/>
              <a:t>No skal vi sjå på ein fjerde strategi, </a:t>
            </a:r>
            <a:r>
              <a:rPr lang="nn-NO" sz="2200" i="1" dirty="0" smtClean="0"/>
              <a:t>Kople-utvide-utfordre.</a:t>
            </a:r>
          </a:p>
          <a:p>
            <a:pPr marL="0" indent="0">
              <a:buNone/>
            </a:pPr>
            <a:endParaRPr lang="nn-NO" sz="2200" dirty="0" smtClean="0"/>
          </a:p>
          <a:p>
            <a:r>
              <a:rPr lang="nn-NO" sz="2200" dirty="0" smtClean="0"/>
              <a:t>Sjå </a:t>
            </a:r>
            <a:r>
              <a:rPr lang="nn-NO" sz="2200" dirty="0" smtClean="0">
                <a:hlinkClick r:id="rId3"/>
              </a:rPr>
              <a:t>filmklippet</a:t>
            </a:r>
            <a:r>
              <a:rPr lang="nn-NO" sz="2200" dirty="0" smtClean="0"/>
              <a:t>* som viser strategien </a:t>
            </a:r>
            <a:r>
              <a:rPr lang="nn-NO" sz="2200" i="1" dirty="0" smtClean="0"/>
              <a:t>Kople-utvide-utfordre</a:t>
            </a:r>
            <a:r>
              <a:rPr lang="nn-NO" sz="2200" dirty="0" smtClean="0"/>
              <a:t> brukt i eit klasserom. Trykk på CC-ikonet for norsk tekst.</a:t>
            </a:r>
          </a:p>
          <a:p>
            <a:r>
              <a:rPr lang="nn-NO" sz="2200" dirty="0" smtClean="0"/>
              <a:t>Mens de ser klippet: Merk dykk korleis læraren brukar spørsmåla i strategien, og på kva måte dette gir innblikk i forståinga til elevane.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31925" y="6149699"/>
            <a:ext cx="45470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n-NO" sz="1400" dirty="0" smtClean="0">
                <a:solidFill>
                  <a:prstClr val="black"/>
                </a:solidFill>
              </a:rPr>
              <a:t>*Filmklippet er frå DVD-en til boka </a:t>
            </a:r>
            <a:r>
              <a:rPr lang="nn-NO" sz="1400" i="1" dirty="0" err="1" smtClean="0">
                <a:solidFill>
                  <a:prstClr val="black"/>
                </a:solidFill>
              </a:rPr>
              <a:t>Making</a:t>
            </a:r>
            <a:r>
              <a:rPr lang="nn-NO" sz="1400" i="1" dirty="0" smtClean="0">
                <a:solidFill>
                  <a:prstClr val="black"/>
                </a:solidFill>
              </a:rPr>
              <a:t> </a:t>
            </a:r>
            <a:r>
              <a:rPr lang="nn-NO" sz="1400" i="1" dirty="0" err="1" smtClean="0">
                <a:solidFill>
                  <a:prstClr val="black"/>
                </a:solidFill>
              </a:rPr>
              <a:t>Thinking</a:t>
            </a:r>
            <a:r>
              <a:rPr lang="nn-NO" sz="1400" i="1" dirty="0" smtClean="0">
                <a:solidFill>
                  <a:prstClr val="black"/>
                </a:solidFill>
              </a:rPr>
              <a:t> Visible, </a:t>
            </a:r>
            <a:r>
              <a:rPr lang="nn-NO" sz="1400" dirty="0" err="1" smtClean="0">
                <a:solidFill>
                  <a:prstClr val="black"/>
                </a:solidFill>
              </a:rPr>
              <a:t>Ritchhart</a:t>
            </a:r>
            <a:r>
              <a:rPr lang="nn-NO" sz="1400" dirty="0" smtClean="0">
                <a:solidFill>
                  <a:prstClr val="black"/>
                </a:solidFill>
              </a:rPr>
              <a:t>, Church &amp; Morrison, 2011</a:t>
            </a:r>
            <a:endParaRPr lang="nn-NO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Kople-utvide-utfordre</a:t>
            </a:r>
            <a:endParaRPr lang="nn-NO" dirty="0"/>
          </a:p>
        </p:txBody>
      </p:sp>
      <p:sp>
        <p:nvSpPr>
          <p:cNvPr id="4" name="Rounded Rectangular Callout 14"/>
          <p:cNvSpPr/>
          <p:nvPr/>
        </p:nvSpPr>
        <p:spPr>
          <a:xfrm>
            <a:off x="895739" y="2890345"/>
            <a:ext cx="7155185" cy="2639598"/>
          </a:xfrm>
          <a:prstGeom prst="wedgeRoundRectCallout">
            <a:avLst>
              <a:gd name="adj1" fmla="val -7188"/>
              <a:gd name="adj2" fmla="val -724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200" dirty="0" smtClean="0"/>
              <a:t>Spørsmåla i strategien: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200" dirty="0" smtClean="0"/>
              <a:t>Korleis er informasjonen du har fått presentert </a:t>
            </a:r>
            <a:r>
              <a:rPr lang="nn-NO" sz="2200" i="1" dirty="0" smtClean="0"/>
              <a:t>kopla</a:t>
            </a:r>
            <a:r>
              <a:rPr lang="nn-NO" sz="2200" dirty="0" smtClean="0"/>
              <a:t> til det du visste frå før?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200" dirty="0" smtClean="0"/>
              <a:t>Kva ny informasjon fekk du som </a:t>
            </a:r>
            <a:r>
              <a:rPr lang="nn-NO" sz="2200" i="1" dirty="0" smtClean="0"/>
              <a:t>utvida </a:t>
            </a:r>
            <a:r>
              <a:rPr lang="nn-NO" sz="2200" dirty="0" smtClean="0"/>
              <a:t>tenkinga di i nye retningar?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200" dirty="0" smtClean="0"/>
              <a:t>Kva er framleis</a:t>
            </a:r>
            <a:r>
              <a:rPr lang="nn-NO" sz="2200" i="1" dirty="0" smtClean="0"/>
              <a:t> utfordrande</a:t>
            </a:r>
            <a:r>
              <a:rPr lang="nn-NO" sz="2200" dirty="0" smtClean="0"/>
              <a:t>? Kva lurer du på nå?</a:t>
            </a:r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471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8" y="159641"/>
            <a:ext cx="7583243" cy="587372"/>
          </a:xfrm>
        </p:spPr>
        <p:txBody>
          <a:bodyPr/>
          <a:lstStyle/>
          <a:p>
            <a:r>
              <a:rPr lang="nn-NO" dirty="0" smtClean="0"/>
              <a:t>Oppsummering av de fire strategiane</a:t>
            </a:r>
            <a:endParaRPr lang="nn-NO" dirty="0"/>
          </a:p>
        </p:txBody>
      </p:sp>
      <p:sp>
        <p:nvSpPr>
          <p:cNvPr id="4" name="Oval Callout 8"/>
          <p:cNvSpPr/>
          <p:nvPr/>
        </p:nvSpPr>
        <p:spPr>
          <a:xfrm>
            <a:off x="674914" y="4175482"/>
            <a:ext cx="4159085" cy="1756688"/>
          </a:xfrm>
          <a:prstGeom prst="wedgeEllipseCallout">
            <a:avLst>
              <a:gd name="adj1" fmla="val 34607"/>
              <a:gd name="adj2" fmla="val 87565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  <a:buClr>
                <a:schemeClr val="accent3"/>
              </a:buClr>
              <a:defRPr/>
            </a:pPr>
            <a:r>
              <a:rPr lang="nn-NO" sz="1600" b="1" dirty="0" smtClean="0">
                <a:solidFill>
                  <a:schemeClr val="bg1"/>
                </a:solidFill>
              </a:rPr>
              <a:t>Kva …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nn-NO" sz="1600" dirty="0" smtClean="0">
                <a:solidFill>
                  <a:schemeClr val="bg1"/>
                </a:solidFill>
              </a:rPr>
              <a:t>Kva ser du? 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nn-NO" sz="1600" dirty="0" smtClean="0">
                <a:solidFill>
                  <a:schemeClr val="bg1"/>
                </a:solidFill>
              </a:rPr>
              <a:t>Kva trur du har skjedd? </a:t>
            </a:r>
          </a:p>
          <a:p>
            <a:pPr marL="285750" indent="-285750"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nn-NO" sz="1600" dirty="0" smtClean="0">
                <a:solidFill>
                  <a:schemeClr val="bg1"/>
                </a:solidFill>
              </a:rPr>
              <a:t>Kva får dette deg til å lure på? </a:t>
            </a:r>
            <a:endParaRPr lang="nn-NO" sz="1600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471088" y="4175482"/>
            <a:ext cx="3007895" cy="1756688"/>
          </a:xfrm>
          <a:prstGeom prst="cloudCallout">
            <a:avLst>
              <a:gd name="adj1" fmla="val -50473"/>
              <a:gd name="adj2" fmla="val 5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3"/>
              </a:buClr>
            </a:pPr>
            <a:r>
              <a:rPr lang="nn-NO" sz="1600" b="1" i="1" dirty="0" smtClean="0"/>
              <a:t>Før tenkte eg …, no tenker eg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bg1"/>
                </a:solidFill>
              </a:rPr>
              <a:t>Før tenkte eg … </a:t>
            </a:r>
          </a:p>
          <a:p>
            <a:pPr marL="285750" lvl="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bg1"/>
                </a:solidFill>
              </a:rPr>
              <a:t>No tenker eg ...</a:t>
            </a:r>
            <a:endParaRPr lang="nn-NO" sz="16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14"/>
          <p:cNvSpPr/>
          <p:nvPr/>
        </p:nvSpPr>
        <p:spPr>
          <a:xfrm>
            <a:off x="191315" y="878290"/>
            <a:ext cx="3956616" cy="2435924"/>
          </a:xfrm>
          <a:prstGeom prst="wedgeRoundRectCallout">
            <a:avLst>
              <a:gd name="adj1" fmla="val 34219"/>
              <a:gd name="adj2" fmla="val 706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600" b="1" dirty="0" smtClean="0"/>
              <a:t>Kople-utvide-utfordre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 smtClean="0"/>
              <a:t>Korleis er informasjonen du har fått presentert </a:t>
            </a:r>
            <a:r>
              <a:rPr lang="nn-NO" sz="1600" i="1" dirty="0" smtClean="0"/>
              <a:t>kopla</a:t>
            </a:r>
            <a:r>
              <a:rPr lang="nn-NO" sz="1600" dirty="0" smtClean="0"/>
              <a:t> til det du visste frå før?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 smtClean="0"/>
              <a:t>Kva ny informasjon fekk du som </a:t>
            </a:r>
            <a:r>
              <a:rPr lang="nn-NO" sz="1600" i="1" dirty="0" smtClean="0"/>
              <a:t>utvida </a:t>
            </a:r>
            <a:r>
              <a:rPr lang="nn-NO" sz="1600" dirty="0" smtClean="0"/>
              <a:t>tenkinga di i nye retningar?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 smtClean="0"/>
              <a:t>Kva er framleis</a:t>
            </a:r>
            <a:r>
              <a:rPr lang="nn-NO" sz="1600" i="1" dirty="0" smtClean="0"/>
              <a:t> utfordrande</a:t>
            </a:r>
            <a:r>
              <a:rPr lang="nn-NO" sz="1600" dirty="0" smtClean="0"/>
              <a:t>? Kva lurer du på nå?</a:t>
            </a:r>
            <a:endParaRPr lang="nn-NO" sz="1600" dirty="0"/>
          </a:p>
        </p:txBody>
      </p:sp>
      <p:sp>
        <p:nvSpPr>
          <p:cNvPr id="7" name="Rounded Rectangular Callout 14"/>
          <p:cNvSpPr/>
          <p:nvPr/>
        </p:nvSpPr>
        <p:spPr>
          <a:xfrm>
            <a:off x="4687359" y="673802"/>
            <a:ext cx="4331051" cy="2152441"/>
          </a:xfrm>
          <a:prstGeom prst="wedgeRoundRectCallout">
            <a:avLst>
              <a:gd name="adj1" fmla="val -28301"/>
              <a:gd name="adj2" fmla="val 797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1600" b="1" i="1" dirty="0" smtClean="0"/>
              <a:t>Anta-undre-utforske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bg1"/>
                </a:solidFill>
              </a:rPr>
              <a:t>Korleis er informasjonen du har fått presentert </a:t>
            </a:r>
            <a:r>
              <a:rPr lang="nn-NO" sz="1600" i="1" dirty="0" smtClean="0">
                <a:solidFill>
                  <a:schemeClr val="bg1"/>
                </a:solidFill>
              </a:rPr>
              <a:t>kopla</a:t>
            </a:r>
            <a:r>
              <a:rPr lang="nn-NO" sz="1600" dirty="0" smtClean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bg1"/>
                </a:solidFill>
              </a:rPr>
              <a:t>Kva </a:t>
            </a:r>
            <a:r>
              <a:rPr lang="nn-NO" sz="1600" i="1" dirty="0" smtClean="0">
                <a:solidFill>
                  <a:schemeClr val="bg1"/>
                </a:solidFill>
              </a:rPr>
              <a:t>antar</a:t>
            </a:r>
            <a:r>
              <a:rPr lang="nn-NO" sz="1600" dirty="0" smtClean="0">
                <a:solidFill>
                  <a:schemeClr val="bg1"/>
                </a:solidFill>
              </a:rPr>
              <a:t> du at du veit om dette?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bg1"/>
                </a:solidFill>
              </a:rPr>
              <a:t>Kva spørsmål har du, eller kva </a:t>
            </a:r>
            <a:r>
              <a:rPr lang="nn-NO" sz="1600" i="1" dirty="0" smtClean="0">
                <a:solidFill>
                  <a:schemeClr val="bg1"/>
                </a:solidFill>
              </a:rPr>
              <a:t>undrar</a:t>
            </a:r>
            <a:r>
              <a:rPr lang="nn-NO" sz="1600" dirty="0" smtClean="0">
                <a:solidFill>
                  <a:schemeClr val="bg1"/>
                </a:solidFill>
              </a:rPr>
              <a:t> du deg over?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n-NO" sz="1600" dirty="0" smtClean="0">
                <a:solidFill>
                  <a:schemeClr val="bg1"/>
                </a:solidFill>
              </a:rPr>
              <a:t>Kva får dette deg til å ville </a:t>
            </a:r>
            <a:r>
              <a:rPr lang="nn-NO" sz="1600" i="1" dirty="0" smtClean="0">
                <a:solidFill>
                  <a:schemeClr val="bg1"/>
                </a:solidFill>
              </a:rPr>
              <a:t>utforske</a:t>
            </a:r>
            <a:r>
              <a:rPr lang="nn-NO" sz="1600" dirty="0" smtClean="0">
                <a:solidFill>
                  <a:schemeClr val="bg1"/>
                </a:solidFill>
              </a:rPr>
              <a:t>? </a:t>
            </a:r>
            <a:endParaRPr lang="nn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Planlegg eiga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20 minutt</a:t>
            </a:r>
          </a:p>
        </p:txBody>
      </p:sp>
    </p:spTree>
    <p:extLst>
      <p:ext uri="{BB962C8B-B14F-4D97-AF65-F5344CB8AC3E}">
        <p14:creationId xmlns:p14="http://schemas.microsoft.com/office/powerpoint/2010/main" val="28151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/>
              <a:t>Planlegg eiga undervisning (20 min)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2092" y="1690689"/>
            <a:ext cx="7937640" cy="45032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n-NO" sz="2200" dirty="0" smtClean="0"/>
              <a:t>Vel ein aktivitet du skal gjennomføre.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dirty="0" smtClean="0"/>
              <a:t>Vel ein av læringsstrategiane.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dirty="0" smtClean="0"/>
              <a:t>Planlegg undervisningssituasjonen der du skal bruke strategien. </a:t>
            </a:r>
          </a:p>
          <a:p>
            <a:pPr marL="0" indent="0">
              <a:buNone/>
            </a:pPr>
            <a:endParaRPr lang="nn-NO" sz="2200" dirty="0" smtClean="0"/>
          </a:p>
        </p:txBody>
      </p:sp>
      <p:sp>
        <p:nvSpPr>
          <p:cNvPr id="4" name="Rektangel 3"/>
          <p:cNvSpPr/>
          <p:nvPr/>
        </p:nvSpPr>
        <p:spPr>
          <a:xfrm>
            <a:off x="2160933" y="3911264"/>
            <a:ext cx="4572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 smtClean="0"/>
              <a:t>Kva…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 smtClean="0"/>
              <a:t>Anta-undre-utforske</a:t>
            </a:r>
            <a:endParaRPr lang="nn-NO" sz="20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Kople-utvide-utfordre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Før tenkte eg…, </a:t>
            </a:r>
            <a:r>
              <a:rPr lang="nn-NO" sz="2000" i="1" dirty="0" smtClean="0"/>
              <a:t>no </a:t>
            </a:r>
            <a:r>
              <a:rPr lang="nn-NO" sz="2000" i="1" dirty="0"/>
              <a:t>tenker eg</a:t>
            </a:r>
          </a:p>
        </p:txBody>
      </p:sp>
    </p:spTree>
    <p:extLst>
      <p:ext uri="{BB962C8B-B14F-4D97-AF65-F5344CB8AC3E}">
        <p14:creationId xmlns:p14="http://schemas.microsoft.com/office/powerpoint/2010/main" val="41722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/>
              <a:t>Gjennomføring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7" y="1690689"/>
            <a:ext cx="7749499" cy="429447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>
              <a:buNone/>
            </a:pPr>
            <a:r>
              <a:rPr lang="nn-NO" sz="2200" dirty="0" smtClean="0"/>
              <a:t>Til neste samling skal du førebu deg på å dele tankar og erfaringar frå utprøvinga.</a:t>
            </a:r>
            <a:endParaRPr lang="nn-NO" sz="2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95737" y="2989384"/>
            <a:ext cx="7749499" cy="2554166"/>
          </a:xfrm>
          <a:prstGeom prst="wedgeRoundRectCallout">
            <a:avLst>
              <a:gd name="adj1" fmla="val -26381"/>
              <a:gd name="adj2" fmla="val -657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200" dirty="0"/>
              <a:t>Tips: </a:t>
            </a:r>
            <a:r>
              <a:rPr lang="nn-NO" sz="2200" dirty="0" smtClean="0"/>
              <a:t/>
            </a:r>
            <a:br>
              <a:rPr lang="nn-NO" sz="2200" dirty="0" smtClean="0"/>
            </a:br>
            <a:r>
              <a:rPr lang="nn-NO" sz="2200" dirty="0" smtClean="0"/>
              <a:t>Når </a:t>
            </a:r>
            <a:r>
              <a:rPr lang="nn-NO" sz="2200" dirty="0"/>
              <a:t>du introduserer strategien for første gong, kan han verke litt kunstig. Før gjennomføringa kan det derfor vere lurt å snakke med elevane om at du må få innblikk i kva dei tenker for å kunne vite kva dei forstår, og at strategien kan hjelpe dei til å lære.</a:t>
            </a:r>
          </a:p>
        </p:txBody>
      </p:sp>
    </p:spTree>
    <p:extLst>
      <p:ext uri="{BB962C8B-B14F-4D97-AF65-F5344CB8AC3E}">
        <p14:creationId xmlns:p14="http://schemas.microsoft.com/office/powerpoint/2010/main" val="25970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41738" y="2556218"/>
            <a:ext cx="8650013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n-NO" dirty="0" smtClean="0">
                <a:solidFill>
                  <a:srgbClr val="268183"/>
                </a:solidFill>
              </a:rPr>
              <a:t>Gjer tenkinga </a:t>
            </a:r>
            <a:r>
              <a:rPr lang="nn-NO" dirty="0">
                <a:solidFill>
                  <a:srgbClr val="268183"/>
                </a:solidFill>
              </a:rPr>
              <a:t>til </a:t>
            </a:r>
            <a:r>
              <a:rPr lang="nn-NO" dirty="0" smtClean="0">
                <a:solidFill>
                  <a:srgbClr val="268183"/>
                </a:solidFill>
              </a:rPr>
              <a:t>elevane synleg</a:t>
            </a:r>
            <a:r>
              <a:rPr lang="nn-NO" dirty="0">
                <a:solidFill>
                  <a:srgbClr val="268183"/>
                </a:solidFill>
              </a:rPr>
              <a:t/>
            </a:r>
            <a:br>
              <a:rPr lang="nn-NO" dirty="0">
                <a:solidFill>
                  <a:srgbClr val="268183"/>
                </a:solidFill>
              </a:rPr>
            </a:br>
            <a:r>
              <a:rPr lang="nn-NO" sz="3200" dirty="0">
                <a:solidFill>
                  <a:srgbClr val="268183"/>
                </a:solidFill>
              </a:rPr>
              <a:t>D – Etterarbeid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n-NO" dirty="0"/>
              <a:t>Modul 1</a:t>
            </a:r>
          </a:p>
        </p:txBody>
      </p:sp>
    </p:spTree>
    <p:extLst>
      <p:ext uri="{BB962C8B-B14F-4D97-AF65-F5344CB8AC3E}">
        <p14:creationId xmlns:p14="http://schemas.microsoft.com/office/powerpoint/2010/main" val="22492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/>
          </a:bodyPr>
          <a:lstStyle/>
          <a:p>
            <a:r>
              <a:rPr lang="nn-NO" sz="2200" dirty="0" smtClean="0"/>
              <a:t>Målet med denne modulen er å bli bevisst på aktivitetar som gjer tenkinga til elevane synleg for læraren. Slike aktivitetar kan bidra til ei meir presis vurdering av forståinga til elevane, både undervegs og til slutt i eit undervisningsforløp. </a:t>
            </a:r>
          </a:p>
          <a:p>
            <a:r>
              <a:rPr lang="nn-NO" sz="2200" dirty="0" smtClean="0"/>
              <a:t>Eksempel på læringsstrategiar som kan koplast på aktiviteter for å gjere tenkinga til elevane synleg 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Anta-undre-utforske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Kople-utvide-utfordre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Før tenkte eg…, </a:t>
            </a:r>
            <a:r>
              <a:rPr lang="nn-NO" sz="2000" i="1" dirty="0" smtClean="0"/>
              <a:t>no </a:t>
            </a:r>
            <a:r>
              <a:rPr lang="nn-NO" sz="2000" i="1" dirty="0"/>
              <a:t>tenker eg</a:t>
            </a:r>
          </a:p>
          <a:p>
            <a:endParaRPr lang="nn-NO" sz="2200" dirty="0" smtClean="0">
              <a:solidFill>
                <a:srgbClr val="FF0000"/>
              </a:solidFill>
            </a:endParaRPr>
          </a:p>
          <a:p>
            <a:endParaRPr lang="nn-NO" sz="2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5738" y="5121134"/>
            <a:ext cx="7597532" cy="1185863"/>
            <a:chOff x="419463" y="3467465"/>
            <a:chExt cx="8089437" cy="2449401"/>
          </a:xfrm>
        </p:grpSpPr>
        <p:sp>
          <p:nvSpPr>
            <p:cNvPr id="5" name="Rectangle 9"/>
            <p:cNvSpPr/>
            <p:nvPr/>
          </p:nvSpPr>
          <p:spPr>
            <a:xfrm>
              <a:off x="419463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6" name="Rectangle 10"/>
            <p:cNvSpPr/>
            <p:nvPr/>
          </p:nvSpPr>
          <p:spPr>
            <a:xfrm>
              <a:off x="3347347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200" b="1" dirty="0">
                  <a:ea typeface="SimSun"/>
                  <a:cs typeface="Times New Roman"/>
                </a:rPr>
                <a:t>Bevis</a:t>
              </a:r>
              <a:br>
                <a:rPr lang="nn-NO" sz="1200" b="1" dirty="0">
                  <a:ea typeface="SimSun"/>
                  <a:cs typeface="Times New Roman"/>
                </a:rPr>
              </a:br>
              <a:r>
                <a:rPr lang="nn-NO" sz="12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7" name="Left-Right Arrow 13"/>
            <p:cNvSpPr/>
            <p:nvPr/>
          </p:nvSpPr>
          <p:spPr>
            <a:xfrm>
              <a:off x="2791227" y="4441398"/>
              <a:ext cx="401290" cy="31679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0444" y="3467465"/>
              <a:ext cx="2218456" cy="24493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2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dirty="0">
                <a:ea typeface="SimSun"/>
                <a:cs typeface="Times New Roman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322718" y="5039758"/>
            <a:ext cx="2238846" cy="137180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Left-Right Arrow 13"/>
          <p:cNvSpPr/>
          <p:nvPr/>
        </p:nvSpPr>
        <p:spPr>
          <a:xfrm>
            <a:off x="5876463" y="5806533"/>
            <a:ext cx="376888" cy="1533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n-NO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833998" y="6411562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19046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09168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Del erfaringar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Summer opp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Tenk-par-del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nn-NO" sz="2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n-NO" sz="2200" baseline="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41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Vegen vidare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1" baseline="0" noProof="0" dirty="0" smtClean="0">
                          <a:solidFill>
                            <a:schemeClr val="tx1"/>
                          </a:solidFill>
                        </a:rPr>
                        <a:t>55 </a:t>
                      </a:r>
                      <a:r>
                        <a:rPr lang="nn-NO" sz="2200" b="1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5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chemeClr val="accent5"/>
                </a:solidFill>
              </a:rPr>
              <a:t>Del erfaringar i grupper (20 </a:t>
            </a:r>
            <a:r>
              <a:rPr lang="nn-NO" dirty="0" smtClean="0">
                <a:solidFill>
                  <a:schemeClr val="accent5"/>
                </a:solidFill>
              </a:rPr>
              <a:t>min)</a:t>
            </a:r>
            <a:endParaRPr lang="nn-NO" dirty="0">
              <a:solidFill>
                <a:schemeClr val="accent5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36776"/>
            <a:ext cx="7583244" cy="4180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/>
              <a:t>Del erfaringar frå </a:t>
            </a:r>
            <a:r>
              <a:rPr lang="nn-NO" sz="2200" dirty="0" smtClean="0"/>
              <a:t>utprøvinga: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 smtClean="0"/>
              <a:t>Kva for ein strategi brukte du og kvifor?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 smtClean="0"/>
              <a:t>Korleis responderte elevene?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 smtClean="0"/>
              <a:t>I kva grad opplevde du at strategien gjorde det lettare for deg å vurdere kva elevene forsto?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n-NO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n-NO" sz="2200" dirty="0" smtClean="0"/>
              <a:t>Kvar </a:t>
            </a:r>
            <a:r>
              <a:rPr lang="nn-NO" sz="2200" dirty="0"/>
              <a:t>gruppe </a:t>
            </a:r>
            <a:r>
              <a:rPr lang="nn-NO" sz="2200" dirty="0" smtClean="0"/>
              <a:t>noterer </a:t>
            </a:r>
            <a:r>
              <a:rPr lang="nn-NO" sz="2200" dirty="0"/>
              <a:t>tre </a:t>
            </a:r>
            <a:r>
              <a:rPr lang="nn-NO" sz="2200" dirty="0" smtClean="0"/>
              <a:t>tips de meiner er viktige for </a:t>
            </a:r>
            <a:r>
              <a:rPr lang="nn-NO" sz="2200" dirty="0"/>
              <a:t>at </a:t>
            </a:r>
            <a:r>
              <a:rPr lang="nn-NO" sz="2200" dirty="0" smtClean="0"/>
              <a:t>strategiane </a:t>
            </a:r>
            <a:r>
              <a:rPr lang="nn-NO" sz="2200" dirty="0"/>
              <a:t>skal </a:t>
            </a:r>
            <a:r>
              <a:rPr lang="nn-NO" sz="2200" dirty="0" smtClean="0"/>
              <a:t>bidra </a:t>
            </a:r>
            <a:r>
              <a:rPr lang="nn-NO" sz="2200" dirty="0"/>
              <a:t>til å </a:t>
            </a:r>
            <a:r>
              <a:rPr lang="nn-NO" sz="2200" dirty="0" smtClean="0"/>
              <a:t>synleggjere tenkinga </a:t>
            </a:r>
            <a:r>
              <a:rPr lang="nn-NO" sz="2200" dirty="0"/>
              <a:t>til </a:t>
            </a:r>
            <a:r>
              <a:rPr lang="nn-NO" sz="2200" dirty="0" smtClean="0"/>
              <a:t>elevane.</a:t>
            </a:r>
          </a:p>
        </p:txBody>
      </p:sp>
    </p:spTree>
    <p:extLst>
      <p:ext uri="{BB962C8B-B14F-4D97-AF65-F5344CB8AC3E}">
        <p14:creationId xmlns:p14="http://schemas.microsoft.com/office/powerpoint/2010/main" val="39800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17356"/>
              </p:ext>
            </p:extLst>
          </p:nvPr>
        </p:nvGraphicFramePr>
        <p:xfrm>
          <a:off x="895350" y="1825625"/>
          <a:ext cx="758348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Summer opp</a:t>
                      </a:r>
                      <a:r>
                        <a:rPr lang="nn-NO" sz="2200" baseline="0" noProof="0" dirty="0">
                          <a:solidFill>
                            <a:schemeClr val="tx1"/>
                          </a:solidFill>
                        </a:rPr>
                        <a:t> forarbeidet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Fagleg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Læringsstrategiane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35 </a:t>
                      </a: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Planlegg eiga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noProof="0" dirty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lang="nn-NO" sz="2200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5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b="1" noProof="0" dirty="0">
                          <a:solidFill>
                            <a:schemeClr val="tx1"/>
                          </a:solidFill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1" baseline="0" noProof="0" dirty="0" smtClean="0">
                          <a:solidFill>
                            <a:schemeClr val="tx1"/>
                          </a:solidFill>
                        </a:rPr>
                        <a:t>85 </a:t>
                      </a:r>
                      <a:r>
                        <a:rPr lang="nn-NO" sz="2200" b="1" noProof="0" dirty="0" smtClean="0">
                          <a:solidFill>
                            <a:schemeClr val="tx1"/>
                          </a:solidFill>
                        </a:rPr>
                        <a:t>min</a:t>
                      </a:r>
                      <a:endParaRPr lang="nn-NO" sz="2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0"/>
            <a:ext cx="7583243" cy="1325563"/>
          </a:xfrm>
        </p:spPr>
        <p:txBody>
          <a:bodyPr>
            <a:normAutofit/>
          </a:bodyPr>
          <a:lstStyle/>
          <a:p>
            <a:r>
              <a:rPr lang="nn-NO" dirty="0"/>
              <a:t>Summer opp i plenum (10 </a:t>
            </a:r>
            <a:r>
              <a:rPr lang="nn-NO" dirty="0" smtClean="0"/>
              <a:t>min)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980529"/>
            <a:ext cx="7583244" cy="4180320"/>
          </a:xfrm>
        </p:spPr>
        <p:txBody>
          <a:bodyPr>
            <a:normAutofit/>
          </a:bodyPr>
          <a:lstStyle/>
          <a:p>
            <a:r>
              <a:rPr lang="nn-NO" sz="2200" dirty="0" smtClean="0"/>
              <a:t>Bruk tabellen for å summere opp </a:t>
            </a:r>
            <a:r>
              <a:rPr lang="nn-NO" sz="2200" dirty="0"/>
              <a:t>strategiane </a:t>
            </a:r>
            <a:r>
              <a:rPr lang="nn-NO" sz="2200" dirty="0" smtClean="0"/>
              <a:t>og dei </a:t>
            </a:r>
            <a:r>
              <a:rPr lang="nn-NO" sz="2200" dirty="0"/>
              <a:t>tre </a:t>
            </a:r>
            <a:r>
              <a:rPr lang="nn-NO" sz="2200" dirty="0" smtClean="0"/>
              <a:t>tipsa frå </a:t>
            </a:r>
            <a:r>
              <a:rPr lang="nn-NO" sz="2200" dirty="0"/>
              <a:t>k</a:t>
            </a:r>
            <a:r>
              <a:rPr lang="nn-NO" sz="2200" dirty="0" smtClean="0"/>
              <a:t>var gruppe.</a:t>
            </a:r>
            <a:endParaRPr lang="nn-NO" sz="2200" dirty="0"/>
          </a:p>
          <a:p>
            <a:endParaRPr lang="nn-NO" sz="22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368418"/>
              </p:ext>
            </p:extLst>
          </p:nvPr>
        </p:nvGraphicFramePr>
        <p:xfrm>
          <a:off x="0" y="1680039"/>
          <a:ext cx="9143999" cy="5139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663">
                  <a:extLst>
                    <a:ext uri="{9D8B030D-6E8A-4147-A177-3AD203B41FA5}">
                      <a16:colId xmlns:a16="http://schemas.microsoft.com/office/drawing/2014/main" val="3533162397"/>
                    </a:ext>
                  </a:extLst>
                </a:gridCol>
                <a:gridCol w="2389464">
                  <a:extLst>
                    <a:ext uri="{9D8B030D-6E8A-4147-A177-3AD203B41FA5}">
                      <a16:colId xmlns:a16="http://schemas.microsoft.com/office/drawing/2014/main" val="1414326763"/>
                    </a:ext>
                  </a:extLst>
                </a:gridCol>
                <a:gridCol w="2702198">
                  <a:extLst>
                    <a:ext uri="{9D8B030D-6E8A-4147-A177-3AD203B41FA5}">
                      <a16:colId xmlns:a16="http://schemas.microsoft.com/office/drawing/2014/main" val="4070025982"/>
                    </a:ext>
                  </a:extLst>
                </a:gridCol>
                <a:gridCol w="2067674">
                  <a:extLst>
                    <a:ext uri="{9D8B030D-6E8A-4147-A177-3AD203B41FA5}">
                      <a16:colId xmlns:a16="http://schemas.microsoft.com/office/drawing/2014/main" val="1965545457"/>
                    </a:ext>
                  </a:extLst>
                </a:gridCol>
              </a:tblGrid>
              <a:tr h="1215448">
                <a:tc>
                  <a:txBody>
                    <a:bodyPr/>
                    <a:lstStyle/>
                    <a:p>
                      <a:endParaRPr lang="nb-NO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dirty="0" smtClean="0"/>
                        <a:t>Gi eksempel på at du fekk innblikk i kva elevane forsto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dirty="0" smtClean="0"/>
                        <a:t>I kva grad hjelpte strategien til med å gi deg dette innblikket?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dirty="0" smtClean="0"/>
                        <a:t>Tips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24028"/>
                  </a:ext>
                </a:extLst>
              </a:tr>
              <a:tr h="989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Kople-utvide-utfordre</a:t>
                      </a:r>
                    </a:p>
                    <a:p>
                      <a:endParaRPr lang="nb-NO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000601"/>
                  </a:ext>
                </a:extLst>
              </a:tr>
              <a:tr h="989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i="1" dirty="0" smtClean="0">
                          <a:solidFill>
                            <a:schemeClr val="tx1"/>
                          </a:solidFill>
                        </a:rPr>
                        <a:t>Anta-undre-utforske</a:t>
                      </a:r>
                    </a:p>
                    <a:p>
                      <a:endParaRPr lang="nb-NO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52438"/>
                  </a:ext>
                </a:extLst>
              </a:tr>
              <a:tr h="730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dirty="0" smtClean="0">
                          <a:solidFill>
                            <a:schemeClr val="tx1"/>
                          </a:solidFill>
                        </a:rPr>
                        <a:t>Kva …</a:t>
                      </a:r>
                    </a:p>
                    <a:p>
                      <a:endParaRPr lang="nb-NO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26593"/>
                  </a:ext>
                </a:extLst>
              </a:tr>
              <a:tr h="1215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b="1" i="1" dirty="0" smtClean="0">
                          <a:solidFill>
                            <a:schemeClr val="tx1"/>
                          </a:solidFill>
                        </a:rPr>
                        <a:t>Før tenkte eg …, </a:t>
                      </a:r>
                      <a:r>
                        <a:rPr lang="nn-NO" sz="1800" b="1" i="1" dirty="0" smtClean="0">
                          <a:solidFill>
                            <a:schemeClr val="tx1"/>
                          </a:solidFill>
                        </a:rPr>
                        <a:t>no </a:t>
                      </a:r>
                      <a:r>
                        <a:rPr lang="nn-NO" sz="1800" b="1" i="1" dirty="0" smtClean="0">
                          <a:solidFill>
                            <a:schemeClr val="tx1"/>
                          </a:solidFill>
                        </a:rPr>
                        <a:t>tenker eg</a:t>
                      </a:r>
                    </a:p>
                    <a:p>
                      <a:endParaRPr lang="nb-NO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27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2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>
                <a:solidFill>
                  <a:srgbClr val="268183"/>
                </a:solidFill>
              </a:rPr>
              <a:t>Mål</a:t>
            </a:r>
            <a:endParaRPr lang="nn-NO" dirty="0">
              <a:solidFill>
                <a:schemeClr val="accent6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rmAutofit/>
          </a:bodyPr>
          <a:lstStyle/>
          <a:p>
            <a:r>
              <a:rPr lang="nn-NO" sz="2200" dirty="0" smtClean="0"/>
              <a:t>Målet med denne modulen er å bli bevisst på aktivitetar som gjer tenkinga til elevane synleg for læraren. Slike aktivitetar kan bidra til ei meir presis vurdering av forståinga til elevane, både undervegs og til slutt i eit </a:t>
            </a:r>
            <a:r>
              <a:rPr lang="nn-NO" sz="2200" dirty="0" err="1" smtClean="0"/>
              <a:t>undervisningsforløp</a:t>
            </a:r>
            <a:r>
              <a:rPr lang="nn-NO" sz="2200" dirty="0" smtClean="0"/>
              <a:t>. </a:t>
            </a:r>
          </a:p>
          <a:p>
            <a:r>
              <a:rPr lang="nn-NO" sz="2200" dirty="0" smtClean="0"/>
              <a:t>Eksempel på læringsstrategiar som kan koplast på aktiviteter for å gjere tenkinga til elevane synleg 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Anta-undre-utforske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Kople-utvide-utfordre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2000" i="1" dirty="0"/>
              <a:t>Før tenkte eg…, </a:t>
            </a:r>
            <a:r>
              <a:rPr lang="nn-NO" sz="2000" i="1" dirty="0" smtClean="0"/>
              <a:t>no </a:t>
            </a:r>
            <a:r>
              <a:rPr lang="nn-NO" sz="2000" i="1" dirty="0"/>
              <a:t>tenker eg</a:t>
            </a:r>
          </a:p>
          <a:p>
            <a:endParaRPr lang="nn-NO" sz="2200" dirty="0" smtClean="0">
              <a:solidFill>
                <a:srgbClr val="FF0000"/>
              </a:solidFill>
            </a:endParaRPr>
          </a:p>
          <a:p>
            <a:endParaRPr lang="nn-NO" sz="22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5738" y="5121134"/>
            <a:ext cx="7597532" cy="1185863"/>
            <a:chOff x="419463" y="3467465"/>
            <a:chExt cx="8089437" cy="2449401"/>
          </a:xfrm>
        </p:grpSpPr>
        <p:sp>
          <p:nvSpPr>
            <p:cNvPr id="5" name="Rectangle 9"/>
            <p:cNvSpPr/>
            <p:nvPr/>
          </p:nvSpPr>
          <p:spPr>
            <a:xfrm>
              <a:off x="419463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6" name="Rectangle 10"/>
            <p:cNvSpPr/>
            <p:nvPr/>
          </p:nvSpPr>
          <p:spPr>
            <a:xfrm>
              <a:off x="3347347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200" b="1" dirty="0">
                  <a:ea typeface="SimSun"/>
                  <a:cs typeface="Times New Roman"/>
                </a:rPr>
                <a:t>Bevis</a:t>
              </a:r>
              <a:br>
                <a:rPr lang="nn-NO" sz="1200" b="1" dirty="0">
                  <a:ea typeface="SimSun"/>
                  <a:cs typeface="Times New Roman"/>
                </a:rPr>
              </a:br>
              <a:r>
                <a:rPr lang="nn-NO" sz="12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7" name="Left-Right Arrow 13"/>
            <p:cNvSpPr/>
            <p:nvPr/>
          </p:nvSpPr>
          <p:spPr>
            <a:xfrm>
              <a:off x="2791227" y="4441398"/>
              <a:ext cx="401290" cy="31679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0444" y="3467465"/>
              <a:ext cx="2218456" cy="24493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2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dirty="0">
                <a:ea typeface="SimSun"/>
                <a:cs typeface="Times New Roman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322718" y="5039758"/>
            <a:ext cx="2238846" cy="137180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11" name="Left-Right Arrow 13"/>
          <p:cNvSpPr/>
          <p:nvPr/>
        </p:nvSpPr>
        <p:spPr>
          <a:xfrm>
            <a:off x="5876463" y="5806533"/>
            <a:ext cx="376888" cy="1533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n-NO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833998" y="6411562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  <p:sp>
        <p:nvSpPr>
          <p:cNvPr id="13" name="Rounded Rectangular Callout 2"/>
          <p:cNvSpPr/>
          <p:nvPr/>
        </p:nvSpPr>
        <p:spPr>
          <a:xfrm>
            <a:off x="4513373" y="365126"/>
            <a:ext cx="3965609" cy="1097279"/>
          </a:xfrm>
          <a:prstGeom prst="wedgeRoundRectCallout">
            <a:avLst>
              <a:gd name="adj1" fmla="val -72588"/>
              <a:gd name="adj2" fmla="val -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dirty="0" smtClean="0"/>
              <a:t>Hugsar du målet med denne modulen?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37247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</a:t>
            </a:r>
            <a:r>
              <a:rPr lang="nb-NO" dirty="0" smtClean="0"/>
              <a:t>15 min)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 smtClean="0"/>
              <a:t>Korleis ser du for deg å bruke læringsstrategiane eller andre didaktiske verktøy for å gjere tenkinga til elevene </a:t>
            </a:r>
            <a:r>
              <a:rPr lang="nn-NO" sz="2200" dirty="0"/>
              <a:t>synleg </a:t>
            </a:r>
            <a:r>
              <a:rPr lang="nn-NO" sz="2200" dirty="0" smtClean="0"/>
              <a:t>i din framtidige undervisningspraksis:</a:t>
            </a:r>
            <a:endParaRPr lang="nn-NO" sz="22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1050" dirty="0"/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</a:t>
            </a:r>
            <a:r>
              <a:rPr lang="nb-NO" sz="2200" dirty="0" smtClean="0">
                <a:solidFill>
                  <a:schemeClr val="tx1"/>
                </a:solidFill>
              </a:rPr>
              <a:t>min)</a:t>
            </a:r>
            <a:endParaRPr lang="nb-NO" sz="2200" dirty="0">
              <a:solidFill>
                <a:schemeClr val="tx1"/>
              </a:solidFill>
            </a:endParaRP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</a:t>
            </a:r>
            <a:r>
              <a:rPr lang="nb-NO" sz="2200" dirty="0" smtClean="0">
                <a:solidFill>
                  <a:schemeClr val="tx1"/>
                </a:solidFill>
              </a:rPr>
              <a:t>min)</a:t>
            </a:r>
            <a:endParaRPr lang="nb-NO" sz="2200" dirty="0">
              <a:solidFill>
                <a:schemeClr val="tx1"/>
              </a:solidFill>
            </a:endParaRP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</a:t>
            </a:r>
            <a:r>
              <a:rPr lang="nb-NO" sz="2200" dirty="0" smtClean="0">
                <a:solidFill>
                  <a:schemeClr val="tx1"/>
                </a:solidFill>
              </a:rPr>
              <a:t>(8 min)</a:t>
            </a:r>
            <a:endParaRPr lang="nb-NO" sz="2200" dirty="0">
              <a:solidFill>
                <a:schemeClr val="tx1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95738" y="4819636"/>
            <a:ext cx="7597532" cy="1185863"/>
            <a:chOff x="419463" y="3467465"/>
            <a:chExt cx="8089437" cy="2449401"/>
          </a:xfrm>
        </p:grpSpPr>
        <p:sp>
          <p:nvSpPr>
            <p:cNvPr id="7" name="Rectangle 9"/>
            <p:cNvSpPr/>
            <p:nvPr/>
          </p:nvSpPr>
          <p:spPr>
            <a:xfrm>
              <a:off x="419463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8" name="Rectangle 10"/>
            <p:cNvSpPr/>
            <p:nvPr/>
          </p:nvSpPr>
          <p:spPr>
            <a:xfrm>
              <a:off x="3347347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200" b="1" dirty="0">
                  <a:ea typeface="SimSun"/>
                  <a:cs typeface="Times New Roman"/>
                </a:rPr>
                <a:t>Bevis</a:t>
              </a:r>
              <a:br>
                <a:rPr lang="nn-NO" sz="1200" b="1" dirty="0">
                  <a:ea typeface="SimSun"/>
                  <a:cs typeface="Times New Roman"/>
                </a:rPr>
              </a:br>
              <a:r>
                <a:rPr lang="nn-NO" sz="12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9" name="Left-Right Arrow 13"/>
            <p:cNvSpPr/>
            <p:nvPr/>
          </p:nvSpPr>
          <p:spPr>
            <a:xfrm>
              <a:off x="2791227" y="4441398"/>
              <a:ext cx="401290" cy="31679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90444" y="3467465"/>
              <a:ext cx="2218456" cy="24493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2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2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dirty="0">
                <a:ea typeface="SimSun"/>
                <a:cs typeface="Times New Roman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322718" y="4748199"/>
            <a:ext cx="2238846" cy="137180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Left-Right Arrow 13"/>
          <p:cNvSpPr/>
          <p:nvPr/>
        </p:nvSpPr>
        <p:spPr>
          <a:xfrm>
            <a:off x="5851500" y="5631112"/>
            <a:ext cx="376888" cy="15337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n-NO" sz="1200" dirty="0"/>
          </a:p>
        </p:txBody>
      </p:sp>
    </p:spTree>
    <p:extLst>
      <p:ext uri="{BB962C8B-B14F-4D97-AF65-F5344CB8AC3E}">
        <p14:creationId xmlns:p14="http://schemas.microsoft.com/office/powerpoint/2010/main" val="3782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Vegen vidare (10 </a:t>
            </a:r>
            <a:r>
              <a:rPr lang="nn-NO" dirty="0" smtClean="0"/>
              <a:t>min)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200" dirty="0" smtClean="0"/>
              <a:t>I utprøvinga med elevene kan noen ha opplevd at læringsstrategiane </a:t>
            </a:r>
            <a:r>
              <a:rPr lang="nn-NO" sz="2200" dirty="0"/>
              <a:t>i mindre grad enn forventa </a:t>
            </a:r>
            <a:r>
              <a:rPr lang="nn-NO" sz="2200" dirty="0" smtClean="0"/>
              <a:t>bidrog til </a:t>
            </a:r>
            <a:r>
              <a:rPr lang="nn-NO" sz="2200" dirty="0"/>
              <a:t>å </a:t>
            </a:r>
            <a:r>
              <a:rPr lang="nn-NO" sz="2200" dirty="0" smtClean="0"/>
              <a:t>gjere tenkinga </a:t>
            </a:r>
            <a:r>
              <a:rPr lang="nn-NO" sz="2200" dirty="0"/>
              <a:t>til </a:t>
            </a:r>
            <a:r>
              <a:rPr lang="nn-NO" sz="2200" dirty="0" smtClean="0"/>
              <a:t>elevane synleg, for </a:t>
            </a:r>
            <a:r>
              <a:rPr lang="nn-NO" sz="2200" dirty="0"/>
              <a:t>eksempel gjennom korte eller overflatiske </a:t>
            </a:r>
            <a:r>
              <a:rPr lang="nn-NO" sz="2200" dirty="0" smtClean="0"/>
              <a:t>svar </a:t>
            </a:r>
            <a:r>
              <a:rPr lang="nn-NO" sz="2200" dirty="0"/>
              <a:t>som ga lite informasjon om </a:t>
            </a:r>
            <a:r>
              <a:rPr lang="nn-NO" sz="2200" dirty="0" smtClean="0"/>
              <a:t>forståelsen deira</a:t>
            </a:r>
            <a:r>
              <a:rPr lang="nn-NO" sz="2200" dirty="0"/>
              <a:t>.</a:t>
            </a:r>
            <a:r>
              <a:rPr lang="nn-NO" sz="2200" dirty="0" smtClean="0"/>
              <a:t> </a:t>
            </a:r>
            <a:endParaRPr lang="nn-NO" sz="2200" dirty="0"/>
          </a:p>
          <a:p>
            <a:r>
              <a:rPr lang="nn-NO" sz="2200" dirty="0"/>
              <a:t>I neste modul ser vi på kva slags </a:t>
            </a:r>
            <a:r>
              <a:rPr lang="nn-NO" sz="2200" i="1" dirty="0"/>
              <a:t>tilbakemeldingar</a:t>
            </a:r>
            <a:r>
              <a:rPr lang="nn-NO" sz="2200" dirty="0"/>
              <a:t> læraren kan gi for å få fram meir informasjon om tenkinga til elevane, og korleis tenkinga til elevane kan bli brukt som utgangspunkt for vidare undervisning og læring.</a:t>
            </a:r>
          </a:p>
          <a:p>
            <a:pPr marL="0" indent="0">
              <a:buNone/>
            </a:pPr>
            <a:endParaRPr lang="nn-NO" sz="2200" dirty="0"/>
          </a:p>
          <a:p>
            <a:pPr marL="0" indent="0">
              <a:buNone/>
            </a:pPr>
            <a:r>
              <a:rPr lang="nn-NO" sz="2200" dirty="0"/>
              <a:t>Sjå gjennom </a:t>
            </a:r>
            <a:r>
              <a:rPr lang="nn-NO" sz="2200" i="1" dirty="0"/>
              <a:t>Oversikt </a:t>
            </a:r>
            <a:r>
              <a:rPr lang="nn-NO" sz="2200" dirty="0"/>
              <a:t>og </a:t>
            </a:r>
            <a:r>
              <a:rPr lang="nn-NO" sz="2200" i="1" dirty="0"/>
              <a:t>A – Forarbeid </a:t>
            </a:r>
            <a:r>
              <a:rPr lang="nn-NO" sz="2200" dirty="0"/>
              <a:t>i neste modul.</a:t>
            </a:r>
          </a:p>
        </p:txBody>
      </p:sp>
    </p:spTree>
    <p:extLst>
      <p:ext uri="{BB962C8B-B14F-4D97-AF65-F5344CB8AC3E}">
        <p14:creationId xmlns:p14="http://schemas.microsoft.com/office/powerpoint/2010/main" val="3529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/>
              <a:t>Kjelder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2277" y="2227003"/>
            <a:ext cx="7359446" cy="35381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n-NO" sz="1800" dirty="0" err="1"/>
              <a:t>Hattie</a:t>
            </a:r>
            <a:r>
              <a:rPr lang="nn-NO" sz="1800" dirty="0"/>
              <a:t>, J. (2012). </a:t>
            </a:r>
            <a:r>
              <a:rPr lang="nn-NO" sz="1800" i="1" dirty="0"/>
              <a:t>Visible </a:t>
            </a:r>
            <a:r>
              <a:rPr lang="nn-NO" sz="1800" i="1" dirty="0" err="1"/>
              <a:t>learning</a:t>
            </a:r>
            <a:r>
              <a:rPr lang="nn-NO" sz="1800" i="1" dirty="0"/>
              <a:t> for </a:t>
            </a:r>
            <a:r>
              <a:rPr lang="nn-NO" sz="1800" i="1" dirty="0" err="1"/>
              <a:t>teachers</a:t>
            </a:r>
            <a:r>
              <a:rPr lang="nn-NO" sz="1800" i="1" dirty="0"/>
              <a:t> </a:t>
            </a:r>
            <a:r>
              <a:rPr lang="nn-NO" sz="1800" i="1" dirty="0" err="1"/>
              <a:t>maximizing</a:t>
            </a:r>
            <a:r>
              <a:rPr lang="nn-NO" sz="1800" i="1" dirty="0"/>
              <a:t> </a:t>
            </a:r>
            <a:r>
              <a:rPr lang="nn-NO" sz="1800" i="1" dirty="0" err="1"/>
              <a:t>the</a:t>
            </a:r>
            <a:r>
              <a:rPr lang="nn-NO" sz="1800" i="1" dirty="0"/>
              <a:t> </a:t>
            </a:r>
            <a:r>
              <a:rPr lang="nn-NO" sz="1800" i="1" dirty="0" err="1"/>
              <a:t>impact</a:t>
            </a:r>
            <a:r>
              <a:rPr lang="nn-NO" sz="1800" i="1" dirty="0"/>
              <a:t> </a:t>
            </a:r>
            <a:r>
              <a:rPr lang="nn-NO" sz="1800" i="1" dirty="0" err="1"/>
              <a:t>on</a:t>
            </a:r>
            <a:r>
              <a:rPr lang="nn-NO" sz="1800" i="1" dirty="0"/>
              <a:t> </a:t>
            </a:r>
            <a:r>
              <a:rPr lang="nn-NO" sz="1800" i="1" dirty="0" err="1"/>
              <a:t>learning</a:t>
            </a:r>
            <a:r>
              <a:rPr lang="nn-NO" sz="1800" i="1" dirty="0"/>
              <a:t>. </a:t>
            </a:r>
            <a:r>
              <a:rPr lang="nn-NO" sz="1800" dirty="0" err="1"/>
              <a:t>Routledge</a:t>
            </a:r>
            <a:r>
              <a:rPr lang="nn-NO" sz="1800" dirty="0"/>
              <a:t>, New York, NY.</a:t>
            </a:r>
          </a:p>
          <a:p>
            <a:pPr algn="l">
              <a:lnSpc>
                <a:spcPct val="100000"/>
              </a:lnSpc>
            </a:pPr>
            <a:r>
              <a:rPr lang="nn-NO" sz="1800" dirty="0" err="1"/>
              <a:t>Pellegrino</a:t>
            </a:r>
            <a:r>
              <a:rPr lang="nn-NO" sz="1800" dirty="0"/>
              <a:t>, J. W., Wilson, M., </a:t>
            </a:r>
            <a:r>
              <a:rPr lang="nn-NO" sz="1800" dirty="0" err="1"/>
              <a:t>Koenig</a:t>
            </a:r>
            <a:r>
              <a:rPr lang="nn-NO" sz="1800" dirty="0"/>
              <a:t>, J. og Beatty, A. (Red.) (2014</a:t>
            </a:r>
            <a:r>
              <a:rPr lang="nn-NO" sz="1800" i="1" dirty="0"/>
              <a:t>). </a:t>
            </a:r>
            <a:r>
              <a:rPr lang="nn-NO" sz="1800" i="1" dirty="0" err="1"/>
              <a:t>Developing</a:t>
            </a:r>
            <a:r>
              <a:rPr lang="nn-NO" sz="1800" i="1" dirty="0"/>
              <a:t> </a:t>
            </a:r>
            <a:r>
              <a:rPr lang="nn-NO" sz="1800" i="1" dirty="0" err="1"/>
              <a:t>assessments</a:t>
            </a:r>
            <a:r>
              <a:rPr lang="nn-NO" sz="1800" i="1" dirty="0"/>
              <a:t> for </a:t>
            </a:r>
            <a:r>
              <a:rPr lang="nn-NO" sz="1800" i="1" dirty="0" err="1"/>
              <a:t>the</a:t>
            </a:r>
            <a:r>
              <a:rPr lang="nn-NO" sz="1800" i="1" dirty="0"/>
              <a:t> </a:t>
            </a:r>
            <a:r>
              <a:rPr lang="nn-NO" sz="1800" i="1" dirty="0" err="1"/>
              <a:t>next</a:t>
            </a:r>
            <a:r>
              <a:rPr lang="nn-NO" sz="1800" i="1" dirty="0"/>
              <a:t> </a:t>
            </a:r>
            <a:r>
              <a:rPr lang="nn-NO" sz="1800" i="1" dirty="0" err="1"/>
              <a:t>generation</a:t>
            </a:r>
            <a:r>
              <a:rPr lang="nn-NO" sz="1800" i="1" dirty="0"/>
              <a:t> science standards.</a:t>
            </a:r>
            <a:r>
              <a:rPr lang="nn-NO" sz="1800" dirty="0"/>
              <a:t> Washington, DC: National </a:t>
            </a:r>
            <a:r>
              <a:rPr lang="nn-NO" sz="1800" dirty="0" err="1"/>
              <a:t>Academies</a:t>
            </a:r>
            <a:r>
              <a:rPr lang="nn-NO" sz="1800" dirty="0"/>
              <a:t> Press.</a:t>
            </a:r>
          </a:p>
          <a:p>
            <a:pPr algn="l">
              <a:lnSpc>
                <a:spcPct val="100000"/>
              </a:lnSpc>
            </a:pPr>
            <a:r>
              <a:rPr lang="nn-NO" sz="1800" dirty="0" err="1"/>
              <a:t>Ritchhart</a:t>
            </a:r>
            <a:r>
              <a:rPr lang="nn-NO" sz="1800" dirty="0"/>
              <a:t>, R., Church, M. og Morrison, K. (2011). </a:t>
            </a:r>
            <a:r>
              <a:rPr lang="nn-NO" sz="1800" i="1" dirty="0" err="1"/>
              <a:t>Making</a:t>
            </a:r>
            <a:r>
              <a:rPr lang="nn-NO" sz="1800" i="1" dirty="0"/>
              <a:t> </a:t>
            </a:r>
            <a:r>
              <a:rPr lang="nn-NO" sz="1800" i="1" dirty="0" err="1"/>
              <a:t>Thinking</a:t>
            </a:r>
            <a:r>
              <a:rPr lang="nn-NO" sz="1800" i="1" dirty="0"/>
              <a:t> Visible: How to </a:t>
            </a:r>
            <a:r>
              <a:rPr lang="nn-NO" sz="1800" i="1" dirty="0" err="1"/>
              <a:t>Promote</a:t>
            </a:r>
            <a:r>
              <a:rPr lang="nn-NO" sz="1800" i="1" dirty="0"/>
              <a:t> </a:t>
            </a:r>
            <a:r>
              <a:rPr lang="nn-NO" sz="1800" i="1" dirty="0" err="1"/>
              <a:t>Engagement</a:t>
            </a:r>
            <a:r>
              <a:rPr lang="nn-NO" sz="1800" i="1" dirty="0"/>
              <a:t>, Understanding, and Independence for All </a:t>
            </a:r>
            <a:r>
              <a:rPr lang="nn-NO" sz="1800" i="1" dirty="0" err="1"/>
              <a:t>Learners</a:t>
            </a:r>
            <a:r>
              <a:rPr lang="nn-NO" sz="1800" dirty="0"/>
              <a:t>. San Francisco: </a:t>
            </a:r>
            <a:r>
              <a:rPr lang="nn-NO" sz="1800" dirty="0" err="1"/>
              <a:t>Jossey</a:t>
            </a:r>
            <a:r>
              <a:rPr lang="nn-NO" sz="1800" dirty="0"/>
              <a:t>-Bass.</a:t>
            </a:r>
          </a:p>
          <a:p>
            <a:pPr algn="l">
              <a:lnSpc>
                <a:spcPct val="100000"/>
              </a:lnSpc>
            </a:pPr>
            <a:r>
              <a:rPr lang="nn-NO" sz="1800" dirty="0"/>
              <a:t>Project </a:t>
            </a:r>
            <a:r>
              <a:rPr lang="nn-NO" sz="1800" dirty="0" err="1"/>
              <a:t>Zero’s</a:t>
            </a:r>
            <a:r>
              <a:rPr lang="nn-NO" sz="1800" dirty="0"/>
              <a:t> Visible </a:t>
            </a:r>
            <a:r>
              <a:rPr lang="nn-NO" sz="1800" dirty="0" err="1"/>
              <a:t>Thinking</a:t>
            </a:r>
            <a:r>
              <a:rPr lang="nn-NO" sz="1800" dirty="0"/>
              <a:t> si nettside: </a:t>
            </a:r>
            <a:r>
              <a:rPr lang="nn-NO" sz="1800" dirty="0">
                <a:hlinkClick r:id="rId3"/>
              </a:rPr>
              <a:t>www.visiblethinkingpz.org</a:t>
            </a:r>
            <a:r>
              <a:rPr lang="nn-NO" sz="1800" dirty="0"/>
              <a:t>. På denne nettsida finn de meir informasjon om og beskriving av alle læringsstrategiane. </a:t>
            </a:r>
          </a:p>
        </p:txBody>
      </p:sp>
    </p:spTree>
    <p:extLst>
      <p:ext uri="{BB962C8B-B14F-4D97-AF65-F5344CB8AC3E}">
        <p14:creationId xmlns:p14="http://schemas.microsoft.com/office/powerpoint/2010/main" val="20560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Summer opp </a:t>
            </a:r>
            <a:r>
              <a:rPr lang="nb-NO" dirty="0" smtClean="0"/>
              <a:t>forarbeidet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</a:t>
            </a:r>
          </a:p>
        </p:txBody>
      </p:sp>
    </p:spTree>
    <p:extLst>
      <p:ext uri="{BB962C8B-B14F-4D97-AF65-F5344CB8AC3E}">
        <p14:creationId xmlns:p14="http://schemas.microsoft.com/office/powerpoint/2010/main" val="42595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 smtClean="0"/>
              <a:t>Diskuter (10 min)</a:t>
            </a:r>
            <a:endParaRPr lang="nn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n-NO" sz="2200" dirty="0"/>
              <a:t>Bruk notata frå forarbeidet og diskuter i grupper</a:t>
            </a:r>
            <a:r>
              <a:rPr lang="nn-NO" sz="2200" dirty="0" smtClean="0"/>
              <a:t>:</a:t>
            </a:r>
          </a:p>
          <a:p>
            <a:pPr marL="0" indent="0">
              <a:buNone/>
            </a:pPr>
            <a:endParaRPr lang="nn-NO" sz="100" dirty="0"/>
          </a:p>
          <a:p>
            <a:pPr lvl="1"/>
            <a:r>
              <a:rPr lang="nn-NO" sz="2200" dirty="0"/>
              <a:t>Kva var læringsmålet for timen</a:t>
            </a:r>
            <a:r>
              <a:rPr lang="nn-NO" sz="2200" dirty="0" smtClean="0"/>
              <a:t>?</a:t>
            </a:r>
          </a:p>
          <a:p>
            <a:pPr lvl="1"/>
            <a:r>
              <a:rPr lang="nn-NO" sz="2200" dirty="0"/>
              <a:t>Kva typar bevis for forståing kunne </a:t>
            </a:r>
            <a:r>
              <a:rPr lang="nn-NO" sz="2200" dirty="0" smtClean="0"/>
              <a:t>de observere</a:t>
            </a:r>
            <a:r>
              <a:rPr lang="nn-NO" sz="2200" dirty="0"/>
              <a:t>?</a:t>
            </a:r>
          </a:p>
          <a:p>
            <a:pPr lvl="1"/>
            <a:r>
              <a:rPr lang="nn-NO" sz="2200" dirty="0" smtClean="0"/>
              <a:t>Kva for aktivitetar gjennomførte elevane som gjorde forståinga deira synleg?</a:t>
            </a:r>
            <a:endParaRPr lang="nn-NO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18675" y="4077091"/>
            <a:ext cx="7337370" cy="1812378"/>
            <a:chOff x="419463" y="3467465"/>
            <a:chExt cx="8074223" cy="2449401"/>
          </a:xfrm>
        </p:grpSpPr>
        <p:sp>
          <p:nvSpPr>
            <p:cNvPr id="5" name="Rectangle 9"/>
            <p:cNvSpPr/>
            <p:nvPr/>
          </p:nvSpPr>
          <p:spPr>
            <a:xfrm>
              <a:off x="419463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Mål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dirty="0">
                  <a:solidFill>
                    <a:schemeClr val="tx1"/>
                  </a:solidFill>
                  <a:ea typeface="SimSun"/>
                  <a:cs typeface="Times New Roman"/>
                </a:rPr>
                <a:t>Nøyaktig kva slags kunnskapar og ferdigheiter vil du elevane skal ha, og korleis vil du dei skal lære det?</a:t>
              </a:r>
            </a:p>
          </p:txBody>
        </p:sp>
        <p:sp>
          <p:nvSpPr>
            <p:cNvPr id="6" name="Rectangle 10"/>
            <p:cNvSpPr/>
            <p:nvPr/>
          </p:nvSpPr>
          <p:spPr>
            <a:xfrm>
              <a:off x="3347347" y="3467466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nn-NO" sz="1400" b="1" dirty="0">
                  <a:ea typeface="SimSun"/>
                  <a:cs typeface="Times New Roman"/>
                </a:rPr>
                <a:t>Bevis</a:t>
              </a:r>
              <a:br>
                <a:rPr lang="nn-NO" sz="1400" b="1" dirty="0">
                  <a:ea typeface="SimSun"/>
                  <a:cs typeface="Times New Roman"/>
                </a:rPr>
              </a:br>
              <a:r>
                <a:rPr lang="nn-NO" sz="1400" dirty="0">
                  <a:ea typeface="SimSun"/>
                  <a:cs typeface="Times New Roman"/>
                </a:rPr>
                <a:t>Kva vil du godta som bevis for at ein elev har dei ønska kunnskapane og ferdigheitene?</a:t>
              </a:r>
            </a:p>
          </p:txBody>
        </p:sp>
        <p:sp>
          <p:nvSpPr>
            <p:cNvPr id="7" name="Left-Right Arrow 13"/>
            <p:cNvSpPr/>
            <p:nvPr/>
          </p:nvSpPr>
          <p:spPr>
            <a:xfrm>
              <a:off x="2730057" y="4441399"/>
              <a:ext cx="529362" cy="316789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8" name="Left-Right Arrow 14"/>
            <p:cNvSpPr/>
            <p:nvPr/>
          </p:nvSpPr>
          <p:spPr>
            <a:xfrm>
              <a:off x="5643217" y="4441399"/>
              <a:ext cx="554598" cy="344925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n-NO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75230" y="3467465"/>
              <a:ext cx="2218456" cy="2449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nn-NO" sz="1400" b="1" dirty="0">
                  <a:effectLst/>
                  <a:ea typeface="SimSun"/>
                  <a:cs typeface="Times New Roman"/>
                </a:rPr>
                <a:t>Aktivitet</a:t>
              </a:r>
            </a:p>
            <a:p>
              <a:pPr>
                <a:lnSpc>
                  <a:spcPct val="115000"/>
                </a:lnSpc>
              </a:pPr>
              <a:r>
                <a:rPr lang="nn-NO" sz="1400" dirty="0">
                  <a:ea typeface="SimSun"/>
                  <a:cs typeface="Times New Roman"/>
                </a:rPr>
                <a:t>Kva slags aktivitet(ar) skal elevane utføre for å synleggjere kva dei forstår? </a:t>
              </a:r>
              <a:endParaRPr lang="nn-NO" sz="2000" dirty="0">
                <a:ea typeface="SimSun"/>
                <a:cs typeface="Times New Roman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650925-3549-4357-922A-159ECD134145}"/>
              </a:ext>
            </a:extLst>
          </p:cNvPr>
          <p:cNvSpPr txBox="1"/>
          <p:nvPr/>
        </p:nvSpPr>
        <p:spPr>
          <a:xfrm>
            <a:off x="6636118" y="5977703"/>
            <a:ext cx="184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Pellegrino</a:t>
            </a:r>
            <a:r>
              <a:rPr lang="nn-NO" sz="1400" dirty="0"/>
              <a:t> et al. (2014)</a:t>
            </a:r>
          </a:p>
        </p:txBody>
      </p:sp>
    </p:spTree>
    <p:extLst>
      <p:ext uri="{BB962C8B-B14F-4D97-AF65-F5344CB8AC3E}">
        <p14:creationId xmlns:p14="http://schemas.microsoft.com/office/powerpoint/2010/main" val="3433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n-NO" sz="3300" dirty="0" smtClean="0"/>
              <a:t>Kva </a:t>
            </a:r>
            <a:r>
              <a:rPr lang="nn-NO" sz="3300" dirty="0"/>
              <a:t>typar bevis for forståing diskuterte de?</a:t>
            </a:r>
            <a:endParaRPr lang="nn-NO" sz="3300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n-NO" sz="2200" dirty="0"/>
              <a:t>Summer opp i </a:t>
            </a:r>
            <a:r>
              <a:rPr lang="nn-NO" sz="2200" dirty="0" smtClean="0"/>
              <a:t>plenum (5 min)</a:t>
            </a:r>
          </a:p>
          <a:p>
            <a:pPr marL="0" indent="0">
              <a:buNone/>
            </a:pPr>
            <a:endParaRPr lang="nn-NO" sz="1000" dirty="0"/>
          </a:p>
          <a:p>
            <a:r>
              <a:rPr lang="nn-NO" sz="2200" dirty="0" smtClean="0"/>
              <a:t>Under ser de eksempel på bevis ein kan observere når elevane bygger forståing. Var de innom nokon av disse?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nn-NO" sz="2200" dirty="0" smtClean="0"/>
              <a:t>Elevane … </a:t>
            </a:r>
            <a:endParaRPr lang="nn-NO" sz="2200" dirty="0"/>
          </a:p>
          <a:p>
            <a:pPr lvl="2"/>
            <a:r>
              <a:rPr lang="nn-NO" sz="2200" dirty="0" smtClean="0"/>
              <a:t>klarar </a:t>
            </a:r>
            <a:r>
              <a:rPr lang="nn-NO" sz="2200" dirty="0"/>
              <a:t>å trekke ut hovudpoenget i det de jobbar med</a:t>
            </a:r>
          </a:p>
          <a:p>
            <a:pPr lvl="2"/>
            <a:r>
              <a:rPr lang="nn-NO" sz="2200" dirty="0"/>
              <a:t>underbygger eigne konklusjonar med informasjon/data frå truverdige kjelder</a:t>
            </a:r>
          </a:p>
          <a:p>
            <a:pPr lvl="2"/>
            <a:r>
              <a:rPr lang="nn-NO" sz="2200" dirty="0"/>
              <a:t>koplar ny informasjon til noko de har jobba med tidlegare</a:t>
            </a:r>
          </a:p>
          <a:p>
            <a:pPr lvl="2"/>
            <a:r>
              <a:rPr lang="nn-NO" sz="2200" dirty="0"/>
              <a:t>gjer samanlikningar </a:t>
            </a:r>
          </a:p>
          <a:p>
            <a:pPr lvl="2"/>
            <a:r>
              <a:rPr lang="nn-NO" sz="2200" dirty="0"/>
              <a:t>brukar fagomgrep på riktig måte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9790" y="5899929"/>
            <a:ext cx="324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Ritchhart, </a:t>
            </a:r>
            <a:r>
              <a:rPr lang="en-US" sz="1600" dirty="0"/>
              <a:t>Church og </a:t>
            </a:r>
            <a:r>
              <a:rPr lang="en-US" sz="1600" dirty="0" smtClean="0"/>
              <a:t> Morrison, 2011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954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Fagleg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15 </a:t>
            </a:r>
            <a:r>
              <a:rPr lang="nn-NO" dirty="0"/>
              <a:t>minutt</a:t>
            </a:r>
          </a:p>
        </p:txBody>
      </p:sp>
    </p:spTree>
    <p:extLst>
      <p:ext uri="{BB962C8B-B14F-4D97-AF65-F5344CB8AC3E}">
        <p14:creationId xmlns:p14="http://schemas.microsoft.com/office/powerpoint/2010/main" val="344368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259230"/>
            <a:ext cx="7583243" cy="1325563"/>
          </a:xfrm>
        </p:spPr>
        <p:txBody>
          <a:bodyPr/>
          <a:lstStyle/>
          <a:p>
            <a:r>
              <a:rPr lang="nn-NO" dirty="0"/>
              <a:t>Vi startar med ein </a:t>
            </a:r>
            <a:r>
              <a:rPr lang="nn-NO" dirty="0" smtClean="0"/>
              <a:t>aktivitet</a:t>
            </a:r>
            <a:endParaRPr lang="nn-N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7" y="1524000"/>
            <a:ext cx="7583244" cy="4527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De er nå i </a:t>
            </a:r>
            <a:r>
              <a:rPr lang="nn-NO" sz="2200" dirty="0" smtClean="0"/>
              <a:t>elevrolla. </a:t>
            </a:r>
          </a:p>
          <a:p>
            <a:pPr marL="457200" indent="-457200">
              <a:buAutoNum type="arabicPeriod"/>
            </a:pPr>
            <a:r>
              <a:rPr lang="nn-NO" sz="2200" dirty="0" smtClean="0"/>
              <a:t>Sjå </a:t>
            </a:r>
            <a:r>
              <a:rPr lang="nn-NO" sz="2200" dirty="0"/>
              <a:t>på </a:t>
            </a:r>
            <a:r>
              <a:rPr lang="nn-NO" sz="2200" dirty="0" smtClean="0"/>
              <a:t>treet på bildet, og tenk over spørsmåla til høgre kvar for dykk (1 </a:t>
            </a:r>
            <a:r>
              <a:rPr lang="nn-NO" sz="2200" dirty="0" smtClean="0"/>
              <a:t>min). </a:t>
            </a:r>
            <a:endParaRPr lang="nn-NO" sz="2200" dirty="0" smtClean="0"/>
          </a:p>
          <a:p>
            <a:pPr marL="457200" indent="-457200">
              <a:buAutoNum type="arabicPeriod"/>
            </a:pPr>
            <a:r>
              <a:rPr lang="nn-NO" sz="2200" dirty="0" smtClean="0"/>
              <a:t>Diskuter spørsmåla to og to (2 </a:t>
            </a:r>
            <a:r>
              <a:rPr lang="nn-NO" sz="2200" dirty="0" smtClean="0"/>
              <a:t>min).</a:t>
            </a:r>
            <a:endParaRPr lang="nn-NO" sz="2200" dirty="0"/>
          </a:p>
          <a:p>
            <a:pPr lvl="0">
              <a:defRPr/>
            </a:pPr>
            <a:endParaRPr lang="nb-NO" sz="2200" dirty="0" smtClean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 smtClean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 smtClean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 smtClean="0">
              <a:ea typeface="Campton Book" charset="0"/>
              <a:cs typeface="Campton Book" charset="0"/>
            </a:endParaRPr>
          </a:p>
          <a:p>
            <a:pPr marL="0" lvl="0" indent="0">
              <a:buNone/>
              <a:defRPr/>
            </a:pPr>
            <a:endParaRPr lang="nb-NO" sz="2200" dirty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 smtClean="0">
              <a:ea typeface="Campton Book" charset="0"/>
              <a:cs typeface="Campton Book" charset="0"/>
            </a:endParaRPr>
          </a:p>
          <a:p>
            <a:pPr lvl="0">
              <a:defRPr/>
            </a:pPr>
            <a:endParaRPr lang="nb-NO" sz="2200" dirty="0">
              <a:ea typeface="Campton Book" charset="0"/>
              <a:cs typeface="Campton Book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20497957">
            <a:off x="80078" y="282980"/>
            <a:ext cx="1260728" cy="432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b="1" dirty="0"/>
              <a:t>Elevrolle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885794" y="3198885"/>
            <a:ext cx="2970050" cy="2606687"/>
          </a:xfrm>
          <a:prstGeom prst="wedgeRoundRectCallout">
            <a:avLst>
              <a:gd name="adj1" fmla="val -47006"/>
              <a:gd name="adj2" fmla="val 545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K</a:t>
            </a:r>
            <a:r>
              <a:rPr lang="nb-NO" sz="2200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va </a:t>
            </a: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ser du? </a:t>
            </a:r>
            <a:endParaRPr lang="nb-NO" sz="2200" dirty="0" smtClean="0">
              <a:solidFill>
                <a:schemeClr val="tx1"/>
              </a:solidFill>
              <a:ea typeface="Campton Book" charset="0"/>
              <a:cs typeface="Campton Book" charset="0"/>
            </a:endParaRPr>
          </a:p>
          <a:p>
            <a:pPr marL="457200" lvl="0" indent="-457200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K</a:t>
            </a:r>
            <a:r>
              <a:rPr lang="nb-NO" sz="2200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va </a:t>
            </a:r>
            <a:r>
              <a:rPr lang="nb-NO" sz="2200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trur </a:t>
            </a: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du har skjedd? </a:t>
            </a:r>
            <a:endParaRPr lang="nb-NO" sz="2200" dirty="0" smtClean="0">
              <a:solidFill>
                <a:schemeClr val="tx1"/>
              </a:solidFill>
              <a:ea typeface="Campton Book" charset="0"/>
              <a:cs typeface="Campton Book" charset="0"/>
            </a:endParaRPr>
          </a:p>
          <a:p>
            <a:pPr marL="457200" lvl="0" indent="-4572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K</a:t>
            </a:r>
            <a:r>
              <a:rPr lang="nb-NO" sz="2200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va </a:t>
            </a:r>
            <a:r>
              <a:rPr lang="nb-NO" sz="22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får dette deg til å lure på? </a:t>
            </a:r>
          </a:p>
        </p:txBody>
      </p:sp>
      <p:pic>
        <p:nvPicPr>
          <p:cNvPr id="7" name="Picture 6" descr="C:\Users\majkenk\Dropbox\Bård_Majken\Treets kamp\IMG_83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502" y="3198885"/>
            <a:ext cx="2867964" cy="3337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7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majkenk\Dropbox\Bård_Majken\Treets kamp\IMG_83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54" y="2783842"/>
            <a:ext cx="2453024" cy="29686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/>
              <a:t>I plenum </a:t>
            </a:r>
            <a:r>
              <a:rPr lang="nn-NO" sz="3200" dirty="0" smtClean="0"/>
              <a:t>(3 min)</a:t>
            </a:r>
            <a:endParaRPr lang="nb-NO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200" dirty="0" smtClean="0"/>
              <a:t>Kva </a:t>
            </a:r>
            <a:r>
              <a:rPr lang="nb-NO" sz="2200" dirty="0"/>
              <a:t>var det som gjorde </a:t>
            </a:r>
            <a:r>
              <a:rPr lang="nb-NO" sz="2200" dirty="0" smtClean="0"/>
              <a:t>at </a:t>
            </a:r>
            <a:r>
              <a:rPr lang="nb-NO" sz="2200" dirty="0"/>
              <a:t>aktiviteten </a:t>
            </a:r>
            <a:r>
              <a:rPr lang="nb-NO" sz="2200" dirty="0" err="1" smtClean="0"/>
              <a:t>fekk</a:t>
            </a:r>
            <a:r>
              <a:rPr lang="nb-NO" sz="2200" dirty="0" smtClean="0"/>
              <a:t> </a:t>
            </a:r>
            <a:r>
              <a:rPr lang="nb-NO" sz="2200" dirty="0" smtClean="0"/>
              <a:t>fram informasjon om tenkinga dykk?</a:t>
            </a:r>
            <a:endParaRPr lang="nb-NO" sz="22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696350" y="3251367"/>
            <a:ext cx="2610853" cy="2255574"/>
          </a:xfrm>
          <a:prstGeom prst="wedgeRoundRectCallout">
            <a:avLst>
              <a:gd name="adj1" fmla="val -47006"/>
              <a:gd name="adj2" fmla="val 5457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nb-NO" sz="20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K</a:t>
            </a:r>
            <a:r>
              <a:rPr lang="nb-NO" sz="2000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va </a:t>
            </a:r>
            <a:r>
              <a:rPr lang="nb-NO" sz="20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ser du? </a:t>
            </a:r>
            <a:endParaRPr lang="nb-NO" sz="2000" dirty="0" smtClean="0">
              <a:solidFill>
                <a:schemeClr val="tx1"/>
              </a:solidFill>
              <a:ea typeface="Campton Book" charset="0"/>
              <a:cs typeface="Campton Book" charset="0"/>
            </a:endParaRPr>
          </a:p>
          <a:p>
            <a:pPr marL="457200" lvl="0" indent="-457200">
              <a:spcAft>
                <a:spcPts val="60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nb-NO" sz="20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K</a:t>
            </a:r>
            <a:r>
              <a:rPr lang="nb-NO" sz="2000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va </a:t>
            </a:r>
            <a:r>
              <a:rPr lang="nb-NO" sz="20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tror du har skjedd? </a:t>
            </a:r>
            <a:endParaRPr lang="nb-NO" sz="2000" dirty="0" smtClean="0">
              <a:solidFill>
                <a:schemeClr val="tx1"/>
              </a:solidFill>
              <a:ea typeface="Campton Book" charset="0"/>
              <a:cs typeface="Campton Book" charset="0"/>
            </a:endParaRPr>
          </a:p>
          <a:p>
            <a:pPr marL="457200" lvl="0" indent="-4572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nb-NO" sz="20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K</a:t>
            </a:r>
            <a:r>
              <a:rPr lang="nb-NO" sz="2000" dirty="0" smtClean="0">
                <a:solidFill>
                  <a:schemeClr val="tx1"/>
                </a:solidFill>
                <a:ea typeface="Campton Book" charset="0"/>
                <a:cs typeface="Campton Book" charset="0"/>
              </a:rPr>
              <a:t>va </a:t>
            </a:r>
            <a:r>
              <a:rPr lang="nb-NO" sz="2000" dirty="0">
                <a:solidFill>
                  <a:schemeClr val="tx1"/>
                </a:solidFill>
                <a:ea typeface="Campton Book" charset="0"/>
                <a:cs typeface="Campton Book" charset="0"/>
              </a:rPr>
              <a:t>får dette deg til å lure på? </a:t>
            </a:r>
          </a:p>
        </p:txBody>
      </p:sp>
      <p:sp>
        <p:nvSpPr>
          <p:cNvPr id="4" name="Avrundet rektangel 3"/>
          <p:cNvSpPr txBox="1">
            <a:spLocks/>
          </p:cNvSpPr>
          <p:nvPr/>
        </p:nvSpPr>
        <p:spPr>
          <a:xfrm>
            <a:off x="525177" y="3207914"/>
            <a:ext cx="7583244" cy="2924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n-NO" sz="2200" dirty="0" smtClean="0"/>
              <a:t>Vi kjem tilbake til denne aktiviteten seinare!</a:t>
            </a:r>
            <a:endParaRPr lang="nn-NO" sz="2200" dirty="0"/>
          </a:p>
        </p:txBody>
      </p:sp>
      <p:sp>
        <p:nvSpPr>
          <p:cNvPr id="8" name="Rounded Rectangle 7"/>
          <p:cNvSpPr/>
          <p:nvPr/>
        </p:nvSpPr>
        <p:spPr>
          <a:xfrm rot="20497957">
            <a:off x="80078" y="282980"/>
            <a:ext cx="1260728" cy="43262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b="1" dirty="0" smtClean="0">
                <a:solidFill>
                  <a:schemeClr val="tx1"/>
                </a:solidFill>
              </a:rPr>
              <a:t>Lærarrolle</a:t>
            </a:r>
            <a:endParaRPr lang="nn-N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24474</TotalTime>
  <Words>2387</Words>
  <Application>Microsoft Office PowerPoint</Application>
  <PresentationFormat>On-screen Show (4:3)</PresentationFormat>
  <Paragraphs>306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SimSun</vt:lpstr>
      <vt:lpstr>Arial</vt:lpstr>
      <vt:lpstr>Calibri</vt:lpstr>
      <vt:lpstr>Calibri Light</vt:lpstr>
      <vt:lpstr>Campton Book</vt:lpstr>
      <vt:lpstr>Campton Light</vt:lpstr>
      <vt:lpstr>Campton Medium</vt:lpstr>
      <vt:lpstr>Times New Roman</vt:lpstr>
      <vt:lpstr>2_Custom Design</vt:lpstr>
      <vt:lpstr>1_Office-tema</vt:lpstr>
      <vt:lpstr>Gjer tenkinga til elevane synleg B – Samarbeid</vt:lpstr>
      <vt:lpstr>Mål</vt:lpstr>
      <vt:lpstr>Tidsplan for denne økta</vt:lpstr>
      <vt:lpstr>Summer opp forarbeidet</vt:lpstr>
      <vt:lpstr>Diskuter (10 min)</vt:lpstr>
      <vt:lpstr>Kva typar bevis for forståing diskuterte de?</vt:lpstr>
      <vt:lpstr>Fagleg påfyll</vt:lpstr>
      <vt:lpstr>Vi startar med ein aktivitet</vt:lpstr>
      <vt:lpstr>I plenum (3 min)</vt:lpstr>
      <vt:lpstr>Gjer tenkinga til elevane synleg</vt:lpstr>
      <vt:lpstr>Ei utfordring</vt:lpstr>
      <vt:lpstr>It’s all about planlegging!</vt:lpstr>
      <vt:lpstr>Elevane må også ha målet klart for seg</vt:lpstr>
      <vt:lpstr>Aktivitetar som synleggjer tenking</vt:lpstr>
      <vt:lpstr>Læringsstrategiar for å gjere tenkinga til elevane synleg</vt:lpstr>
      <vt:lpstr>Spørsmål som gjer tenking synleg</vt:lpstr>
      <vt:lpstr>Læringsstrategiar som gjer tenking synleg</vt:lpstr>
      <vt:lpstr>Samarbeid (10 min)</vt:lpstr>
      <vt:lpstr>Diskuter (5 min)</vt:lpstr>
      <vt:lpstr>Eksempel frå klasserommet</vt:lpstr>
      <vt:lpstr>Kople-utvide-utfordre</vt:lpstr>
      <vt:lpstr>Oppsummering av de fire strategiane</vt:lpstr>
      <vt:lpstr>Planlegg eiga undervisning </vt:lpstr>
      <vt:lpstr>Planlegg eiga undervisning (20 min)</vt:lpstr>
      <vt:lpstr>Gjennomføring</vt:lpstr>
      <vt:lpstr>Gjer tenkinga til elevane synleg D – Etterarbeid</vt:lpstr>
      <vt:lpstr>Mål</vt:lpstr>
      <vt:lpstr>Tidsplan for denne økta</vt:lpstr>
      <vt:lpstr>Del erfaringar i grupper (20 min)</vt:lpstr>
      <vt:lpstr>Summer opp i plenum (10 min)</vt:lpstr>
      <vt:lpstr>Mål</vt:lpstr>
      <vt:lpstr>Tenk-par-del (15 min)</vt:lpstr>
      <vt:lpstr>Vegen vidare (10 min)</vt:lpstr>
      <vt:lpstr>Kjelder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1123</cp:revision>
  <cp:lastPrinted>2018-02-20T14:13:22Z</cp:lastPrinted>
  <dcterms:created xsi:type="dcterms:W3CDTF">2017-08-11T05:42:55Z</dcterms:created>
  <dcterms:modified xsi:type="dcterms:W3CDTF">2022-03-03T13:50:56Z</dcterms:modified>
</cp:coreProperties>
</file>