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2">
  <p:sldMasterIdLst>
    <p:sldMasterId id="2147483660" r:id="rId1"/>
  </p:sldMasterIdLst>
  <p:notesMasterIdLst>
    <p:notesMasterId r:id="rId38"/>
  </p:notesMasterIdLst>
  <p:sldIdLst>
    <p:sldId id="256" r:id="rId2"/>
    <p:sldId id="428" r:id="rId3"/>
    <p:sldId id="429" r:id="rId4"/>
    <p:sldId id="430" r:id="rId5"/>
    <p:sldId id="453" r:id="rId6"/>
    <p:sldId id="458" r:id="rId7"/>
    <p:sldId id="439" r:id="rId8"/>
    <p:sldId id="424" r:id="rId9"/>
    <p:sldId id="476" r:id="rId10"/>
    <p:sldId id="469" r:id="rId11"/>
    <p:sldId id="470" r:id="rId12"/>
    <p:sldId id="472" r:id="rId13"/>
    <p:sldId id="443" r:id="rId14"/>
    <p:sldId id="456" r:id="rId15"/>
    <p:sldId id="465" r:id="rId16"/>
    <p:sldId id="444" r:id="rId17"/>
    <p:sldId id="460" r:id="rId18"/>
    <p:sldId id="433" r:id="rId19"/>
    <p:sldId id="441" r:id="rId20"/>
    <p:sldId id="434" r:id="rId21"/>
    <p:sldId id="462" r:id="rId22"/>
    <p:sldId id="467" r:id="rId23"/>
    <p:sldId id="449" r:id="rId24"/>
    <p:sldId id="445" r:id="rId25"/>
    <p:sldId id="446" r:id="rId26"/>
    <p:sldId id="474" r:id="rId27"/>
    <p:sldId id="475" r:id="rId28"/>
    <p:sldId id="287" r:id="rId29"/>
    <p:sldId id="480" r:id="rId30"/>
    <p:sldId id="477" r:id="rId31"/>
    <p:sldId id="281" r:id="rId32"/>
    <p:sldId id="282" r:id="rId33"/>
    <p:sldId id="478" r:id="rId34"/>
    <p:sldId id="479" r:id="rId35"/>
    <p:sldId id="284" r:id="rId36"/>
    <p:sldId id="290" r:id="rId37"/>
  </p:sldIdLst>
  <p:sldSz cx="9144000" cy="6858000" type="screen4x3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Øystein Sørborg" initials="ØS" lastIdx="6" clrIdx="0"/>
  <p:cmAuthor id="2" name="Merethe Frøyland" initials="MF" lastIdx="2" clrIdx="1">
    <p:extLst>
      <p:ext uri="{19B8F6BF-5375-455C-9EA6-DF929625EA0E}">
        <p15:presenceInfo xmlns:p15="http://schemas.microsoft.com/office/powerpoint/2012/main" userId="S-1-5-21-1927809936-1189766144-1318725885-286342" providerId="AD"/>
      </p:ext>
    </p:extLst>
  </p:cmAuthor>
  <p:cmAuthor id="3" name="Berit Reitan" initials="BR" lastIdx="23" clrIdx="2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A8E6D4-2646-42E0-80F2-E700533BA42E}">
  <a:tblStyle styleId="{84A8E6D4-2646-42E0-80F2-E700533BA42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CEC"/>
          </a:solidFill>
        </a:fill>
      </a:tcStyle>
    </a:wholeTbl>
    <a:band1H>
      <a:tcTxStyle/>
      <a:tcStyle>
        <a:tcBdr/>
        <a:fill>
          <a:solidFill>
            <a:srgbClr val="CAD7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7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333" autoAdjust="0"/>
    <p:restoredTop sz="88362" autoAdjust="0"/>
  </p:normalViewPr>
  <p:slideViewPr>
    <p:cSldViewPr>
      <p:cViewPr varScale="1">
        <p:scale>
          <a:sx n="111" d="100"/>
          <a:sy n="111" d="100"/>
        </p:scale>
        <p:origin x="22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2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021295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79252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0285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2170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4920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5265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8179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0103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3061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9779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8951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5515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9768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079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bilde høyre">
  <p:cSld name="Innhold med bilde høyr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896400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pic" idx="2"/>
          </p:nvPr>
        </p:nvSpPr>
        <p:spPr>
          <a:xfrm>
            <a:off x="3967842" y="681136"/>
            <a:ext cx="4511140" cy="517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96400" y="2239348"/>
            <a:ext cx="2949178" cy="3621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Shape 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100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telfors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8866" y="2552978"/>
            <a:ext cx="8046268" cy="901756"/>
          </a:xfrm>
        </p:spPr>
        <p:txBody>
          <a:bodyPr/>
          <a:lstStyle>
            <a:lvl1pPr algn="ctr">
              <a:defRPr b="0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43000" y="3991427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1" y="1375372"/>
            <a:ext cx="1066799" cy="9017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065D29-AA58-4CA2-8598-56C22A2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717" y="5851776"/>
            <a:ext cx="2134567" cy="647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4C474-1A11-4899-A68B-FDD789436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2897023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3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apittelfors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48866" y="1262559"/>
            <a:ext cx="8046268" cy="630662"/>
          </a:xfrm>
        </p:spPr>
        <p:txBody>
          <a:bodyPr>
            <a:normAutofit/>
          </a:bodyPr>
          <a:lstStyle>
            <a:lvl1pPr algn="ctr">
              <a:defRPr sz="3600" b="0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 dirty="0"/>
              <a:t>Referanser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43000" y="2255045"/>
            <a:ext cx="6858000" cy="3392144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1" y="213143"/>
            <a:ext cx="1066799" cy="9017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065D29-AA58-4CA2-8598-56C22A2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717" y="6065422"/>
            <a:ext cx="2134567" cy="647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4C474-1A11-4899-A68B-FDD789436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1350233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75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477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bilde venstre">
  <p:cSld name="Innhold med bilde venstr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5455227" y="457200"/>
            <a:ext cx="302375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pic" idx="2"/>
          </p:nvPr>
        </p:nvSpPr>
        <p:spPr>
          <a:xfrm>
            <a:off x="888476" y="680989"/>
            <a:ext cx="4418681" cy="517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5455227" y="2239201"/>
            <a:ext cx="3023756" cy="3621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3" name="Shape 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100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tabell">
  <p:cSld name="Tittel og tabell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100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diagram">
  <p:cSld name="Tittel og diagram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100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>
            <a:spLocks noGrp="1"/>
          </p:cNvSpPr>
          <p:nvPr>
            <p:ph type="chart" idx="2"/>
          </p:nvPr>
        </p:nvSpPr>
        <p:spPr>
          <a:xfrm>
            <a:off x="5020469" y="2000250"/>
            <a:ext cx="3458513" cy="3867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896400" y="1994960"/>
            <a:ext cx="3904200" cy="3872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100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 preserve="1">
  <p:cSld name="1_Bare tittel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100" y="0"/>
            <a:ext cx="38100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838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lutning">
  <p:cSld name="Avslutning">
    <p:bg>
      <p:bgPr>
        <a:solidFill>
          <a:schemeClr val="accent4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77636" y="230463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4595586" y="3447481"/>
            <a:ext cx="50800" cy="1085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" name="Shape 74"/>
          <p:cNvGrpSpPr/>
          <p:nvPr/>
        </p:nvGrpSpPr>
        <p:grpSpPr>
          <a:xfrm>
            <a:off x="620590" y="5614909"/>
            <a:ext cx="7902821" cy="647295"/>
            <a:chOff x="1697878" y="5614909"/>
            <a:chExt cx="5885487" cy="647295"/>
          </a:xfrm>
        </p:grpSpPr>
        <p:pic>
          <p:nvPicPr>
            <p:cNvPr id="75" name="Shape 7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84617" y="5614909"/>
              <a:ext cx="1589681" cy="6472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Shape 76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7878" y="5739615"/>
              <a:ext cx="1282244" cy="4429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Shape 77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78794" y="5806202"/>
              <a:ext cx="1404571" cy="3098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71180" y="2409914"/>
            <a:ext cx="7801641" cy="1674976"/>
          </a:xfrm>
        </p:spPr>
        <p:txBody>
          <a:bodyPr anchor="t">
            <a:normAutofit/>
          </a:bodyPr>
          <a:lstStyle>
            <a:lvl1pPr algn="ctr">
              <a:defRPr sz="5400" b="0" i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 dirty="0"/>
              <a:t>Modultittel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960749" y="1912281"/>
            <a:ext cx="5280434" cy="44298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681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Modul </a:t>
            </a:r>
            <a:r>
              <a:rPr lang="nb-NO" dirty="0" err="1"/>
              <a:t>X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3529411"/>
            <a:ext cx="38100" cy="1447800"/>
          </a:xfrm>
          <a:prstGeom prst="rect">
            <a:avLst/>
          </a:prstGeom>
        </p:spPr>
      </p:pic>
      <p:grpSp>
        <p:nvGrpSpPr>
          <p:cNvPr id="4" name="Gruppe 3"/>
          <p:cNvGrpSpPr/>
          <p:nvPr userDrawn="1"/>
        </p:nvGrpSpPr>
        <p:grpSpPr>
          <a:xfrm>
            <a:off x="620590" y="5614909"/>
            <a:ext cx="7902815" cy="647295"/>
            <a:chOff x="1697880" y="5614909"/>
            <a:chExt cx="5885486" cy="647295"/>
          </a:xfrm>
        </p:grpSpPr>
        <p:pic>
          <p:nvPicPr>
            <p:cNvPr id="8" name="Bilde 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20" y="5614909"/>
              <a:ext cx="1589682" cy="647295"/>
            </a:xfrm>
            <a:prstGeom prst="rect">
              <a:avLst/>
            </a:prstGeom>
          </p:spPr>
        </p:pic>
        <p:pic>
          <p:nvPicPr>
            <p:cNvPr id="10" name="Bilde 9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80" y="5739615"/>
              <a:ext cx="1282244" cy="442989"/>
            </a:xfrm>
            <a:prstGeom prst="rect">
              <a:avLst/>
            </a:prstGeom>
          </p:spPr>
        </p:pic>
        <p:pic>
          <p:nvPicPr>
            <p:cNvPr id="11" name="Bilde 10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5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889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chemeClr val="accent3"/>
              </a:buClr>
              <a:defRPr sz="24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chemeClr val="accent3"/>
              </a:buClr>
              <a:defRPr sz="20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chemeClr val="accent3"/>
              </a:buClr>
              <a:defRPr sz="1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chemeClr val="accent3"/>
              </a:buClr>
              <a:defRPr sz="1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5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0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96400" y="365126"/>
            <a:ext cx="76189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96400" y="1825625"/>
            <a:ext cx="76189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66" r:id="rId6"/>
    <p:sldLayoutId id="2147483659" r:id="rId7"/>
    <p:sldLayoutId id="2147483661" r:id="rId8"/>
    <p:sldLayoutId id="2147483662" r:id="rId9"/>
    <p:sldLayoutId id="2147483663" r:id="rId10"/>
    <p:sldLayoutId id="2147483665" r:id="rId11"/>
    <p:sldLayoutId id="214748366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rthlearningidea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earthlearningidea.com/PDF/188_Norwegian.pdf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0" y="2409914"/>
            <a:ext cx="9144000" cy="167497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nb-NO" dirty="0">
                <a:solidFill>
                  <a:srgbClr val="2681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Hvorfor utvide klasserommet?</a:t>
            </a:r>
            <a:br>
              <a:rPr lang="nb-NO" dirty="0">
                <a:solidFill>
                  <a:srgbClr val="2681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x-none" sz="3200" kern="0" dirty="0">
                <a:solidFill>
                  <a:srgbClr val="26818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 – Samarbeid</a:t>
            </a:r>
            <a:endParaRPr lang="x-none" dirty="0">
              <a:solidFill>
                <a:srgbClr val="268183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Modul 1 </a:t>
            </a:r>
            <a:endParaRPr lang="x-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534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1"/>
                </a:solidFill>
              </a:rPr>
              <a:t>Forarbeid i gruppa</a:t>
            </a:r>
            <a:br>
              <a:rPr lang="nb-NO" sz="3200" dirty="0">
                <a:solidFill>
                  <a:schemeClr val="accent1"/>
                </a:solidFill>
              </a:rPr>
            </a:br>
            <a:r>
              <a:rPr lang="nb-NO" sz="2400" dirty="0"/>
              <a:t>Stedsanalyse av skolegården (10 min)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887016" y="1994960"/>
            <a:ext cx="3973016" cy="3872441"/>
          </a:xfrm>
        </p:spPr>
        <p:txBody>
          <a:bodyPr/>
          <a:lstStyle/>
          <a:p>
            <a:pPr marL="50800" indent="0">
              <a:buNone/>
            </a:pPr>
            <a:r>
              <a:rPr lang="nb-NO" sz="2200" dirty="0"/>
              <a:t>Diskuter i gruppa:</a:t>
            </a:r>
          </a:p>
          <a:p>
            <a:pPr marL="508000" indent="-457200">
              <a:buFont typeface="+mj-lt"/>
              <a:buAutoNum type="arabicPeriod"/>
            </a:pPr>
            <a:r>
              <a:rPr lang="nb-NO" sz="2200" dirty="0"/>
              <a:t>Hvilke observasjoner (altså kriterier) skal dere se etter for hver dimensjon?</a:t>
            </a:r>
          </a:p>
          <a:p>
            <a:pPr marL="508000" indent="-457200">
              <a:buFont typeface="+mj-lt"/>
              <a:buAutoNum type="arabicPeriod"/>
            </a:pPr>
            <a:r>
              <a:rPr lang="nb-NO" sz="2200" dirty="0"/>
              <a:t>Hvordan skal dere bruke observasjonene til å avgjøre kvaliteten til dimensjonene?</a:t>
            </a:r>
            <a:br>
              <a:rPr lang="nb-NO" sz="2200" dirty="0"/>
            </a:br>
            <a:r>
              <a:rPr lang="nb-NO" sz="2200" dirty="0"/>
              <a:t>(</a:t>
            </a:r>
            <a:r>
              <a:rPr lang="nb-NO" sz="2200" dirty="0">
                <a:solidFill>
                  <a:schemeClr val="tx1"/>
                </a:solidFill>
              </a:rPr>
              <a:t>0 regnes som den dårligste kvaliteten og 10 som den beste)</a:t>
            </a:r>
            <a:endParaRPr lang="en-US" sz="2200" dirty="0">
              <a:solidFill>
                <a:schemeClr val="tx1"/>
              </a:solidFill>
            </a:endParaRPr>
          </a:p>
          <a:p>
            <a:pPr marL="508000" indent="-457200">
              <a:buFont typeface="+mj-lt"/>
              <a:buAutoNum type="arabicPeriod"/>
            </a:pPr>
            <a:endParaRPr lang="nb-NO" sz="2200" dirty="0"/>
          </a:p>
          <a:p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2420888"/>
            <a:ext cx="3513014" cy="2768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155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>
                <a:solidFill>
                  <a:schemeClr val="accent1"/>
                </a:solidFill>
              </a:rPr>
              <a:t>Ute i skolegården individuelt</a:t>
            </a:r>
            <a:br>
              <a:rPr lang="nb-NO" sz="3600" dirty="0">
                <a:solidFill>
                  <a:schemeClr val="accent1"/>
                </a:solidFill>
              </a:rPr>
            </a:br>
            <a:r>
              <a:rPr lang="nb-NO" sz="2400" dirty="0"/>
              <a:t>Stedsanalyse i «skolegården» (10 min)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Ta med tabellen ut.</a:t>
            </a:r>
          </a:p>
          <a:p>
            <a:r>
              <a:rPr lang="nb-NO" sz="2200" dirty="0"/>
              <a:t>Gå rundt alene, observer omgivelsene og registrer et poeng for hver dimensjon.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3348648"/>
            <a:ext cx="3513014" cy="2768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vrundet rektangel 7"/>
          <p:cNvSpPr/>
          <p:nvPr/>
        </p:nvSpPr>
        <p:spPr>
          <a:xfrm>
            <a:off x="5436096" y="4086802"/>
            <a:ext cx="648072" cy="204185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27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>
                <a:solidFill>
                  <a:schemeClr val="accent1"/>
                </a:solidFill>
              </a:rPr>
              <a:t>Etterarbeid i gruppa</a:t>
            </a:r>
            <a:br>
              <a:rPr lang="nb-NO" sz="3200" dirty="0">
                <a:solidFill>
                  <a:schemeClr val="accent1"/>
                </a:solidFill>
              </a:rPr>
            </a:br>
            <a:r>
              <a:rPr lang="nb-NO" sz="2400" dirty="0"/>
              <a:t>Stedsanalyse av skolegården (10 min)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8000" indent="-457200">
              <a:buFont typeface="+mj-lt"/>
              <a:buAutoNum type="arabicPeriod"/>
            </a:pPr>
            <a:r>
              <a:rPr lang="nb-NO" sz="2200" dirty="0"/>
              <a:t>Sammenlign de utfylte tabellene deres.</a:t>
            </a:r>
          </a:p>
          <a:p>
            <a:pPr marL="508000" indent="-457200">
              <a:buFont typeface="+mj-lt"/>
              <a:buAutoNum type="arabicPeriod"/>
            </a:pPr>
            <a:r>
              <a:rPr lang="nb-NO" sz="2200" dirty="0"/>
              <a:t>Diskuter og bli enige om hvor mange poeng de ulike dimensjonene skal ha og noter dette i høyre kolonne i tabellen.</a:t>
            </a:r>
            <a:endParaRPr lang="en-US" sz="2200" dirty="0"/>
          </a:p>
          <a:p>
            <a:pPr marL="508000" indent="-457200">
              <a:buFont typeface="+mj-lt"/>
              <a:buAutoNum type="arabicPeriod"/>
            </a:pPr>
            <a:r>
              <a:rPr lang="nb-NO" sz="2200" dirty="0"/>
              <a:t>Summer opp poengene fra de fire dimensjonene slik at gruppas vurdering av skolegården får </a:t>
            </a:r>
            <a:r>
              <a:rPr lang="nb-NO" sz="2200" i="1" dirty="0"/>
              <a:t>ett</a:t>
            </a:r>
            <a:r>
              <a:rPr lang="nb-NO" sz="2200" dirty="0"/>
              <a:t> poeng.</a:t>
            </a:r>
          </a:p>
          <a:p>
            <a:pPr marL="508000" indent="-457200">
              <a:buFont typeface="+mj-lt"/>
              <a:buAutoNum type="arabicPeriod"/>
            </a:pPr>
            <a:r>
              <a:rPr lang="nb-NO" sz="2200" dirty="0"/>
              <a:t>Velg en person fra gruppa som deler i plenum.</a:t>
            </a:r>
          </a:p>
          <a:p>
            <a:endParaRPr lang="nb-NO" sz="2200" dirty="0"/>
          </a:p>
          <a:p>
            <a:pPr lvl="1"/>
            <a:endParaRPr lang="nb-NO" sz="2200" dirty="0"/>
          </a:p>
          <a:p>
            <a:pPr marL="533400" lvl="1" indent="0">
              <a:buNone/>
            </a:pPr>
            <a:endParaRPr lang="nb-NO" sz="2200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420" y="4834560"/>
            <a:ext cx="2232247" cy="1797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Avrundet rektangel 7"/>
          <p:cNvSpPr/>
          <p:nvPr/>
        </p:nvSpPr>
        <p:spPr>
          <a:xfrm>
            <a:off x="4599782" y="5085184"/>
            <a:ext cx="648072" cy="154677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øyrepil med hakk 8"/>
          <p:cNvSpPr/>
          <p:nvPr/>
        </p:nvSpPr>
        <p:spPr>
          <a:xfrm>
            <a:off x="5309721" y="5635364"/>
            <a:ext cx="648072" cy="360039"/>
          </a:xfrm>
          <a:prstGeom prst="notch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Sylinder 9"/>
          <p:cNvSpPr txBox="1"/>
          <p:nvPr/>
        </p:nvSpPr>
        <p:spPr>
          <a:xfrm>
            <a:off x="6255966" y="5517232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</a:t>
            </a:r>
          </a:p>
        </p:txBody>
      </p:sp>
      <p:cxnSp>
        <p:nvCxnSpPr>
          <p:cNvPr id="17" name="Rett linje 16"/>
          <p:cNvCxnSpPr/>
          <p:nvPr/>
        </p:nvCxnSpPr>
        <p:spPr>
          <a:xfrm>
            <a:off x="6471990" y="5815383"/>
            <a:ext cx="7200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ett linje 17"/>
          <p:cNvCxnSpPr/>
          <p:nvPr/>
        </p:nvCxnSpPr>
        <p:spPr>
          <a:xfrm>
            <a:off x="6471990" y="5858569"/>
            <a:ext cx="7200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Avrundet rektangel 18"/>
          <p:cNvSpPr/>
          <p:nvPr/>
        </p:nvSpPr>
        <p:spPr>
          <a:xfrm>
            <a:off x="6228184" y="5157192"/>
            <a:ext cx="1251917" cy="102541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43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Plenumsoppsummering </a:t>
            </a:r>
            <a:r>
              <a:rPr lang="nb-NO" sz="3600" dirty="0"/>
              <a:t>(10 min)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sz="2400" dirty="0"/>
              <a:t>Sammenlign gruppenes poengsum.</a:t>
            </a:r>
          </a:p>
          <a:p>
            <a:r>
              <a:rPr lang="nb-NO" sz="2400" dirty="0"/>
              <a:t>Plukk ut gruppa med høyest poeng og be gruppa om å fortelle hvilke observasjoner (kriterier) de har valgt og hvordan de har brukt dem til å gi hver dimensjon et poeng.</a:t>
            </a:r>
          </a:p>
          <a:p>
            <a:r>
              <a:rPr lang="nb-NO" sz="2400" dirty="0"/>
              <a:t>Gjør det samme med gruppa som har lavest poeng.</a:t>
            </a:r>
          </a:p>
          <a:p>
            <a:pPr marL="50800" indent="0">
              <a:buNone/>
            </a:pPr>
            <a:endParaRPr lang="nb-NO" sz="2400" b="1" dirty="0"/>
          </a:p>
          <a:p>
            <a:pPr marL="50800" indent="0">
              <a:buNone/>
            </a:pPr>
            <a:r>
              <a:rPr lang="nb-NO" sz="2400" b="1" dirty="0"/>
              <a:t>Diskuter</a:t>
            </a:r>
          </a:p>
          <a:p>
            <a:r>
              <a:rPr lang="nb-NO" sz="2400" dirty="0"/>
              <a:t>Hva er forskjellene mellom dem?</a:t>
            </a:r>
          </a:p>
          <a:p>
            <a:r>
              <a:rPr lang="nb-NO" sz="2400" dirty="0"/>
              <a:t>Hva forteller denne sammenligninga om kvaliteten på dataene deres?</a:t>
            </a:r>
          </a:p>
          <a:p>
            <a:pPr marL="50800" indent="0">
              <a:buNone/>
            </a:pPr>
            <a:endParaRPr lang="nb-NO" sz="2000" dirty="0"/>
          </a:p>
          <a:p>
            <a:pPr lvl="1"/>
            <a:endParaRPr lang="nb-NO" sz="2000" dirty="0"/>
          </a:p>
          <a:p>
            <a:pPr marL="533400" lvl="1" indent="0">
              <a:buNone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527628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Tenk </a:t>
            </a:r>
            <a:r>
              <a:rPr lang="nb-NO" dirty="0"/>
              <a:t>(2 min)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5738" y="1825625"/>
            <a:ext cx="4828390" cy="4180320"/>
          </a:xfrm>
        </p:spPr>
        <p:txBody>
          <a:bodyPr>
            <a:normAutofit/>
          </a:bodyPr>
          <a:lstStyle/>
          <a:p>
            <a:pPr marL="50800" indent="0">
              <a:buNone/>
            </a:pPr>
            <a:r>
              <a:rPr lang="nb-NO" sz="2200" dirty="0"/>
              <a:t>Stedsanalysen er et eksempel på hvordan en lærer kan utvide klasserommet</a:t>
            </a:r>
          </a:p>
          <a:p>
            <a:r>
              <a:rPr lang="nb-NO" sz="2200" dirty="0"/>
              <a:t>Bruk skjemaet «Ulike måter å utvide klasserommet».</a:t>
            </a:r>
          </a:p>
          <a:p>
            <a:r>
              <a:rPr lang="nb-NO" sz="2200" dirty="0"/>
              <a:t>Vurder hvilken beskrivelse som passer best til stedsanalysen og begrunn.</a:t>
            </a:r>
            <a:endParaRPr lang="en-US" sz="2200" dirty="0"/>
          </a:p>
          <a:p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2276872"/>
            <a:ext cx="2758158" cy="2075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9631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Plenum </a:t>
            </a:r>
            <a:r>
              <a:rPr lang="nb-NO" dirty="0"/>
              <a:t>(5 min)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Bruk skjemaet «Ulike måter å utvide klasserommet». </a:t>
            </a:r>
          </a:p>
          <a:p>
            <a:r>
              <a:rPr lang="nb-NO" sz="2200" dirty="0"/>
              <a:t>Del med hverandre hvilken beskrivelse dere synes passer best til stedsanalysen. </a:t>
            </a:r>
            <a:endParaRPr lang="en-US" sz="2200" dirty="0"/>
          </a:p>
          <a:p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3789040"/>
            <a:ext cx="3427866" cy="2579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8993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Oppsummering 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681609"/>
            <a:ext cx="8068750" cy="5131767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nb-NO" sz="2200" dirty="0"/>
              <a:t>Når dere gjennomførte stedsanalysen gjennomførte dere for- og etterarbeid til utearbeidet.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Både forarbeid og etterarbeid hang nøye sammen med utearbeidet – slik blir undervisninga i klasserommet utvidet til arena utenfor – og klasserommet utvides.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Å utvide klasserommet behøver ikke å ta mye tid eller foregå langt fra skolen.</a:t>
            </a:r>
          </a:p>
          <a:p>
            <a:pPr>
              <a:spcBef>
                <a:spcPts val="600"/>
              </a:spcBef>
            </a:pPr>
            <a:endParaRPr lang="nb-NO" sz="2200" dirty="0"/>
          </a:p>
          <a:p>
            <a:pPr marL="50800" indent="0">
              <a:spcBef>
                <a:spcPts val="600"/>
              </a:spcBef>
              <a:buNone/>
            </a:pPr>
            <a:r>
              <a:rPr lang="nb-NO" sz="2200" dirty="0"/>
              <a:t>Hensikten med aktiviteten er å: 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øve på å samle inn data om lokalmiljøet og øve på å vurdere de innsamlede dataene kritisk 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øve på å kombinere inne- og utearbeid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erfare at det å utvide klasserommet ikke behøver å ta for mye tid</a:t>
            </a:r>
          </a:p>
        </p:txBody>
      </p:sp>
    </p:spTree>
    <p:extLst>
      <p:ext uri="{BB962C8B-B14F-4D97-AF65-F5344CB8AC3E}">
        <p14:creationId xmlns:p14="http://schemas.microsoft.com/office/powerpoint/2010/main" val="1988298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 2 – overføringsverdien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825624"/>
            <a:ext cx="7583244" cy="50323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b-NO" sz="2200" dirty="0"/>
              <a:t>En stedsanalyse kan kombineres med andre mer vitenskapelige vurderinger og brukes i kommunens arealplanlegging, og når veier, bebyggelser skal planlegges.</a:t>
            </a:r>
          </a:p>
          <a:p>
            <a:r>
              <a:rPr lang="nb-NO" sz="2200" dirty="0"/>
              <a:t>Stedsanalyse kan gjennomføres flere steder i nærmiljøet som bygater, skogholt, ved sjøen osv.</a:t>
            </a:r>
          </a:p>
          <a:p>
            <a:r>
              <a:rPr lang="nb-NO" sz="2200" dirty="0"/>
              <a:t>Dimensjonene i denne stedsanalysen er hentet fra geofag og biologi, men dere kan velge andre dimensjoner.</a:t>
            </a:r>
          </a:p>
          <a:p>
            <a:r>
              <a:rPr lang="nb-NO" sz="2200" dirty="0"/>
              <a:t>Når dere gjennomførte denne aktiviteten gjorde dere flere praksiser og arbeidsmåter som: </a:t>
            </a:r>
          </a:p>
          <a:p>
            <a:pPr lvl="1"/>
            <a:r>
              <a:rPr lang="nb-NO" sz="2200" dirty="0"/>
              <a:t>Planla undersøkelsen</a:t>
            </a:r>
          </a:p>
          <a:p>
            <a:pPr lvl="1"/>
            <a:r>
              <a:rPr lang="nb-NO" sz="2200" dirty="0"/>
              <a:t>Gjennomførte observasjoner</a:t>
            </a:r>
          </a:p>
          <a:p>
            <a:pPr lvl="1"/>
            <a:r>
              <a:rPr lang="nb-NO" sz="2200" dirty="0"/>
              <a:t>Samlet inn data og analyserte dem </a:t>
            </a:r>
          </a:p>
          <a:p>
            <a:pPr lvl="1"/>
            <a:r>
              <a:rPr lang="nb-NO" sz="2200" dirty="0"/>
              <a:t>Presenterte data og diskuterte resultatene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80135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Faglig påfyll</a:t>
            </a:r>
            <a:endParaRPr lang="x-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10</a:t>
            </a:r>
            <a:r>
              <a:rPr lang="nb-NO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minutter</a:t>
            </a:r>
          </a:p>
        </p:txBody>
      </p:sp>
    </p:spTree>
    <p:extLst>
      <p:ext uri="{BB962C8B-B14F-4D97-AF65-F5344CB8AC3E}">
        <p14:creationId xmlns:p14="http://schemas.microsoft.com/office/powerpoint/2010/main" val="2051328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Hvorfor utvide klasserommet?</a:t>
            </a:r>
            <a:br>
              <a:rPr lang="nb-NO" dirty="0"/>
            </a:br>
            <a:r>
              <a:rPr lang="nb-NO" dirty="0"/>
              <a:t>Hva sier læreplanen?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844823"/>
            <a:ext cx="7583244" cy="4161121"/>
          </a:xfrm>
        </p:spPr>
        <p:txBody>
          <a:bodyPr>
            <a:normAutofit/>
          </a:bodyPr>
          <a:lstStyle/>
          <a:p>
            <a:pPr marL="50800" indent="0">
              <a:buNone/>
            </a:pPr>
            <a:r>
              <a:rPr lang="nb-NO" sz="2200" b="1" dirty="0"/>
              <a:t>3.1 Et inkluderende læringsmiljø</a:t>
            </a:r>
            <a:r>
              <a:rPr lang="nb-NO" sz="2200" dirty="0"/>
              <a:t>: </a:t>
            </a:r>
          </a:p>
          <a:p>
            <a:r>
              <a:rPr lang="nb-NO" sz="2200" dirty="0"/>
              <a:t>Ved å bruke varierte læringsarenaer kan skolen gi elevene praktiske og livsnære erfaringer som fremmer motivasjon og innsikt.</a:t>
            </a:r>
          </a:p>
          <a:p>
            <a:r>
              <a:rPr lang="nb-NO" sz="2200" dirty="0"/>
              <a:t>Lokalmiljøets og samfunnets engasjement kan bidra positivt til skolens utvikling ...</a:t>
            </a:r>
          </a:p>
          <a:p>
            <a:endParaRPr lang="nb-NO" sz="2200" dirty="0"/>
          </a:p>
          <a:p>
            <a:pPr marL="50800" indent="0">
              <a:buNone/>
            </a:pPr>
            <a:r>
              <a:rPr lang="nb-NO" sz="2200" b="1" dirty="0"/>
              <a:t>3.4 Opplæring i lærebedrift og arbeidsliv</a:t>
            </a:r>
            <a:r>
              <a:rPr lang="nb-NO" sz="2200" dirty="0"/>
              <a:t>: </a:t>
            </a:r>
          </a:p>
          <a:p>
            <a:r>
              <a:rPr lang="nb-NO" sz="2200" dirty="0"/>
              <a:t>Opplæring i lærebedrift er en del av opplæringsløpet til lærlinger, lærekandidater og praksisbrevkandidater …</a:t>
            </a:r>
          </a:p>
          <a:p>
            <a:pPr lvl="1"/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4499992" y="6073551"/>
            <a:ext cx="43733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Overordnet del, </a:t>
            </a:r>
            <a:r>
              <a:rPr lang="nb-NO" dirty="0" err="1"/>
              <a:t>kap</a:t>
            </a:r>
            <a:r>
              <a:rPr lang="nb-NO" dirty="0"/>
              <a:t>. 3 Prinsipper for skolens praksis</a:t>
            </a:r>
          </a:p>
        </p:txBody>
      </p:sp>
    </p:spTree>
    <p:extLst>
      <p:ext uri="{BB962C8B-B14F-4D97-AF65-F5344CB8AC3E}">
        <p14:creationId xmlns:p14="http://schemas.microsoft.com/office/powerpoint/2010/main" val="293645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Mål</a:t>
            </a:r>
            <a:endParaRPr lang="en-U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Målet med denne modulen er å skape forståelse for og gi erfaring med </a:t>
            </a:r>
            <a:r>
              <a:rPr lang="nb-NO" sz="2200" dirty="0">
                <a:solidFill>
                  <a:schemeClr val="tx1"/>
                </a:solidFill>
              </a:rPr>
              <a:t>h</a:t>
            </a:r>
            <a:r>
              <a:rPr lang="nb-NO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vorfor lærer bør bruke flere læringsarenaer i undervisninga – utvide klasserommet.</a:t>
            </a:r>
          </a:p>
          <a:p>
            <a:pPr marL="0" indent="0">
              <a:buNone/>
            </a:pPr>
            <a:endParaRPr lang="nb-NO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b-NO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36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utvide klasserommet? </a:t>
            </a:r>
            <a:br>
              <a:rPr lang="nb-NO" dirty="0"/>
            </a:br>
            <a:r>
              <a:rPr lang="nb-NO" dirty="0"/>
              <a:t>Hva sier forskninga?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5738" y="1690689"/>
            <a:ext cx="7583244" cy="4315256"/>
          </a:xfrm>
        </p:spPr>
        <p:txBody>
          <a:bodyPr>
            <a:normAutofit fontScale="92500" lnSpcReduction="10000"/>
          </a:bodyPr>
          <a:lstStyle/>
          <a:p>
            <a:pPr marL="50800" indent="0">
              <a:buNone/>
            </a:pPr>
            <a:r>
              <a:rPr lang="nb-NO" sz="2400" dirty="0">
                <a:solidFill>
                  <a:schemeClr val="tx1"/>
                </a:solidFill>
              </a:rPr>
              <a:t>Forskning viser at man kan oppnå mange fordeler gjennom å bruke andre læringsarenaer i undervisninga: </a:t>
            </a:r>
          </a:p>
          <a:p>
            <a:r>
              <a:rPr lang="nb-NO" sz="2400" dirty="0">
                <a:solidFill>
                  <a:schemeClr val="tx1"/>
                </a:solidFill>
              </a:rPr>
              <a:t>Elevene får en større forståelse av sammenhengen mellom teori og praksis.</a:t>
            </a:r>
          </a:p>
          <a:p>
            <a:r>
              <a:rPr lang="nb-NO" sz="2400" dirty="0">
                <a:solidFill>
                  <a:schemeClr val="tx1"/>
                </a:solidFill>
              </a:rPr>
              <a:t>Elevene får autentiske erfaringer.</a:t>
            </a:r>
          </a:p>
          <a:p>
            <a:r>
              <a:rPr lang="nb-NO" sz="2400" dirty="0">
                <a:solidFill>
                  <a:schemeClr val="tx1"/>
                </a:solidFill>
              </a:rPr>
              <a:t>Det gjør stoffet mer relevant.</a:t>
            </a:r>
          </a:p>
          <a:p>
            <a:r>
              <a:rPr lang="nb-NO" sz="2400" dirty="0">
                <a:solidFill>
                  <a:schemeClr val="tx1"/>
                </a:solidFill>
              </a:rPr>
              <a:t>Elevene blir mer aktive.</a:t>
            </a:r>
          </a:p>
          <a:p>
            <a:r>
              <a:rPr lang="nb-NO" sz="2400" dirty="0">
                <a:solidFill>
                  <a:schemeClr val="tx1"/>
                </a:solidFill>
              </a:rPr>
              <a:t>Elevene blir mer motiverte.</a:t>
            </a:r>
          </a:p>
          <a:p>
            <a:r>
              <a:rPr lang="nb-NO" sz="2400" dirty="0">
                <a:solidFill>
                  <a:schemeClr val="tx1"/>
                </a:solidFill>
              </a:rPr>
              <a:t>Elevene får bedre innsikt i yrkesmuligheter.</a:t>
            </a:r>
          </a:p>
          <a:p>
            <a:r>
              <a:rPr lang="nb-NO" sz="2400" dirty="0">
                <a:solidFill>
                  <a:schemeClr val="tx1"/>
                </a:solidFill>
              </a:rPr>
              <a:t>Elevene får sosialt utbytte som samarbeid og kommunikasjon.</a:t>
            </a:r>
            <a:endParaRPr lang="nb-NO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4427984" y="609329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tx1"/>
                </a:solidFill>
              </a:rPr>
              <a:t>Archer, </a:t>
            </a:r>
            <a:r>
              <a:rPr lang="nb-NO" sz="1200" dirty="0" err="1">
                <a:solidFill>
                  <a:schemeClr val="tx1"/>
                </a:solidFill>
              </a:rPr>
              <a:t>DeWitt</a:t>
            </a:r>
            <a:r>
              <a:rPr lang="nb-NO" sz="1200" dirty="0">
                <a:solidFill>
                  <a:schemeClr val="tx1"/>
                </a:solidFill>
              </a:rPr>
              <a:t>, &amp; Dillon, 2014; Braund &amp; Reiss, 2006; </a:t>
            </a:r>
            <a:br>
              <a:rPr lang="nb-NO" sz="1200" dirty="0">
                <a:solidFill>
                  <a:schemeClr val="tx1"/>
                </a:solidFill>
              </a:rPr>
            </a:br>
            <a:r>
              <a:rPr lang="nb-NO" sz="1200" dirty="0">
                <a:solidFill>
                  <a:schemeClr val="tx1"/>
                </a:solidFill>
              </a:rPr>
              <a:t>Frøyland &amp; Remmen, 2019; </a:t>
            </a:r>
            <a:r>
              <a:rPr lang="nb-NO" sz="1200" dirty="0" err="1">
                <a:solidFill>
                  <a:schemeClr val="tx1"/>
                </a:solidFill>
              </a:rPr>
              <a:t>Maskall</a:t>
            </a:r>
            <a:r>
              <a:rPr lang="nb-NO" sz="1200" dirty="0">
                <a:solidFill>
                  <a:schemeClr val="tx1"/>
                </a:solidFill>
              </a:rPr>
              <a:t> &amp; Stokes, 2008, </a:t>
            </a:r>
          </a:p>
        </p:txBody>
      </p:sp>
      <p:sp>
        <p:nvSpPr>
          <p:cNvPr id="2" name="Bildeforklaring formet som et avrundet rektangel 1"/>
          <p:cNvSpPr/>
          <p:nvPr/>
        </p:nvSpPr>
        <p:spPr>
          <a:xfrm>
            <a:off x="5580112" y="3212976"/>
            <a:ext cx="3168352" cy="1008112"/>
          </a:xfrm>
          <a:prstGeom prst="wedgeRoundRectCallout">
            <a:avLst>
              <a:gd name="adj1" fmla="val 34556"/>
              <a:gd name="adj2" fmla="val 1055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00" indent="0" algn="ctr">
              <a:buNone/>
            </a:pPr>
            <a:r>
              <a:rPr lang="nb-NO" sz="2000" dirty="0">
                <a:solidFill>
                  <a:schemeClr val="bg1"/>
                </a:solidFill>
              </a:rPr>
              <a:t>TENK (1 min):</a:t>
            </a:r>
          </a:p>
          <a:p>
            <a:pPr marL="50800" indent="0" algn="ctr">
              <a:buNone/>
            </a:pPr>
            <a:r>
              <a:rPr lang="nb-NO" sz="2000" dirty="0">
                <a:solidFill>
                  <a:schemeClr val="bg1"/>
                </a:solidFill>
              </a:rPr>
              <a:t>Er det noen du savner?</a:t>
            </a:r>
          </a:p>
        </p:txBody>
      </p:sp>
      <p:sp>
        <p:nvSpPr>
          <p:cNvPr id="7" name="Bildeforklaring formet som et avrundet rektangel 6"/>
          <p:cNvSpPr/>
          <p:nvPr/>
        </p:nvSpPr>
        <p:spPr>
          <a:xfrm>
            <a:off x="5580112" y="3212976"/>
            <a:ext cx="3168352" cy="1008112"/>
          </a:xfrm>
          <a:prstGeom prst="wedgeRoundRectCallout">
            <a:avLst>
              <a:gd name="adj1" fmla="val 34556"/>
              <a:gd name="adj2" fmla="val 1055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00" indent="0" algn="ctr">
              <a:buNone/>
            </a:pPr>
            <a:r>
              <a:rPr lang="nb-NO" sz="2000" dirty="0">
                <a:solidFill>
                  <a:schemeClr val="bg1"/>
                </a:solidFill>
              </a:rPr>
              <a:t>PLENUM (1 min):</a:t>
            </a:r>
          </a:p>
          <a:p>
            <a:pPr marL="50800" indent="0" algn="ctr">
              <a:buNone/>
            </a:pPr>
            <a:r>
              <a:rPr lang="nb-NO" sz="2000" dirty="0">
                <a:solidFill>
                  <a:schemeClr val="bg1"/>
                </a:solidFill>
              </a:rPr>
              <a:t>Er det noen du savner?</a:t>
            </a:r>
          </a:p>
        </p:txBody>
      </p:sp>
    </p:spTree>
    <p:extLst>
      <p:ext uri="{BB962C8B-B14F-4D97-AF65-F5344CB8AC3E}">
        <p14:creationId xmlns:p14="http://schemas.microsoft.com/office/powerpoint/2010/main" val="416860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Tenk (2 min)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5738" y="1628800"/>
            <a:ext cx="7583244" cy="4377145"/>
          </a:xfrm>
        </p:spPr>
        <p:txBody>
          <a:bodyPr>
            <a:normAutofit/>
          </a:bodyPr>
          <a:lstStyle/>
          <a:p>
            <a:r>
              <a:rPr lang="nb-NO" sz="2200" dirty="0"/>
              <a:t>Bruk skjemaet «Ulike måter å utvide klasserommet» og vurder sammenhengen mellom skjemaet og fordelen med å utvide klasserommet?</a:t>
            </a:r>
            <a:endParaRPr lang="en-US" sz="2200" dirty="0"/>
          </a:p>
          <a:p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3429000"/>
            <a:ext cx="3427866" cy="2579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07" y="3501008"/>
            <a:ext cx="4983965" cy="2468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4477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Plenum (3 min)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5738" y="1690689"/>
            <a:ext cx="7583244" cy="4315256"/>
          </a:xfrm>
        </p:spPr>
        <p:txBody>
          <a:bodyPr>
            <a:normAutofit/>
          </a:bodyPr>
          <a:lstStyle/>
          <a:p>
            <a:pPr marL="50800" indent="0">
              <a:buNone/>
            </a:pPr>
            <a:r>
              <a:rPr lang="nb-NO" sz="2200" dirty="0"/>
              <a:t>Del tankene dine:</a:t>
            </a:r>
          </a:p>
          <a:p>
            <a:r>
              <a:rPr lang="nb-NO" sz="2200" dirty="0"/>
              <a:t>Hvordan vurderer du sammenhengen mellom skjemaet og fordelen med å utvide klasserommet?</a:t>
            </a:r>
            <a:endParaRPr lang="en-US" sz="2200" dirty="0"/>
          </a:p>
          <a:p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606" y="3356992"/>
            <a:ext cx="3427866" cy="2579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07" y="3409137"/>
            <a:ext cx="4983965" cy="2468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027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Når du skal utvide klasserommet? </a:t>
            </a:r>
            <a:br>
              <a:rPr lang="nb-NO" dirty="0"/>
            </a:br>
            <a:r>
              <a:rPr lang="nb-NO" dirty="0"/>
              <a:t>– Et viktig spørsmål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Hva er det unike med arenaen utenfor klasserommet?</a:t>
            </a:r>
          </a:p>
          <a:p>
            <a:r>
              <a:rPr lang="nb-NO" sz="2200" dirty="0"/>
              <a:t>Hva kan elevene gjøre og erfare der som de ikke kan i klasserommet?</a:t>
            </a:r>
          </a:p>
          <a:p>
            <a:r>
              <a:rPr lang="nb-NO" sz="2200" dirty="0"/>
              <a:t>Hvordan legge opp til en progresjon i undervisning som foregår både i klasserommet og utenfor klasserommet?</a:t>
            </a:r>
          </a:p>
          <a:p>
            <a:r>
              <a:rPr lang="nb-NO" sz="2200" dirty="0"/>
              <a:t>Hva er hensikten med å utvide klasserommet (se skjema «Ulike måter å utvide klasserommet»)?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322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103239" y="2552978"/>
            <a:ext cx="8893277" cy="901756"/>
          </a:xfrm>
        </p:spPr>
        <p:txBody>
          <a:bodyPr>
            <a:normAutofit/>
          </a:bodyPr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Planlegg undervisning</a:t>
            </a:r>
            <a:endParaRPr lang="x-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15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 minutter</a:t>
            </a:r>
          </a:p>
        </p:txBody>
      </p:sp>
    </p:spTree>
    <p:extLst>
      <p:ext uri="{BB962C8B-B14F-4D97-AF65-F5344CB8AC3E}">
        <p14:creationId xmlns:p14="http://schemas.microsoft.com/office/powerpoint/2010/main" val="3634282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Planlegg stedsanalyse med elevene – tilpass undervisninga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5738" y="1825625"/>
            <a:ext cx="4396342" cy="4180320"/>
          </a:xfrm>
        </p:spPr>
        <p:txBody>
          <a:bodyPr>
            <a:normAutofit/>
          </a:bodyPr>
          <a:lstStyle/>
          <a:p>
            <a:r>
              <a:rPr lang="nb-NO" sz="2200" dirty="0"/>
              <a:t>Velg ei </a:t>
            </a:r>
            <a:r>
              <a:rPr lang="nb-NO" sz="2200" dirty="0" err="1"/>
              <a:t>undervisningsøkt</a:t>
            </a:r>
            <a:r>
              <a:rPr lang="nb-NO" sz="2200" dirty="0"/>
              <a:t> der det passer å gjennomføre en stedsanalyse.</a:t>
            </a:r>
          </a:p>
          <a:p>
            <a:r>
              <a:rPr lang="nb-NO" sz="2200" dirty="0"/>
              <a:t>Formuler et oppdrag.</a:t>
            </a:r>
          </a:p>
          <a:p>
            <a:r>
              <a:rPr lang="nb-NO" sz="2200" dirty="0"/>
              <a:t>Velg dimensjoner – bruk gjerne de samme.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2414671"/>
            <a:ext cx="3513014" cy="2768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586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/>
              <a:t>Planlegg stedsanalyse med elevene – opplegget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844824"/>
            <a:ext cx="9144000" cy="5013175"/>
          </a:xfrm>
        </p:spPr>
        <p:txBody>
          <a:bodyPr numCol="3"/>
          <a:lstStyle/>
          <a:p>
            <a:pPr marL="50800" indent="0">
              <a:buNone/>
            </a:pPr>
            <a:r>
              <a:rPr lang="nb-NO" sz="2000" dirty="0"/>
              <a:t>Forarbeid</a:t>
            </a:r>
            <a:r>
              <a:rPr lang="nb-NO" sz="1600" dirty="0"/>
              <a:t> </a:t>
            </a:r>
          </a:p>
          <a:p>
            <a:pPr marL="336550" indent="-285750"/>
            <a:r>
              <a:rPr lang="nb-NO" sz="1600" dirty="0"/>
              <a:t>Gå gjennom skjemaet</a:t>
            </a:r>
          </a:p>
          <a:p>
            <a:pPr marL="336550" indent="-285750"/>
            <a:r>
              <a:rPr lang="nb-NO" sz="1600" dirty="0"/>
              <a:t>Be elevene om å diskutere i gruppa:</a:t>
            </a:r>
          </a:p>
          <a:p>
            <a:pPr marL="793750" lvl="1" indent="-285750"/>
            <a:r>
              <a:rPr lang="nb-NO" sz="1600" dirty="0"/>
              <a:t>hvilke observasjoner (altså kriterier) de skal se etter for hver dimensjon?</a:t>
            </a:r>
          </a:p>
          <a:p>
            <a:pPr marL="793750" lvl="1" indent="-285750"/>
            <a:r>
              <a:rPr lang="nb-NO" sz="1600" dirty="0"/>
              <a:t>hvordan de skal bruke observasjonene til å avgjøre kvaliteten til dimensjonene (</a:t>
            </a:r>
            <a:r>
              <a:rPr lang="nb-NO" sz="1600" dirty="0">
                <a:solidFill>
                  <a:schemeClr val="tx1"/>
                </a:solidFill>
              </a:rPr>
              <a:t>0 regnes som den dårligste kvaliteten og 10 som den beste)</a:t>
            </a:r>
            <a:endParaRPr lang="en-US" sz="1600" dirty="0">
              <a:solidFill>
                <a:schemeClr val="tx1"/>
              </a:solidFill>
            </a:endParaRPr>
          </a:p>
          <a:p>
            <a:pPr marL="50800" indent="0">
              <a:buNone/>
            </a:pPr>
            <a:endParaRPr lang="nb-NO" sz="2000" dirty="0"/>
          </a:p>
          <a:p>
            <a:pPr marL="50800" indent="0">
              <a:buNone/>
            </a:pPr>
            <a:endParaRPr lang="nb-NO" sz="2000" dirty="0"/>
          </a:p>
          <a:p>
            <a:pPr marL="50800" indent="0">
              <a:buNone/>
            </a:pPr>
            <a:endParaRPr lang="nb-NO" sz="2000" dirty="0"/>
          </a:p>
          <a:p>
            <a:pPr marL="50800" indent="0">
              <a:buNone/>
            </a:pPr>
            <a:r>
              <a:rPr lang="nb-NO" sz="2000" dirty="0"/>
              <a:t>Ute</a:t>
            </a:r>
          </a:p>
          <a:p>
            <a:r>
              <a:rPr lang="nb-NO" sz="1600" dirty="0"/>
              <a:t>Be elevene gjøre analysen først alene,  observer omgivelsene og registrer et poeng for hver dimensjon i tabellen</a:t>
            </a:r>
          </a:p>
          <a:p>
            <a:r>
              <a:rPr lang="nb-NO" sz="1600" dirty="0"/>
              <a:t>Deretter skal elevene diskutere i gruppe og bli enige om hvilke poeng de gir hver dimensjon</a:t>
            </a:r>
            <a:endParaRPr lang="nb-NO" sz="2000" dirty="0"/>
          </a:p>
          <a:p>
            <a:pPr marL="76200" indent="0">
              <a:buNone/>
            </a:pPr>
            <a:endParaRPr lang="nb-NO" sz="2000" dirty="0"/>
          </a:p>
          <a:p>
            <a:pPr marL="76200" indent="0">
              <a:buNone/>
            </a:pPr>
            <a:endParaRPr lang="nb-NO" sz="2000" dirty="0"/>
          </a:p>
          <a:p>
            <a:pPr marL="76200" indent="0">
              <a:buNone/>
            </a:pPr>
            <a:endParaRPr lang="nb-NO" sz="2000" dirty="0"/>
          </a:p>
          <a:p>
            <a:pPr marL="76200" indent="0">
              <a:buNone/>
            </a:pPr>
            <a:endParaRPr lang="nb-NO" sz="2000" dirty="0"/>
          </a:p>
          <a:p>
            <a:pPr marL="76200" indent="0">
              <a:buNone/>
            </a:pPr>
            <a:endParaRPr lang="nb-NO" sz="2000" dirty="0"/>
          </a:p>
          <a:p>
            <a:pPr marL="76200" indent="0">
              <a:buNone/>
            </a:pPr>
            <a:endParaRPr lang="nb-NO" sz="2000" dirty="0"/>
          </a:p>
          <a:p>
            <a:pPr marL="76200" indent="0">
              <a:buNone/>
            </a:pPr>
            <a:r>
              <a:rPr lang="nb-NO" sz="2000" dirty="0"/>
              <a:t>Etterarbeid</a:t>
            </a:r>
            <a:r>
              <a:rPr lang="nb-NO" sz="1600" dirty="0"/>
              <a:t> </a:t>
            </a:r>
          </a:p>
          <a:p>
            <a:r>
              <a:rPr lang="nb-NO" sz="1600" dirty="0"/>
              <a:t>Sammenlign gruppenes poengsum</a:t>
            </a:r>
          </a:p>
          <a:p>
            <a:r>
              <a:rPr lang="nb-NO" sz="1600" dirty="0"/>
              <a:t>Plukk ut gruppa med høyest poeng og be gruppa om å fortelle hvilke observasjoner (kriterier) de har valgt og hvordan de har brukt dem til å gi hver dimensjon et poeng.</a:t>
            </a:r>
          </a:p>
          <a:p>
            <a:r>
              <a:rPr lang="nb-NO" sz="1600" dirty="0"/>
              <a:t>Gjør det samme med gruppe som har lavest poeng.</a:t>
            </a:r>
          </a:p>
          <a:p>
            <a:r>
              <a:rPr lang="nb-NO" sz="1600" dirty="0"/>
              <a:t>Hva er forskjellene mellom dem?</a:t>
            </a:r>
          </a:p>
          <a:p>
            <a:r>
              <a:rPr lang="nb-NO" sz="1600" dirty="0"/>
              <a:t>Hva forteller denne sammenligninga om kvaliteten på dataene deres?</a:t>
            </a:r>
          </a:p>
        </p:txBody>
      </p:sp>
    </p:spTree>
    <p:extLst>
      <p:ext uri="{BB962C8B-B14F-4D97-AF65-F5344CB8AC3E}">
        <p14:creationId xmlns:p14="http://schemas.microsoft.com/office/powerpoint/2010/main" val="2773189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Planlegg stedsanalyse med elevene – analysen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5738" y="1825625"/>
            <a:ext cx="4324334" cy="4180320"/>
          </a:xfrm>
        </p:spPr>
        <p:txBody>
          <a:bodyPr/>
          <a:lstStyle/>
          <a:p>
            <a:pPr marL="50800" indent="0">
              <a:buNone/>
            </a:pPr>
            <a:r>
              <a:rPr lang="nb-NO" sz="2000" dirty="0"/>
              <a:t>Etter gjennomføring: </a:t>
            </a:r>
          </a:p>
          <a:p>
            <a:r>
              <a:rPr lang="nb-NO" sz="2000" dirty="0"/>
              <a:t>Tenk over hvordan aktiviteten bidro til elevens motivasjon og læring.</a:t>
            </a:r>
          </a:p>
          <a:p>
            <a:r>
              <a:rPr lang="nb-NO" sz="2000" dirty="0"/>
              <a:t>Velg noen eksempler som du deler med dine kollega.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483" y="1916832"/>
            <a:ext cx="330888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3561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ctrTitle"/>
          </p:nvPr>
        </p:nvSpPr>
        <p:spPr>
          <a:xfrm>
            <a:off x="179512" y="2556218"/>
            <a:ext cx="8784976" cy="1674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20000"/>
              </a:lnSpc>
              <a:buClr>
                <a:srgbClr val="268183"/>
              </a:buClr>
            </a:pPr>
            <a:r>
              <a:rPr lang="nb-NO" sz="5400" b="0" i="0" u="none" strike="noStrike" cap="none" dirty="0">
                <a:solidFill>
                  <a:srgbClr val="26818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Hvorfor utvide klasserommet?</a:t>
            </a:r>
            <a:br>
              <a:rPr lang="x-none" sz="5400" b="0" i="0" u="none" strike="noStrike" cap="none" dirty="0">
                <a:solidFill>
                  <a:srgbClr val="26818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</a:br>
            <a:r>
              <a:rPr lang="nb-NO" sz="3200" dirty="0">
                <a:solidFill>
                  <a:srgbClr val="2681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– Etterarbeid</a:t>
            </a:r>
            <a:endParaRPr sz="5400" b="0" i="0" u="none" strike="noStrike" cap="none" dirty="0">
              <a:solidFill>
                <a:srgbClr val="268183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4" name="Shape 224"/>
          <p:cNvSpPr txBox="1">
            <a:spLocks noGrp="1"/>
          </p:cNvSpPr>
          <p:nvPr>
            <p:ph type="subTitle" idx="1"/>
          </p:nvPr>
        </p:nvSpPr>
        <p:spPr>
          <a:xfrm>
            <a:off x="1931783" y="1912281"/>
            <a:ext cx="5280434" cy="442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</a:pPr>
            <a:r>
              <a:rPr lang="x-none" sz="24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Modul 1</a:t>
            </a:r>
            <a:endParaRPr sz="2400" b="0" i="0" u="none" strike="noStrike" cap="none" dirty="0">
              <a:solidFill>
                <a:srgbClr val="2681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6214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Mål</a:t>
            </a:r>
            <a:endParaRPr lang="en-U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Målet med denne modulen er å skape forståelse for og gi erfaring med </a:t>
            </a:r>
            <a:r>
              <a:rPr lang="nb-NO" sz="2200" dirty="0">
                <a:solidFill>
                  <a:schemeClr val="tx1"/>
                </a:solidFill>
              </a:rPr>
              <a:t>h</a:t>
            </a:r>
            <a:r>
              <a:rPr lang="nb-NO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vorfor lærer bør bruke flere læringsarenaer i undervisninga – utvide klasserommet.</a:t>
            </a:r>
          </a:p>
          <a:p>
            <a:pPr marL="0" indent="0">
              <a:buNone/>
            </a:pPr>
            <a:endParaRPr lang="nb-NO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b-NO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61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</a:pPr>
            <a:r>
              <a:rPr lang="x-none" sz="36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Tidsplan </a:t>
            </a:r>
            <a:r>
              <a:rPr lang="x-none"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for denne </a:t>
            </a:r>
            <a:r>
              <a:rPr lang="x-none" sz="36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økta</a:t>
            </a:r>
            <a:endParaRPr sz="3600" b="0" i="0" u="none" strike="noStrike" cap="none" dirty="0">
              <a:solidFill>
                <a:srgbClr val="2681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8" name="Shape 98"/>
          <p:cNvGraphicFramePr/>
          <p:nvPr>
            <p:extLst>
              <p:ext uri="{D42A27DB-BD31-4B8C-83A1-F6EECF244321}">
                <p14:modId xmlns:p14="http://schemas.microsoft.com/office/powerpoint/2010/main" val="120466365"/>
              </p:ext>
            </p:extLst>
          </p:nvPr>
        </p:nvGraphicFramePr>
        <p:xfrm>
          <a:off x="895350" y="1825625"/>
          <a:ext cx="7583500" cy="2560380"/>
        </p:xfrm>
        <a:graphic>
          <a:graphicData uri="http://schemas.openxmlformats.org/drawingml/2006/table">
            <a:tbl>
              <a:tblPr firstRow="1" bandRow="1">
                <a:noFill/>
                <a:tableStyleId>{84A8E6D4-2646-42E0-80F2-E700533BA42E}</a:tableStyleId>
              </a:tblPr>
              <a:tblGrid>
                <a:gridCol w="501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b="0" u="none" strike="noStrike" cap="none" dirty="0"/>
                        <a:t>Aktivitet</a:t>
                      </a:r>
                      <a:endParaRPr sz="2200"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b="0" dirty="0"/>
                        <a:t>Tid</a:t>
                      </a:r>
                      <a:endParaRPr sz="2200" b="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Gruppearbeid knyttet til forarbeid</a:t>
                      </a:r>
                      <a:endParaRPr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>
                          <a:solidFill>
                            <a:schemeClr val="tx1"/>
                          </a:solidFill>
                        </a:rPr>
                        <a:t>15 min</a:t>
                      </a:r>
                      <a:endParaRPr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>
                          <a:solidFill>
                            <a:schemeClr val="tx1"/>
                          </a:solidFill>
                        </a:rPr>
                        <a:t>Aktivitet</a:t>
                      </a:r>
                      <a:endParaRPr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>
                          <a:solidFill>
                            <a:schemeClr val="tx1"/>
                          </a:solidFill>
                        </a:rPr>
                        <a:t>50 min</a:t>
                      </a:r>
                      <a:endParaRPr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Faglig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påfyll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2200" dirty="0">
                          <a:solidFill>
                            <a:schemeClr val="tx1"/>
                          </a:solidFill>
                        </a:rPr>
                        <a:t>10 min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159966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>
                          <a:solidFill>
                            <a:schemeClr val="tx1"/>
                          </a:solidFill>
                        </a:rPr>
                        <a:t>Planlegg undervisning</a:t>
                      </a:r>
                      <a:endParaRPr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2200" dirty="0">
                          <a:solidFill>
                            <a:schemeClr val="tx1"/>
                          </a:solidFill>
                        </a:rPr>
                        <a:t>15 min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90772002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1" dirty="0">
                          <a:solidFill>
                            <a:schemeClr val="tx1"/>
                          </a:solidFill>
                        </a:rPr>
                        <a:t>Totalt</a:t>
                      </a:r>
                      <a:endParaRPr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1" dirty="0">
                          <a:solidFill>
                            <a:schemeClr val="tx1"/>
                          </a:solidFill>
                        </a:rPr>
                        <a:t>90</a:t>
                      </a:r>
                      <a:r>
                        <a:rPr lang="nb-NO" sz="2200" dirty="0">
                          <a:solidFill>
                            <a:schemeClr val="tx1"/>
                          </a:solidFill>
                        </a:rPr>
                        <a:t> min</a:t>
                      </a:r>
                      <a:endParaRPr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500663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919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n-NO" dirty="0">
                <a:solidFill>
                  <a:srgbClr val="268183"/>
                </a:solidFill>
              </a:rPr>
              <a:t>Tidsplan for denne økta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086920"/>
              </p:ext>
            </p:extLst>
          </p:nvPr>
        </p:nvGraphicFramePr>
        <p:xfrm>
          <a:off x="965200" y="1825625"/>
          <a:ext cx="71501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9500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n-NO" sz="2200" b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b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</a:t>
                      </a:r>
                      <a:r>
                        <a:rPr lang="nb-NO" sz="22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erfaringer </a:t>
                      </a:r>
                      <a:r>
                        <a:rPr lang="nb-NO" sz="22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grupper</a:t>
                      </a:r>
                      <a:endParaRPr lang="nb-NO" sz="22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Oppsummer</a:t>
                      </a:r>
                      <a:r>
                        <a:rPr lang="nb-NO" sz="22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 plenum</a:t>
                      </a:r>
                      <a:endParaRPr lang="nb-NO" sz="22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641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Tenk-par-del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Veien</a:t>
                      </a:r>
                      <a:r>
                        <a:rPr lang="nb-NO" sz="22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videre</a:t>
                      </a:r>
                      <a:endParaRPr lang="nb-NO" sz="22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488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953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113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Del erfaringer i grupper (</a:t>
            </a:r>
            <a:r>
              <a:rPr lang="nb-NO" dirty="0"/>
              <a:t>20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 min)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556792"/>
            <a:ext cx="7583244" cy="4180320"/>
          </a:xfrm>
        </p:spPr>
        <p:txBody>
          <a:bodyPr>
            <a:noAutofit/>
          </a:bodyPr>
          <a:lstStyle/>
          <a:p>
            <a:pPr marL="508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Del erfaringene fra utprøvinga med å utvide klasserommet: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200" dirty="0">
                <a:solidFill>
                  <a:schemeClr val="tx1"/>
                </a:solidFill>
              </a:rPr>
              <a:t>Hvilket fag og tema inkluderte dere stedsanalysen i?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Beskriv gjennomføringa – hva observerte dere, hva fant dere?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2200" dirty="0">
                <a:solidFill>
                  <a:schemeClr val="tx1"/>
                </a:solidFill>
              </a:rPr>
              <a:t>Hvordan reagerte elevene – gi eksempler på elevers motivasjon og læring?</a:t>
            </a:r>
          </a:p>
          <a:p>
            <a:pPr marL="50800" indent="0">
              <a:spcBef>
                <a:spcPts val="0"/>
              </a:spcBef>
              <a:spcAft>
                <a:spcPts val="1200"/>
              </a:spcAft>
              <a:buNone/>
            </a:pPr>
            <a:endParaRPr lang="nb-NO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200" dirty="0">
                <a:solidFill>
                  <a:schemeClr val="tx1"/>
                </a:solidFill>
              </a:rPr>
              <a:t>Noter punkter fra diskusjonen </a:t>
            </a:r>
            <a:r>
              <a:rPr lang="nb-NO" sz="2200" dirty="0"/>
              <a:t>som dere vil dele med de andre.</a:t>
            </a:r>
          </a:p>
          <a:p>
            <a:pPr marL="50800" indent="0">
              <a:spcBef>
                <a:spcPts val="0"/>
              </a:spcBef>
              <a:spcAft>
                <a:spcPts val="1200"/>
              </a:spcAft>
              <a:buNone/>
            </a:pPr>
            <a:endParaRPr lang="nb-NO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069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Oppsummer i plenum (10 min)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nb-NO" sz="2200" dirty="0"/>
              <a:t>Hver gruppe deler sine punkter med de andre deltakerne.  </a:t>
            </a:r>
          </a:p>
        </p:txBody>
      </p:sp>
      <p:pic>
        <p:nvPicPr>
          <p:cNvPr id="4" name="Picture 2" descr="Tilbakemeldinger, Bekref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73016"/>
            <a:ext cx="3312368" cy="22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37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 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4133462" cy="4180320"/>
          </a:xfrm>
        </p:spPr>
        <p:txBody>
          <a:bodyPr>
            <a:normAutofit/>
          </a:bodyPr>
          <a:lstStyle/>
          <a:p>
            <a:pPr marL="342900" indent="-342900"/>
            <a:r>
              <a:rPr lang="nb-NO" sz="2200" dirty="0">
                <a:solidFill>
                  <a:schemeClr val="tx1"/>
                </a:solidFill>
              </a:rPr>
              <a:t>Målet med denne modulen er å skape forståelse for og gi erfaring med hvorfor lærer bør bruke flere læringsarenaer i undervisninga – utvide klasserommet.</a:t>
            </a:r>
          </a:p>
          <a:p>
            <a:pPr marL="228600" lvl="1">
              <a:spcBef>
                <a:spcPts val="1000"/>
              </a:spcBef>
            </a:pPr>
            <a:endParaRPr lang="nb-NO" sz="2200" dirty="0"/>
          </a:p>
          <a:p>
            <a:pPr marL="342900" lvl="1" indent="-342900">
              <a:spcBef>
                <a:spcPts val="1000"/>
              </a:spcBef>
            </a:pPr>
            <a:r>
              <a:rPr lang="nb-NO" sz="2000" dirty="0"/>
              <a:t>Skjemaet «Ulike måter å utvide klasserommet» </a:t>
            </a:r>
            <a:r>
              <a:rPr lang="nb-NO" sz="2200" dirty="0"/>
              <a:t>er et didaktisk verktøy som kan være en støtte når man utvider klasserommet.</a:t>
            </a:r>
          </a:p>
          <a:p>
            <a:pPr marL="342900" lvl="1" indent="-342900">
              <a:spcBef>
                <a:spcPts val="1000"/>
              </a:spcBef>
            </a:pPr>
            <a:endParaRPr lang="nb-NO" sz="2200" dirty="0"/>
          </a:p>
          <a:p>
            <a:endParaRPr lang="en-US" dirty="0"/>
          </a:p>
        </p:txBody>
      </p:sp>
      <p:sp>
        <p:nvSpPr>
          <p:cNvPr id="10" name="Rounded Rectangular Callout 2"/>
          <p:cNvSpPr/>
          <p:nvPr/>
        </p:nvSpPr>
        <p:spPr>
          <a:xfrm>
            <a:off x="4139953" y="337862"/>
            <a:ext cx="3240360" cy="1097279"/>
          </a:xfrm>
          <a:prstGeom prst="wedgeRoundRectCallout">
            <a:avLst>
              <a:gd name="adj1" fmla="val -75150"/>
              <a:gd name="adj2" fmla="val 310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Husker du målet med denne modulen?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2276872"/>
            <a:ext cx="2758158" cy="2075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953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Tenk-par-del (12 min)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nb-NO" sz="2200" dirty="0"/>
              <a:t>Hvordan kan du bruke s</a:t>
            </a:r>
            <a:r>
              <a:rPr lang="nb-NO" dirty="0"/>
              <a:t>kjemaet «Ulike måter å utvide klasserommet» </a:t>
            </a:r>
            <a:r>
              <a:rPr lang="nb-NO" sz="2200" dirty="0"/>
              <a:t>i fremtidig undervisningspraksis?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nb-NO" sz="2200" dirty="0"/>
              <a:t> </a:t>
            </a:r>
          </a:p>
          <a:p>
            <a:r>
              <a:rPr lang="nb-NO" sz="2200" b="1" dirty="0">
                <a:solidFill>
                  <a:schemeClr val="accent1"/>
                </a:solidFill>
              </a:rPr>
              <a:t>Tenk</a:t>
            </a:r>
            <a:r>
              <a:rPr lang="nb-NO" sz="2200" dirty="0">
                <a:solidFill>
                  <a:schemeClr val="accent1"/>
                </a:solidFill>
              </a:rPr>
              <a:t> </a:t>
            </a:r>
            <a:r>
              <a:rPr lang="nb-NO" sz="2200" dirty="0"/>
              <a:t>(2 min)</a:t>
            </a:r>
          </a:p>
          <a:p>
            <a:r>
              <a:rPr lang="nb-NO" sz="2200" dirty="0"/>
              <a:t>Diskuter i</a:t>
            </a:r>
            <a:r>
              <a:rPr lang="nb-NO" sz="2200" dirty="0">
                <a:solidFill>
                  <a:schemeClr val="accent1"/>
                </a:solidFill>
              </a:rPr>
              <a:t> </a:t>
            </a:r>
            <a:r>
              <a:rPr lang="nb-NO" sz="2200" b="1" dirty="0">
                <a:solidFill>
                  <a:schemeClr val="accent1"/>
                </a:solidFill>
              </a:rPr>
              <a:t>par </a:t>
            </a:r>
            <a:r>
              <a:rPr lang="nb-NO" sz="2200" dirty="0"/>
              <a:t>(5 min)</a:t>
            </a:r>
          </a:p>
          <a:p>
            <a:r>
              <a:rPr lang="nb-NO" sz="2200" b="1" dirty="0">
                <a:solidFill>
                  <a:schemeClr val="accent1"/>
                </a:solidFill>
              </a:rPr>
              <a:t>Del</a:t>
            </a:r>
            <a:r>
              <a:rPr lang="nb-NO" sz="2200" dirty="0"/>
              <a:t> i plenum (5 min)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nb-NO" sz="2200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7444" y="3647420"/>
            <a:ext cx="5645886" cy="114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824" y="3284984"/>
            <a:ext cx="2758158" cy="2075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94773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Veien videre (</a:t>
            </a:r>
            <a:r>
              <a:rPr lang="nb-NO" dirty="0"/>
              <a:t>3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 min)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b-NO" sz="2200" dirty="0"/>
              <a:t>Se gjennom </a:t>
            </a:r>
            <a:r>
              <a:rPr lang="nb-NO" sz="2200" i="1" dirty="0"/>
              <a:t>Introduksjon</a:t>
            </a:r>
            <a:r>
              <a:rPr lang="nb-NO" sz="2200" dirty="0"/>
              <a:t> og </a:t>
            </a:r>
            <a:r>
              <a:rPr lang="nb-NO" sz="2200" i="1" dirty="0"/>
              <a:t>A – Forarbeid</a:t>
            </a:r>
            <a:r>
              <a:rPr lang="nb-NO" sz="2200" dirty="0"/>
              <a:t> for neste modul.</a:t>
            </a:r>
          </a:p>
        </p:txBody>
      </p:sp>
    </p:spTree>
    <p:extLst>
      <p:ext uri="{BB962C8B-B14F-4D97-AF65-F5344CB8AC3E}">
        <p14:creationId xmlns:p14="http://schemas.microsoft.com/office/powerpoint/2010/main" val="22794238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Kilder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255045"/>
            <a:ext cx="6957392" cy="3392144"/>
          </a:xfrm>
        </p:spPr>
        <p:txBody>
          <a:bodyPr>
            <a:normAutofit fontScale="92500" lnSpcReduction="20000"/>
          </a:bodyPr>
          <a:lstStyle/>
          <a:p>
            <a:pPr marL="50800" algn="l" fontAlgn="base">
              <a:buClr>
                <a:srgbClr val="FDB90C"/>
              </a:buClr>
            </a:pPr>
            <a:r>
              <a:rPr lang="en-US" sz="1200" dirty="0"/>
              <a:t>Anderson, D., </a:t>
            </a:r>
            <a:r>
              <a:rPr lang="en-US" sz="1200" dirty="0" err="1"/>
              <a:t>Kisiel</a:t>
            </a:r>
            <a:r>
              <a:rPr lang="en-US" sz="1200" dirty="0"/>
              <a:t>, J., &amp; </a:t>
            </a:r>
            <a:r>
              <a:rPr lang="en-US" sz="1200" dirty="0" err="1"/>
              <a:t>Storksdieck</a:t>
            </a:r>
            <a:r>
              <a:rPr lang="en-US" sz="1200" dirty="0"/>
              <a:t>, M. (2006). Understanding Teachers’ Perspectives on Field Trips: Discovering Common Ground in Three Countries. Curator: </a:t>
            </a:r>
            <a:r>
              <a:rPr lang="en-US" sz="1200" i="1" dirty="0"/>
              <a:t>The Museum Journal, 49</a:t>
            </a:r>
            <a:r>
              <a:rPr lang="en-US" sz="1200" dirty="0"/>
              <a:t>(3), 365–386. </a:t>
            </a:r>
          </a:p>
          <a:p>
            <a:pPr marL="50800" algn="l" fontAlgn="base">
              <a:buClr>
                <a:srgbClr val="FDB90C"/>
              </a:buClr>
            </a:pPr>
            <a:r>
              <a:rPr lang="en-US" sz="1200" dirty="0"/>
              <a:t>Archer, L., DeWitt, J., &amp; Dillon, J. (2014). “It didn’t really change my opinion”: exploring what works, what doesn’t and why in a school science, technology and mathematics careers intervention. </a:t>
            </a:r>
            <a:r>
              <a:rPr lang="en-US" sz="1200" i="1" dirty="0"/>
              <a:t>Research in Science and Technological Education, 32</a:t>
            </a:r>
            <a:r>
              <a:rPr lang="en-US" sz="1200" dirty="0"/>
              <a:t>(1), 35–55.</a:t>
            </a:r>
          </a:p>
          <a:p>
            <a:pPr marL="50800" algn="l" fontAlgn="base">
              <a:buClr>
                <a:srgbClr val="FDB90C"/>
              </a:buClr>
            </a:pPr>
            <a:r>
              <a:rPr lang="en-US" sz="1200" dirty="0"/>
              <a:t>Braund, M., &amp; Reiss, M. (2006). Towards a more authentic science curriculum: The contribution of out-of-school learning. </a:t>
            </a:r>
            <a:r>
              <a:rPr lang="en-US" sz="1200" i="1" dirty="0"/>
              <a:t>International Journal of Science Education, 28</a:t>
            </a:r>
            <a:r>
              <a:rPr lang="en-US" sz="1200" dirty="0"/>
              <a:t>(12), 1373–1388.</a:t>
            </a:r>
          </a:p>
          <a:p>
            <a:pPr marL="50800" lvl="0" algn="l" fontAlgn="base">
              <a:buClr>
                <a:srgbClr val="FDB90C"/>
              </a:buClr>
            </a:pPr>
            <a:r>
              <a:rPr lang="nb-NO" sz="1200" dirty="0">
                <a:solidFill>
                  <a:schemeClr val="tx1"/>
                </a:solidFill>
              </a:rPr>
              <a:t>Frøyland, M. &amp; Remmen, K.B (2019) Utvidet klasserom. Universitetsforlaget</a:t>
            </a:r>
          </a:p>
          <a:p>
            <a:pPr marL="50800" lvl="0" algn="l" fontAlgn="base">
              <a:buClr>
                <a:srgbClr val="FDB90C"/>
              </a:buClr>
            </a:pPr>
            <a:r>
              <a:rPr lang="nb-NO" sz="1200" dirty="0">
                <a:solidFill>
                  <a:schemeClr val="tx1"/>
                </a:solidFill>
              </a:rPr>
              <a:t>Lektor2: Resultater fra elev- og lærerundersøkelser, ikke publisert ennå.</a:t>
            </a:r>
            <a:endParaRPr lang="en-US" sz="1200" dirty="0"/>
          </a:p>
          <a:p>
            <a:pPr marL="50800" algn="l" fontAlgn="base">
              <a:buClr>
                <a:srgbClr val="FDB90C"/>
              </a:buClr>
            </a:pPr>
            <a:r>
              <a:rPr lang="en-US" sz="1200" dirty="0" err="1"/>
              <a:t>Maskall</a:t>
            </a:r>
            <a:r>
              <a:rPr lang="en-US" sz="1200" dirty="0"/>
              <a:t>, J., &amp; Stokes, A. (2008). Designing Effective Fieldwork for the Environmental and Natural Sciences. Plymouth, </a:t>
            </a:r>
            <a:r>
              <a:rPr lang="en-US" sz="1200" dirty="0" err="1"/>
              <a:t>Storbritannia</a:t>
            </a:r>
            <a:r>
              <a:rPr lang="en-US" sz="1200" dirty="0"/>
              <a:t>: GEES Subject Centre Learning and Teaching Guide. </a:t>
            </a:r>
          </a:p>
          <a:p>
            <a:pPr marL="50800" algn="l" fontAlgn="base">
              <a:buClr>
                <a:srgbClr val="FDB90C"/>
              </a:buClr>
            </a:pPr>
            <a:r>
              <a:rPr lang="en-US" sz="1200" dirty="0"/>
              <a:t>Moreno, N. (2005). Science education partnerships: Being realistic about meeting expectations. </a:t>
            </a:r>
            <a:r>
              <a:rPr lang="en-US" sz="1200" i="1" dirty="0"/>
              <a:t>Cell Biology Education,  </a:t>
            </a:r>
            <a:br>
              <a:rPr lang="en-US" sz="1200" i="1" dirty="0"/>
            </a:br>
            <a:r>
              <a:rPr lang="en-US" sz="1200" i="1" dirty="0"/>
              <a:t>4</a:t>
            </a:r>
            <a:r>
              <a:rPr lang="en-US" sz="1200" dirty="0"/>
              <a:t>, 30–32.</a:t>
            </a:r>
          </a:p>
          <a:p>
            <a:pPr marL="50800" algn="l" fontAlgn="base">
              <a:buClr>
                <a:srgbClr val="FDB90C"/>
              </a:buClr>
            </a:pPr>
            <a:r>
              <a:rPr lang="en-US" sz="1200" dirty="0"/>
              <a:t>Tal, R., Bamberger, Y., &amp; Morag, O. (2005). Guided school visits to natural history museums in Israel: Teachers’ roles. </a:t>
            </a:r>
            <a:r>
              <a:rPr lang="en-US" sz="1200" i="1" dirty="0"/>
              <a:t>Science Education, 89</a:t>
            </a:r>
            <a:r>
              <a:rPr lang="en-US" sz="1200" dirty="0"/>
              <a:t>(6), 920-935. </a:t>
            </a:r>
            <a:r>
              <a:rPr lang="nb-NO" sz="1200" dirty="0">
                <a:solidFill>
                  <a:schemeClr val="tx1"/>
                </a:solidFill>
              </a:rPr>
              <a:t>Tal, </a:t>
            </a:r>
            <a:r>
              <a:rPr lang="nb-NO" sz="1200" dirty="0" err="1">
                <a:solidFill>
                  <a:schemeClr val="tx1"/>
                </a:solidFill>
              </a:rPr>
              <a:t>Bamberger</a:t>
            </a:r>
            <a:r>
              <a:rPr lang="nb-NO" sz="1200" dirty="0">
                <a:solidFill>
                  <a:schemeClr val="tx1"/>
                </a:solidFill>
              </a:rPr>
              <a:t>, &amp; </a:t>
            </a:r>
            <a:r>
              <a:rPr lang="nb-NO" sz="1200" dirty="0" err="1">
                <a:solidFill>
                  <a:schemeClr val="tx1"/>
                </a:solidFill>
              </a:rPr>
              <a:t>Morage</a:t>
            </a:r>
            <a:r>
              <a:rPr lang="nb-NO" sz="1200" dirty="0">
                <a:solidFill>
                  <a:schemeClr val="tx1"/>
                </a:solidFill>
              </a:rPr>
              <a:t>, 2005</a:t>
            </a:r>
          </a:p>
          <a:p>
            <a:pPr marL="50800" algn="l" fontAlgn="base">
              <a:buClr>
                <a:srgbClr val="FDB90C"/>
              </a:buClr>
            </a:pPr>
            <a:r>
              <a:rPr lang="nb-NO" sz="1200" dirty="0">
                <a:solidFill>
                  <a:schemeClr val="tx1"/>
                </a:solidFill>
                <a:hlinkClick r:id="rId3"/>
              </a:rPr>
              <a:t>www.earthlearningidea.com</a:t>
            </a:r>
            <a:r>
              <a:rPr lang="nb-NO" sz="1200" dirty="0">
                <a:solidFill>
                  <a:schemeClr val="tx1"/>
                </a:solidFill>
              </a:rPr>
              <a:t>  </a:t>
            </a:r>
            <a:r>
              <a:rPr lang="en-US" sz="1200" dirty="0"/>
              <a:t>https://www.earthlearningidea.com/PDF/188_Norwegian.pdf</a:t>
            </a:r>
          </a:p>
          <a:p>
            <a:pPr marL="50800" algn="l" fontAlgn="base">
              <a:buClr>
                <a:srgbClr val="FDB90C"/>
              </a:buClr>
            </a:pPr>
            <a:endParaRPr lang="nb-NO" sz="1200" dirty="0">
              <a:solidFill>
                <a:schemeClr val="tx1"/>
              </a:solidFill>
            </a:endParaRPr>
          </a:p>
          <a:p>
            <a:pPr marL="50800" algn="l" fontAlgn="base">
              <a:buClr>
                <a:srgbClr val="FDB90C"/>
              </a:buClr>
            </a:pPr>
            <a:endParaRPr lang="nb-NO" sz="1200" dirty="0">
              <a:solidFill>
                <a:schemeClr val="tx1"/>
              </a:solidFill>
            </a:endParaRPr>
          </a:p>
          <a:p>
            <a:pPr marL="50800" algn="l" fontAlgn="base">
              <a:buClr>
                <a:srgbClr val="FDB90C"/>
              </a:buClr>
            </a:pPr>
            <a:endParaRPr lang="nb-NO" sz="1200" dirty="0">
              <a:solidFill>
                <a:schemeClr val="tx1"/>
              </a:solidFill>
            </a:endParaRPr>
          </a:p>
          <a:p>
            <a:pPr marL="50800" algn="l" fontAlgn="base">
              <a:buClr>
                <a:srgbClr val="FDB90C"/>
              </a:buClr>
            </a:pPr>
            <a:endParaRPr lang="nb-NO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80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23528" y="2552978"/>
            <a:ext cx="8424936" cy="901756"/>
          </a:xfrm>
        </p:spPr>
        <p:txBody>
          <a:bodyPr/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 Gruppearbeid knyttet til forarbeid </a:t>
            </a:r>
            <a:endParaRPr lang="x-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minutter</a:t>
            </a:r>
          </a:p>
        </p:txBody>
      </p:sp>
    </p:spTree>
    <p:extLst>
      <p:ext uri="{BB962C8B-B14F-4D97-AF65-F5344CB8AC3E}">
        <p14:creationId xmlns:p14="http://schemas.microsoft.com/office/powerpoint/2010/main" val="2493593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5739" y="365126"/>
            <a:ext cx="8140757" cy="1325563"/>
          </a:xfrm>
        </p:spPr>
        <p:txBody>
          <a:bodyPr/>
          <a:lstStyle/>
          <a:p>
            <a:r>
              <a:rPr lang="nb-NO" dirty="0">
                <a:solidFill>
                  <a:schemeClr val="accent1"/>
                </a:solidFill>
              </a:rPr>
              <a:t>Diskuter notatene fra forarbeidet (10 min)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5738" y="1556792"/>
            <a:ext cx="7583244" cy="4180320"/>
          </a:xfrm>
        </p:spPr>
        <p:txBody>
          <a:bodyPr>
            <a:normAutofit/>
          </a:bodyPr>
          <a:lstStyle/>
          <a:p>
            <a:pPr marL="50800" lvl="0" indent="0">
              <a:buNone/>
            </a:pPr>
            <a:r>
              <a:rPr lang="nb-NO" sz="2200" dirty="0"/>
              <a:t>Jobb i par</a:t>
            </a:r>
          </a:p>
          <a:p>
            <a:pPr lvl="0"/>
            <a:r>
              <a:rPr lang="nb-NO" sz="2200" dirty="0"/>
              <a:t>Hvilke arenaer utenfor klasserommet dere har brukt i undervisninga? </a:t>
            </a:r>
            <a:endParaRPr lang="en-US" sz="2200" dirty="0"/>
          </a:p>
          <a:p>
            <a:pPr lvl="0"/>
            <a:r>
              <a:rPr lang="nb-NO" sz="2200" dirty="0"/>
              <a:t>Hvorfor brukte </a:t>
            </a:r>
            <a:r>
              <a:rPr lang="nb-NO" sz="2200"/>
              <a:t>dere disse</a:t>
            </a:r>
            <a:r>
              <a:rPr lang="nb-NO" sz="2200" dirty="0"/>
              <a:t>?</a:t>
            </a:r>
            <a:endParaRPr lang="en-US" sz="2200" dirty="0"/>
          </a:p>
          <a:p>
            <a:pPr lvl="0"/>
            <a:r>
              <a:rPr lang="nb-NO" sz="2200" dirty="0"/>
              <a:t>Hvor vil dere plassere det i skjemaet «Ulike måter å utvide klasserommet»?</a:t>
            </a:r>
            <a:endParaRPr lang="en-US" sz="2200" dirty="0"/>
          </a:p>
          <a:p>
            <a:pPr marL="50800" indent="0">
              <a:buNone/>
            </a:pPr>
            <a:endParaRPr lang="nb-NO" sz="2200" dirty="0"/>
          </a:p>
          <a:p>
            <a:pPr marL="50800" indent="0">
              <a:buNone/>
            </a:pPr>
            <a:endParaRPr 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693" y="4005064"/>
            <a:ext cx="4536504" cy="258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04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Oppsummer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plenum (5 min)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58674502"/>
              </p:ext>
            </p:extLst>
          </p:nvPr>
        </p:nvGraphicFramePr>
        <p:xfrm>
          <a:off x="0" y="1365250"/>
          <a:ext cx="9143629" cy="5232103"/>
        </p:xfrm>
        <a:graphic>
          <a:graphicData uri="http://schemas.openxmlformats.org/drawingml/2006/table">
            <a:tbl>
              <a:tblPr firstRow="1" bandRow="1">
                <a:tableStyleId>{84A8E6D4-2646-42E0-80F2-E700533BA42E}</a:tableStyleId>
              </a:tblPr>
              <a:tblGrid>
                <a:gridCol w="2436135">
                  <a:extLst>
                    <a:ext uri="{9D8B030D-6E8A-4147-A177-3AD203B41FA5}">
                      <a16:colId xmlns:a16="http://schemas.microsoft.com/office/drawing/2014/main" val="1680189646"/>
                    </a:ext>
                  </a:extLst>
                </a:gridCol>
                <a:gridCol w="2865129">
                  <a:extLst>
                    <a:ext uri="{9D8B030D-6E8A-4147-A177-3AD203B41FA5}">
                      <a16:colId xmlns:a16="http://schemas.microsoft.com/office/drawing/2014/main" val="3387968547"/>
                    </a:ext>
                  </a:extLst>
                </a:gridCol>
                <a:gridCol w="3842365">
                  <a:extLst>
                    <a:ext uri="{9D8B030D-6E8A-4147-A177-3AD203B41FA5}">
                      <a16:colId xmlns:a16="http://schemas.microsoft.com/office/drawing/2014/main" val="1049301499"/>
                    </a:ext>
                  </a:extLst>
                </a:gridCol>
              </a:tblGrid>
              <a:tr h="304338">
                <a:tc>
                  <a:txBody>
                    <a:bodyPr/>
                    <a:lstStyle/>
                    <a:p>
                      <a:r>
                        <a:rPr lang="nb-NO" sz="1200" baseline="0" dirty="0"/>
                        <a:t>Hvordan utvide klasserommet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Hensikt </a:t>
                      </a:r>
                      <a:r>
                        <a:rPr lang="nb-NO" sz="1200" dirty="0"/>
                        <a:t>- årsak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Typiske aktiviteter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043949"/>
                  </a:ext>
                </a:extLst>
              </a:tr>
              <a:tr h="950534">
                <a:tc>
                  <a:txBody>
                    <a:bodyPr/>
                    <a:lstStyle/>
                    <a:p>
                      <a:r>
                        <a:rPr lang="nb-NO" sz="1200" dirty="0"/>
                        <a:t>Tradisjonell ekskursjon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Elevene </a:t>
                      </a:r>
                      <a:r>
                        <a:rPr lang="nb-NO" sz="1200" dirty="0"/>
                        <a:t>får oversikt og oppsummert innhold. Det blir pekt på viktig observasjon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Elevene </a:t>
                      </a:r>
                      <a:r>
                        <a:rPr lang="nb-NO" sz="1200" dirty="0"/>
                        <a:t>guides </a:t>
                      </a:r>
                      <a:r>
                        <a:rPr lang="nb-NO" sz="1200"/>
                        <a:t>av en </a:t>
                      </a:r>
                      <a:r>
                        <a:rPr lang="nb-NO" sz="1200" dirty="0"/>
                        <a:t>lærer </a:t>
                      </a:r>
                      <a:r>
                        <a:rPr lang="nb-NO" sz="1200"/>
                        <a:t>eller en annen </a:t>
                      </a:r>
                      <a:r>
                        <a:rPr lang="nb-NO" sz="1200" dirty="0"/>
                        <a:t>ekspert</a:t>
                      </a:r>
                      <a:r>
                        <a:rPr lang="nb-NO" sz="1200"/>
                        <a:t>. Turen </a:t>
                      </a:r>
                      <a:r>
                        <a:rPr lang="nb-NO" sz="1200" dirty="0"/>
                        <a:t>følger ofte ei rute som er bestemt på forhånd</a:t>
                      </a:r>
                      <a:r>
                        <a:rPr lang="nb-NO" sz="1200"/>
                        <a:t>. Læreren </a:t>
                      </a:r>
                      <a:r>
                        <a:rPr lang="nb-NO" sz="1200" dirty="0"/>
                        <a:t>styrer form og innhold </a:t>
                      </a:r>
                      <a:r>
                        <a:rPr lang="nb-NO" sz="1200"/>
                        <a:t>og elevene </a:t>
                      </a:r>
                      <a:r>
                        <a:rPr lang="nb-NO" sz="1200" dirty="0"/>
                        <a:t>lytter, observerer og noterer.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989729"/>
                  </a:ext>
                </a:extLst>
              </a:tr>
              <a:tr h="1125631">
                <a:tc>
                  <a:txBody>
                    <a:bodyPr/>
                    <a:lstStyle/>
                    <a:p>
                      <a:r>
                        <a:rPr lang="nb-NO" sz="1200" dirty="0"/>
                        <a:t>Hypotesetesting</a:t>
                      </a:r>
                    </a:p>
                    <a:p>
                      <a:r>
                        <a:rPr lang="nb-NO" sz="1200" dirty="0"/>
                        <a:t>(Deduktiv tilnærming)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Elevene får anvende </a:t>
                      </a:r>
                      <a:r>
                        <a:rPr lang="nb-NO" sz="1200" dirty="0"/>
                        <a:t>teori </a:t>
                      </a:r>
                      <a:r>
                        <a:rPr lang="nb-NO" sz="1200"/>
                        <a:t>(generelle </a:t>
                      </a:r>
                      <a:r>
                        <a:rPr lang="nb-NO" sz="1200" dirty="0"/>
                        <a:t>modeller) på situasjoner </a:t>
                      </a:r>
                      <a:r>
                        <a:rPr lang="nb-NO" sz="1200"/>
                        <a:t>i virkeligheten. </a:t>
                      </a:r>
                      <a:r>
                        <a:rPr lang="nb-NO" sz="1200" dirty="0"/>
                        <a:t>De lager </a:t>
                      </a:r>
                      <a:r>
                        <a:rPr lang="nb-NO" sz="1200"/>
                        <a:t>og anvender </a:t>
                      </a:r>
                      <a:r>
                        <a:rPr lang="nb-NO" sz="1200" dirty="0"/>
                        <a:t>hypoteser basert på teori og tester dem </a:t>
                      </a:r>
                      <a:r>
                        <a:rPr lang="nb-NO" sz="1200"/>
                        <a:t>ut gjennom </a:t>
                      </a:r>
                      <a:r>
                        <a:rPr lang="nb-NO" sz="1200" dirty="0"/>
                        <a:t>utearbeid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Et</a:t>
                      </a:r>
                      <a:r>
                        <a:rPr lang="nb-NO" sz="1200" baseline="0" dirty="0"/>
                        <a:t> spørsmål eller problem leder til hypoteser som testes ut </a:t>
                      </a:r>
                      <a:r>
                        <a:rPr lang="nb-NO" sz="1200" baseline="0"/>
                        <a:t>i en utenfor-klasserom-situasjon</a:t>
                      </a:r>
                      <a:r>
                        <a:rPr lang="nb-NO" sz="1200" baseline="0" dirty="0"/>
                        <a:t>. Data samles inn for å </a:t>
                      </a:r>
                      <a:r>
                        <a:rPr lang="nb-NO" sz="1200" baseline="0"/>
                        <a:t>teste hypotesen </a:t>
                      </a:r>
                      <a:r>
                        <a:rPr lang="nb-NO" sz="1200" baseline="0" dirty="0"/>
                        <a:t>og undersøke </a:t>
                      </a:r>
                      <a:r>
                        <a:rPr lang="nb-NO" sz="1200" baseline="0"/>
                        <a:t>om dataene </a:t>
                      </a:r>
                      <a:r>
                        <a:rPr lang="nb-NO" sz="1200" baseline="0" dirty="0"/>
                        <a:t>bekrefter eller avviker </a:t>
                      </a:r>
                      <a:r>
                        <a:rPr lang="nb-NO" sz="1200" baseline="0"/>
                        <a:t>fra forventet </a:t>
                      </a:r>
                      <a:r>
                        <a:rPr lang="nb-NO" sz="1200" baseline="0" dirty="0"/>
                        <a:t>resultat.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63509"/>
                  </a:ext>
                </a:extLst>
              </a:tr>
              <a:tr h="950534">
                <a:tc>
                  <a:txBody>
                    <a:bodyPr/>
                    <a:lstStyle/>
                    <a:p>
                      <a:r>
                        <a:rPr lang="nb-NO" sz="1200"/>
                        <a:t>Utforskende </a:t>
                      </a:r>
                      <a:r>
                        <a:rPr lang="nb-NO" sz="1200" dirty="0"/>
                        <a:t>tilnærming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Elevene samler data for å besvare vitenskapelige spørsmål. Dataene kobles til teori, diskuteres og kommuniseres.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Elevene </a:t>
                      </a:r>
                      <a:r>
                        <a:rPr lang="nb-NO" sz="1200" dirty="0"/>
                        <a:t>deltar aktivt i datainnsamlinga</a:t>
                      </a:r>
                      <a:r>
                        <a:rPr lang="nb-NO" sz="1200"/>
                        <a:t>. Læreren </a:t>
                      </a:r>
                      <a:r>
                        <a:rPr lang="nb-NO" sz="1200" dirty="0"/>
                        <a:t>er aktiv med  å </a:t>
                      </a:r>
                      <a:r>
                        <a:rPr lang="nb-NO" sz="1200"/>
                        <a:t>veilede elevene</a:t>
                      </a:r>
                      <a:r>
                        <a:rPr lang="nb-NO" sz="1200" dirty="0"/>
                        <a:t>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137203"/>
                  </a:ext>
                </a:extLst>
              </a:tr>
              <a:tr h="1125631">
                <a:tc>
                  <a:txBody>
                    <a:bodyPr/>
                    <a:lstStyle/>
                    <a:p>
                      <a:r>
                        <a:rPr lang="nb-NO" sz="1200"/>
                        <a:t>Åpen </a:t>
                      </a:r>
                      <a:r>
                        <a:rPr lang="nb-NO" sz="1200" dirty="0"/>
                        <a:t>tilnærming</a:t>
                      </a:r>
                    </a:p>
                    <a:p>
                      <a:r>
                        <a:rPr lang="nb-NO" sz="1200" dirty="0"/>
                        <a:t>(Induktiv tilnærming)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Elevene </a:t>
                      </a:r>
                      <a:r>
                        <a:rPr lang="nb-NO" sz="1200" dirty="0"/>
                        <a:t>får stor frihet til å finne noe de ønsker å studere, og til å finne </a:t>
                      </a:r>
                      <a:r>
                        <a:rPr lang="nb-NO" sz="1200"/>
                        <a:t>ut hvilken </a:t>
                      </a:r>
                      <a:r>
                        <a:rPr lang="nb-NO" sz="1200" dirty="0"/>
                        <a:t>metode de skal bruke.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Læreren spiller rollen </a:t>
                      </a:r>
                      <a:r>
                        <a:rPr lang="nb-NO" sz="1200" dirty="0"/>
                        <a:t>som amatør og </a:t>
                      </a:r>
                      <a:r>
                        <a:rPr lang="nb-NO" sz="1200"/>
                        <a:t>oppmuntrer elevene </a:t>
                      </a:r>
                      <a:r>
                        <a:rPr lang="nb-NO" sz="1200" dirty="0"/>
                        <a:t>til å forfølge egne interesser. </a:t>
                      </a:r>
                      <a:r>
                        <a:rPr lang="nb-NO" sz="1200"/>
                        <a:t>Når elevene </a:t>
                      </a:r>
                      <a:r>
                        <a:rPr lang="nb-NO" sz="1200" dirty="0"/>
                        <a:t>stiller spørsmål,</a:t>
                      </a:r>
                      <a:r>
                        <a:rPr lang="nb-NO" sz="1200" baseline="0" dirty="0"/>
                        <a:t> </a:t>
                      </a:r>
                      <a:r>
                        <a:rPr lang="nb-NO" sz="1200" baseline="0"/>
                        <a:t>deltar læreren i samtalene </a:t>
                      </a:r>
                      <a:r>
                        <a:rPr lang="nb-NO" sz="1200" baseline="0" dirty="0"/>
                        <a:t>og hjelper dem til å finne tema og spørsmål for videre undersøkelse.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206033"/>
                  </a:ext>
                </a:extLst>
              </a:tr>
              <a:tr h="775435">
                <a:tc>
                  <a:txBody>
                    <a:bodyPr/>
                    <a:lstStyle/>
                    <a:p>
                      <a:r>
                        <a:rPr lang="nb-NO" sz="1200" dirty="0"/>
                        <a:t>Fokus </a:t>
                      </a:r>
                      <a:r>
                        <a:rPr lang="nb-NO" sz="1200"/>
                        <a:t>på sansene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Elevene </a:t>
                      </a:r>
                      <a:r>
                        <a:rPr lang="nb-NO" sz="1200" dirty="0"/>
                        <a:t>bruker </a:t>
                      </a:r>
                      <a:r>
                        <a:rPr lang="nb-NO" sz="1200"/>
                        <a:t>alle sansene </a:t>
                      </a:r>
                      <a:r>
                        <a:rPr lang="nb-NO" sz="1200" dirty="0"/>
                        <a:t>til å utforske miljøet, slik at de utvikler et ønske om å ta vare </a:t>
                      </a:r>
                      <a:r>
                        <a:rPr lang="nb-NO" sz="1200"/>
                        <a:t>på naturen.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Strukturerte aktiviteter skal hjelpe elevene til å bruke alle sansene for å oppleve miljøet. Elevene blir oppmuntret til å ta og føle på noe, lytte,</a:t>
                      </a:r>
                      <a:r>
                        <a:rPr lang="nb-NO" sz="1200" baseline="0" dirty="0"/>
                        <a:t> smake osv.</a:t>
                      </a:r>
                      <a:r>
                        <a:rPr lang="nb-NO" sz="1200" dirty="0"/>
                        <a:t>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18264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08104" y="6577607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Modifisert fra Frøyland og Remmen 2019</a:t>
            </a:r>
            <a:endParaRPr lang="en-US" dirty="0"/>
          </a:p>
        </p:txBody>
      </p:sp>
      <p:sp>
        <p:nvSpPr>
          <p:cNvPr id="2" name="Bildeforklaring formet som et avrundet rektangel 1"/>
          <p:cNvSpPr/>
          <p:nvPr/>
        </p:nvSpPr>
        <p:spPr>
          <a:xfrm>
            <a:off x="6542110" y="68419"/>
            <a:ext cx="2566394" cy="115212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spcAft>
                <a:spcPts val="1200"/>
              </a:spcAft>
            </a:pPr>
            <a:r>
              <a:rPr lang="nb-NO" sz="1600" dirty="0">
                <a:solidFill>
                  <a:schemeClr val="bg1"/>
                </a:solidFill>
              </a:rPr>
              <a:t>1. Hvilke arenaer? </a:t>
            </a:r>
          </a:p>
          <a:p>
            <a:pPr lvl="1">
              <a:spcAft>
                <a:spcPts val="1200"/>
              </a:spcAft>
            </a:pPr>
            <a:r>
              <a:rPr lang="nb-NO" sz="1600" dirty="0">
                <a:solidFill>
                  <a:schemeClr val="bg1"/>
                </a:solidFill>
              </a:rPr>
              <a:t>2. Hvorfor?</a:t>
            </a:r>
          </a:p>
          <a:p>
            <a:pPr lvl="1">
              <a:spcAft>
                <a:spcPts val="1200"/>
              </a:spcAft>
            </a:pPr>
            <a:r>
              <a:rPr lang="nb-NO" sz="1600" dirty="0">
                <a:solidFill>
                  <a:schemeClr val="bg1"/>
                </a:solidFill>
              </a:rPr>
              <a:t>3. Beskrivelse fra tabell?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729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103239" y="2552978"/>
            <a:ext cx="8893277" cy="901756"/>
          </a:xfrm>
        </p:spPr>
        <p:txBody>
          <a:bodyPr>
            <a:normAutofit/>
          </a:bodyPr>
          <a:lstStyle/>
          <a:p>
            <a:r>
              <a:rPr lang="nb-NO" dirty="0"/>
              <a:t>Aktivitet</a:t>
            </a:r>
            <a:endParaRPr lang="x-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5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0 minutter</a:t>
            </a:r>
          </a:p>
        </p:txBody>
      </p:sp>
    </p:spTree>
    <p:extLst>
      <p:ext uri="{BB962C8B-B14F-4D97-AF65-F5344CB8AC3E}">
        <p14:creationId xmlns:p14="http://schemas.microsoft.com/office/powerpoint/2010/main" val="3137795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6399" y="116632"/>
            <a:ext cx="8068089" cy="1325563"/>
          </a:xfrm>
        </p:spPr>
        <p:txBody>
          <a:bodyPr/>
          <a:lstStyle/>
          <a:p>
            <a:r>
              <a:rPr lang="nb-NO" dirty="0"/>
              <a:t>Utvidet klasserom aktivitet – stedsanalyse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5400600" cy="4752529"/>
          </a:xfrm>
        </p:spPr>
        <p:txBody>
          <a:bodyPr/>
          <a:lstStyle/>
          <a:p>
            <a:r>
              <a:rPr lang="nb-NO" sz="2200" dirty="0"/>
              <a:t>Dere skal gjennomføre en stedsanalyse av skolegården.</a:t>
            </a:r>
          </a:p>
          <a:p>
            <a:r>
              <a:rPr lang="nb-NO" sz="2200" dirty="0"/>
              <a:t>Oppdraget i stedsanalysen er å vurdere miljøkvaliteten i skolegården ved hjelp av følgende dimensjoner: atmosfære, hydrosfære, litosfære og biosfære.</a:t>
            </a:r>
          </a:p>
          <a:p>
            <a:r>
              <a:rPr lang="nb-NO" sz="2200" dirty="0"/>
              <a:t>For å vurdere dimensjonene skal dere bruke en skala fra 0 til 10, der 0 regnes som den dårligste kvaliteten og 10 som den beste. </a:t>
            </a:r>
          </a:p>
          <a:p>
            <a:r>
              <a:rPr lang="nb-NO" sz="2200" dirty="0"/>
              <a:t>Dere skal selv velge hvilke observasjoner (altså kriterier) dere vil bruke når dere skal vurdere kvaliteten til hver dimensjon.</a:t>
            </a:r>
          </a:p>
          <a:p>
            <a:endParaRPr lang="nb-NO" sz="2200" dirty="0"/>
          </a:p>
          <a:p>
            <a:pPr marL="50800" indent="0">
              <a:buNone/>
            </a:pPr>
            <a:endParaRPr lang="nb-NO" sz="2200" dirty="0"/>
          </a:p>
        </p:txBody>
      </p:sp>
      <p:sp>
        <p:nvSpPr>
          <p:cNvPr id="6" name="Rectangle 5"/>
          <p:cNvSpPr/>
          <p:nvPr/>
        </p:nvSpPr>
        <p:spPr>
          <a:xfrm>
            <a:off x="3923928" y="6550223"/>
            <a:ext cx="5220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err="1">
                <a:hlinkClick r:id="rId2"/>
              </a:rPr>
              <a:t>Hentet</a:t>
            </a:r>
            <a:r>
              <a:rPr lang="en-US" sz="1200" dirty="0">
                <a:hlinkClick r:id="rId2"/>
              </a:rPr>
              <a:t> </a:t>
            </a:r>
            <a:r>
              <a:rPr lang="en-US" sz="1200" dirty="0" err="1">
                <a:hlinkClick r:id="rId2"/>
              </a:rPr>
              <a:t>fra</a:t>
            </a:r>
            <a:r>
              <a:rPr lang="en-US" sz="1200" dirty="0">
                <a:hlinkClick r:id="rId2"/>
              </a:rPr>
              <a:t> https://www.earthlearningidea.com/PDF/188_Norwegian.pdf</a:t>
            </a:r>
            <a:r>
              <a:rPr lang="en-US" sz="12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740064" y="5445224"/>
            <a:ext cx="160813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900" dirty="0"/>
              <a:t>Bildet: </a:t>
            </a:r>
            <a:r>
              <a:rPr lang="nb-NO" sz="900" dirty="0" err="1"/>
              <a:t>Arek</a:t>
            </a:r>
            <a:r>
              <a:rPr lang="nb-NO" sz="900" dirty="0"/>
              <a:t> </a:t>
            </a:r>
            <a:r>
              <a:rPr lang="nb-NO" sz="900" dirty="0" err="1"/>
              <a:t>Socha</a:t>
            </a:r>
            <a:r>
              <a:rPr lang="nb-NO" sz="900" dirty="0"/>
              <a:t>, </a:t>
            </a:r>
            <a:r>
              <a:rPr lang="nb-NO" sz="900" dirty="0" err="1"/>
              <a:t>Pixabay</a:t>
            </a:r>
            <a:endParaRPr lang="nb-NO" sz="9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2"/>
          <a:stretch/>
        </p:blipFill>
        <p:spPr>
          <a:xfrm>
            <a:off x="5981997" y="1839690"/>
            <a:ext cx="2973901" cy="361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48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6400" y="116632"/>
            <a:ext cx="8068088" cy="1325563"/>
          </a:xfrm>
        </p:spPr>
        <p:txBody>
          <a:bodyPr/>
          <a:lstStyle/>
          <a:p>
            <a:r>
              <a:rPr lang="nb-NO" dirty="0"/>
              <a:t>Utvidet klasserom aktivitet – stedsanalyse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3960440" cy="4752529"/>
          </a:xfrm>
        </p:spPr>
        <p:txBody>
          <a:bodyPr/>
          <a:lstStyle/>
          <a:p>
            <a:r>
              <a:rPr lang="nb-NO" sz="2200" dirty="0"/>
              <a:t>Del dere inn i grupper på tre.</a:t>
            </a:r>
          </a:p>
          <a:p>
            <a:r>
              <a:rPr lang="nb-NO" sz="2200" dirty="0"/>
              <a:t>Hver person skal ha en utskrift av skjemaet «Stedsanalyse».</a:t>
            </a:r>
          </a:p>
          <a:p>
            <a:pPr marL="50800" indent="0">
              <a:buNone/>
            </a:pPr>
            <a:endParaRPr lang="nb-NO" sz="2200" dirty="0"/>
          </a:p>
        </p:txBody>
      </p:sp>
      <p:sp>
        <p:nvSpPr>
          <p:cNvPr id="2" name="Rounded Rectangle 1"/>
          <p:cNvSpPr/>
          <p:nvPr/>
        </p:nvSpPr>
        <p:spPr>
          <a:xfrm>
            <a:off x="1013092" y="4365104"/>
            <a:ext cx="714393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 dirty="0">
                <a:solidFill>
                  <a:schemeClr val="bg1"/>
                </a:solidFill>
              </a:rPr>
              <a:t>Aktiviteten dere skal gjennomføre er tredelt: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Inne: Forarbeid i gruppa (10 min)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Ute: Stedsanalyse individuelt (10 min)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Inne: Etterarbeid i gruppa (10 min)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269881"/>
            <a:ext cx="3441006" cy="2711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3675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alfagsløyper">
      <a:dk1>
        <a:srgbClr val="333333"/>
      </a:dk1>
      <a:lt1>
        <a:srgbClr val="FFFFFF"/>
      </a:lt1>
      <a:dk2>
        <a:srgbClr val="268183"/>
      </a:dk2>
      <a:lt2>
        <a:srgbClr val="E7E6E6"/>
      </a:lt2>
      <a:accent1>
        <a:srgbClr val="037F83"/>
      </a:accent1>
      <a:accent2>
        <a:srgbClr val="18B3B7"/>
      </a:accent2>
      <a:accent3>
        <a:srgbClr val="FDB90C"/>
      </a:accent3>
      <a:accent4>
        <a:srgbClr val="D3EEEE"/>
      </a:accent4>
      <a:accent5>
        <a:srgbClr val="268183"/>
      </a:accent5>
      <a:accent6>
        <a:srgbClr val="E25143"/>
      </a:accent6>
      <a:hlink>
        <a:srgbClr val="037F83"/>
      </a:hlink>
      <a:folHlink>
        <a:srgbClr val="037F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4960</TotalTime>
  <Words>2139</Words>
  <Application>Microsoft Office PowerPoint</Application>
  <PresentationFormat>Skjermfremvisning (4:3)</PresentationFormat>
  <Paragraphs>238</Paragraphs>
  <Slides>36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Office-tema</vt:lpstr>
      <vt:lpstr>Hvorfor utvide klasserommet? B – Samarbeid</vt:lpstr>
      <vt:lpstr>Mål</vt:lpstr>
      <vt:lpstr>Tidsplan for denne økta</vt:lpstr>
      <vt:lpstr> Gruppearbeid knyttet til forarbeid </vt:lpstr>
      <vt:lpstr>Diskuter notatene fra forarbeidet (10 min)</vt:lpstr>
      <vt:lpstr>Oppsummer i plenum (5 min) </vt:lpstr>
      <vt:lpstr>Aktivitet</vt:lpstr>
      <vt:lpstr>Utvidet klasserom aktivitet – stedsanalyse</vt:lpstr>
      <vt:lpstr>Utvidet klasserom aktivitet – stedsanalyse</vt:lpstr>
      <vt:lpstr>Forarbeid i gruppa Stedsanalyse av skolegården (10 min)</vt:lpstr>
      <vt:lpstr>Ute i skolegården individuelt Stedsanalyse i «skolegården» (10 min)</vt:lpstr>
      <vt:lpstr>Etterarbeid i gruppa Stedsanalyse av skolegården (10 min)</vt:lpstr>
      <vt:lpstr>Plenumsoppsummering (10 min)</vt:lpstr>
      <vt:lpstr>Tenk (2 min)</vt:lpstr>
      <vt:lpstr>Plenum (5 min)</vt:lpstr>
      <vt:lpstr>Oppsummering 1</vt:lpstr>
      <vt:lpstr>Oppsummering 2 – overføringsverdien</vt:lpstr>
      <vt:lpstr>Faglig påfyll</vt:lpstr>
      <vt:lpstr>Hvorfor utvide klasserommet? Hva sier læreplanen? </vt:lpstr>
      <vt:lpstr>Hvorfor utvide klasserommet?  Hva sier forskninga?</vt:lpstr>
      <vt:lpstr>Tenk (2 min)</vt:lpstr>
      <vt:lpstr>Plenum (3 min)</vt:lpstr>
      <vt:lpstr>Når du skal utvide klasserommet?  – Et viktig spørsmål</vt:lpstr>
      <vt:lpstr>Planlegg undervisning</vt:lpstr>
      <vt:lpstr>Planlegg stedsanalyse med elevene – tilpass undervisninga</vt:lpstr>
      <vt:lpstr>Planlegg stedsanalyse med elevene – opplegget</vt:lpstr>
      <vt:lpstr>Planlegg stedsanalyse med elevene – analysen</vt:lpstr>
      <vt:lpstr>Hvorfor utvide klasserommet? D – Etterarbeid</vt:lpstr>
      <vt:lpstr>Mål</vt:lpstr>
      <vt:lpstr>Tidsplan for denne økta</vt:lpstr>
      <vt:lpstr>Del erfaringer i grupper (20 min)</vt:lpstr>
      <vt:lpstr>Oppsummer i plenum (10 min)</vt:lpstr>
      <vt:lpstr>Mål </vt:lpstr>
      <vt:lpstr>Tenk-par-del (12 min)</vt:lpstr>
      <vt:lpstr>Veien videre (3 min)</vt:lpstr>
      <vt:lpstr>Kilder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 er realfag? B – Samarbeid</dc:title>
  <dc:creator>Øystein Sørborg</dc:creator>
  <cp:lastModifiedBy>Øystein Sørborg</cp:lastModifiedBy>
  <cp:revision>434</cp:revision>
  <dcterms:modified xsi:type="dcterms:W3CDTF">2023-01-10T10:29:06Z</dcterms:modified>
</cp:coreProperties>
</file>