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8"/>
  </p:notesMasterIdLst>
  <p:sldIdLst>
    <p:sldId id="552" r:id="rId2"/>
    <p:sldId id="553" r:id="rId3"/>
    <p:sldId id="554" r:id="rId4"/>
    <p:sldId id="555" r:id="rId5"/>
    <p:sldId id="556" r:id="rId6"/>
    <p:sldId id="557" r:id="rId7"/>
    <p:sldId id="558" r:id="rId8"/>
    <p:sldId id="559" r:id="rId9"/>
    <p:sldId id="560" r:id="rId10"/>
    <p:sldId id="561" r:id="rId11"/>
    <p:sldId id="562" r:id="rId12"/>
    <p:sldId id="563" r:id="rId13"/>
    <p:sldId id="564" r:id="rId14"/>
    <p:sldId id="565" r:id="rId15"/>
    <p:sldId id="566" r:id="rId16"/>
    <p:sldId id="567" r:id="rId17"/>
    <p:sldId id="568" r:id="rId18"/>
    <p:sldId id="569" r:id="rId19"/>
    <p:sldId id="570" r:id="rId20"/>
    <p:sldId id="571" r:id="rId21"/>
    <p:sldId id="572" r:id="rId22"/>
    <p:sldId id="573" r:id="rId23"/>
    <p:sldId id="574" r:id="rId24"/>
    <p:sldId id="543" r:id="rId25"/>
    <p:sldId id="334" r:id="rId26"/>
    <p:sldId id="325" r:id="rId27"/>
    <p:sldId id="575" r:id="rId28"/>
    <p:sldId id="576" r:id="rId29"/>
    <p:sldId id="577" r:id="rId30"/>
    <p:sldId id="578" r:id="rId31"/>
    <p:sldId id="579" r:id="rId32"/>
    <p:sldId id="580" r:id="rId33"/>
    <p:sldId id="581" r:id="rId34"/>
    <p:sldId id="582" r:id="rId35"/>
    <p:sldId id="583" r:id="rId36"/>
    <p:sldId id="584" r:id="rId37"/>
  </p:sldIdLst>
  <p:sldSz cx="9144000" cy="6858000" type="screen4x3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Øystein Sørborg" initials="ØS" lastIdx="6" clrIdx="0"/>
  <p:cmAuthor id="2" name="Maria Gaare Dahl" initials="MGD" lastIdx="25" clrIdx="1"/>
  <p:cmAuthor id="3" name="Kirsten Fiskum" initials="KF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A8E6D4-2646-42E0-80F2-E700533BA42E}">
  <a:tblStyle styleId="{84A8E6D4-2646-42E0-80F2-E700533BA42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ECEC"/>
          </a:solidFill>
        </a:fill>
      </a:tcStyle>
    </a:wholeTbl>
    <a:band1H>
      <a:tcTxStyle/>
      <a:tcStyle>
        <a:tcBdr/>
        <a:fill>
          <a:solidFill>
            <a:srgbClr val="CAD7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7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emastil 1 – uthev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89184" autoAdjust="0"/>
  </p:normalViewPr>
  <p:slideViewPr>
    <p:cSldViewPr>
      <p:cViewPr varScale="1">
        <p:scale>
          <a:sx n="116" d="100"/>
          <a:sy n="116" d="100"/>
        </p:scale>
        <p:origin x="108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021295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79252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4644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7116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endParaRPr lang="nb-NO" b="0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85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050" dirty="0"/>
          </a:p>
          <a:p>
            <a:endParaRPr lang="en-US" sz="1050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966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879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9491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348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5385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64263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30475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1625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10769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2585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38106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56589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18355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613989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02657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702960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330792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0151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4335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46100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25306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59380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1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8821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1412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2744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2996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9973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120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rside">
  <p:cSld name="Forside">
    <p:bg>
      <p:bgPr>
        <a:solidFill>
          <a:srgbClr val="F5F5F5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71180" y="2409914"/>
            <a:ext cx="7801641" cy="1674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960749" y="1912281"/>
            <a:ext cx="5280434" cy="442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4552950" y="3529411"/>
            <a:ext cx="38100" cy="1447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Shape 16"/>
          <p:cNvGrpSpPr/>
          <p:nvPr/>
        </p:nvGrpSpPr>
        <p:grpSpPr>
          <a:xfrm>
            <a:off x="620590" y="5614909"/>
            <a:ext cx="7902815" cy="647295"/>
            <a:chOff x="1697880" y="5614909"/>
            <a:chExt cx="5885486" cy="647295"/>
          </a:xfrm>
        </p:grpSpPr>
        <p:pic>
          <p:nvPicPr>
            <p:cNvPr id="17" name="Shape 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84620" y="5614909"/>
              <a:ext cx="1589682" cy="6472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Shape 18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97880" y="5739615"/>
              <a:ext cx="1282244" cy="4429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Shape 19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78795" y="5806202"/>
              <a:ext cx="1404571" cy="3098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feranser">
  <p:cSld name="Referanser">
    <p:bg>
      <p:bgPr>
        <a:solidFill>
          <a:schemeClr val="accent4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548866" y="1262559"/>
            <a:ext cx="8046268" cy="63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1143000" y="2255045"/>
            <a:ext cx="6858000" cy="3392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38601" y="213143"/>
            <a:ext cx="1066799" cy="901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4717" y="6065422"/>
            <a:ext cx="2134567" cy="647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552950" y="1350233"/>
            <a:ext cx="38100" cy="14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1953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>
  <p:cSld name="Tittel og innhold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895738" y="1825625"/>
            <a:ext cx="7583244" cy="41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" name="Shape 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2125" y="0"/>
            <a:ext cx="381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2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738" y="6206222"/>
            <a:ext cx="1417063" cy="43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preserve="1">
  <p:cSld name="1_Tittel og innhold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895738" y="1825625"/>
            <a:ext cx="7583244" cy="41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" name="Shape 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2125" y="0"/>
            <a:ext cx="38100" cy="14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919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telforside">
  <p:cSld name="Kapittelforside">
    <p:bg>
      <p:bgPr>
        <a:solidFill>
          <a:schemeClr val="accent4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48866" y="2552978"/>
            <a:ext cx="8046268" cy="9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143000" y="3991427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38601" y="1375372"/>
            <a:ext cx="1066799" cy="901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4717" y="5851776"/>
            <a:ext cx="2134567" cy="647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552950" y="2897023"/>
            <a:ext cx="381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bilde høyre">
  <p:cSld name="Innhold med bilde høyr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896400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pic" idx="2"/>
          </p:nvPr>
        </p:nvSpPr>
        <p:spPr>
          <a:xfrm>
            <a:off x="3967842" y="681136"/>
            <a:ext cx="4511140" cy="5179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96400" y="2239348"/>
            <a:ext cx="2949178" cy="3621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Shape 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100" y="0"/>
            <a:ext cx="381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738" y="6206222"/>
            <a:ext cx="1417063" cy="43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bilde venstre">
  <p:cSld name="Innhold med bilde venstr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5455227" y="457200"/>
            <a:ext cx="302375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pic" idx="2"/>
          </p:nvPr>
        </p:nvSpPr>
        <p:spPr>
          <a:xfrm>
            <a:off x="888476" y="680989"/>
            <a:ext cx="4418681" cy="5179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5455227" y="2239201"/>
            <a:ext cx="3023756" cy="3621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3" name="Shape 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100" y="0"/>
            <a:ext cx="381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738" y="6206222"/>
            <a:ext cx="1417063" cy="43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tabell">
  <p:cSld name="Tittel og tabell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100" y="0"/>
            <a:ext cx="381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738" y="6206222"/>
            <a:ext cx="1417063" cy="43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100" y="0"/>
            <a:ext cx="381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738" y="6206222"/>
            <a:ext cx="1417063" cy="43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lutning">
  <p:cSld name="Avslutning">
    <p:bg>
      <p:bgPr>
        <a:solidFill>
          <a:schemeClr val="accent4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77636" y="230463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73" name="Shape 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4595586" y="3447481"/>
            <a:ext cx="50800" cy="1085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" name="Shape 74"/>
          <p:cNvGrpSpPr/>
          <p:nvPr/>
        </p:nvGrpSpPr>
        <p:grpSpPr>
          <a:xfrm>
            <a:off x="620590" y="5614909"/>
            <a:ext cx="7902821" cy="647295"/>
            <a:chOff x="1697878" y="5614909"/>
            <a:chExt cx="5885487" cy="647295"/>
          </a:xfrm>
        </p:grpSpPr>
        <p:pic>
          <p:nvPicPr>
            <p:cNvPr id="75" name="Shape 7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84617" y="5614909"/>
              <a:ext cx="1589681" cy="6472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Shape 76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97878" y="5739615"/>
              <a:ext cx="1282244" cy="4429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Shape 77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78794" y="5806202"/>
              <a:ext cx="1404571" cy="3098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96400" y="365126"/>
            <a:ext cx="76189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96400" y="1825625"/>
            <a:ext cx="76189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3" r:id="rId3"/>
    <p:sldLayoutId id="2147483650" r:id="rId4"/>
    <p:sldLayoutId id="2147483653" r:id="rId5"/>
    <p:sldLayoutId id="2147483654" r:id="rId6"/>
    <p:sldLayoutId id="2147483655" r:id="rId7"/>
    <p:sldLayoutId id="2147483657" r:id="rId8"/>
    <p:sldLayoutId id="2147483659" r:id="rId9"/>
    <p:sldLayoutId id="2147483664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lektor2.no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ir.no/laring-og-trivsel/lareplanverket/forsok-og-pagaende-arbeid/Lareplangrupper/Retningslinjer-for-utforming-av-lareplaner-for-fag-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udir.no/lk20/overordnet-del/prinsipper-for-laring-utvikling-og-danning/tverrfaglige-temaer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ir.no/laring-og-trivsel/lareplanverket/forsok-og-pagaende-arbeid/Lareplangrupper/Retningslinjer-for-utforming-av-lareplaner-for-fag-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udir.no/lk20/overordnet-del/prinsipper-for-laring-utvikling-og-danning/tverrfaglige-temaer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671179" y="2556218"/>
            <a:ext cx="7801641" cy="1674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20000"/>
              </a:lnSpc>
              <a:buClr>
                <a:srgbClr val="268183"/>
              </a:buClr>
            </a:pPr>
            <a:r>
              <a:rPr lang="nb-NO" dirty="0">
                <a:solidFill>
                  <a:srgbClr val="268183"/>
                </a:solidFill>
              </a:rPr>
              <a:t>Tverrfaglige temaer</a:t>
            </a:r>
            <a:br>
              <a:rPr lang="x-none" sz="54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x-none" sz="32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B – Samarbeid</a:t>
            </a:r>
            <a:endParaRPr sz="5400" b="0" i="0" u="none" strike="noStrike" cap="none" dirty="0">
              <a:solidFill>
                <a:srgbClr val="2681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Undertit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Modul 2</a:t>
            </a:r>
          </a:p>
        </p:txBody>
      </p:sp>
    </p:spTree>
    <p:extLst>
      <p:ext uri="{BB962C8B-B14F-4D97-AF65-F5344CB8AC3E}">
        <p14:creationId xmlns:p14="http://schemas.microsoft.com/office/powerpoint/2010/main" val="199990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4455" y="3500955"/>
            <a:ext cx="5519445" cy="3357045"/>
            <a:chOff x="394455" y="3500955"/>
            <a:chExt cx="4393569" cy="2672263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3500955"/>
              <a:ext cx="4104456" cy="267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Avrundet rektangel 9"/>
            <p:cNvSpPr/>
            <p:nvPr/>
          </p:nvSpPr>
          <p:spPr>
            <a:xfrm>
              <a:off x="394455" y="3500955"/>
              <a:ext cx="3097425" cy="864149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Jobb sammen to og to (5 min)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7584" y="1340768"/>
            <a:ext cx="7996741" cy="4896544"/>
          </a:xfrm>
        </p:spPr>
        <p:txBody>
          <a:bodyPr/>
          <a:lstStyle/>
          <a:p>
            <a:r>
              <a:rPr lang="nb-NO" sz="2200" dirty="0"/>
              <a:t>Gå inn på læreplanen LK20 på udir.no og velg et fag dere underviser.</a:t>
            </a:r>
          </a:p>
          <a:p>
            <a:r>
              <a:rPr lang="nb-NO" sz="2200" dirty="0"/>
              <a:t>Les beskrivelsen av de tverrfaglige temaene.</a:t>
            </a:r>
          </a:p>
          <a:p>
            <a:r>
              <a:rPr lang="nb-NO" sz="2200" dirty="0"/>
              <a:t>Velg et tverrfaglig tema og finn ut hvilke kompetansemål (på de trinn dere underviser) som er knyttet til temaet.</a:t>
            </a:r>
          </a:p>
        </p:txBody>
      </p:sp>
      <p:cxnSp>
        <p:nvCxnSpPr>
          <p:cNvPr id="9" name="Rett pil 8"/>
          <p:cNvCxnSpPr/>
          <p:nvPr/>
        </p:nvCxnSpPr>
        <p:spPr>
          <a:xfrm flipH="1">
            <a:off x="3419872" y="5157192"/>
            <a:ext cx="2592288" cy="40499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Avrundet rektangel 13"/>
          <p:cNvSpPr/>
          <p:nvPr/>
        </p:nvSpPr>
        <p:spPr>
          <a:xfrm>
            <a:off x="7595255" y="4005064"/>
            <a:ext cx="1008112" cy="738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Marker her</a:t>
            </a:r>
          </a:p>
        </p:txBody>
      </p:sp>
      <p:cxnSp>
        <p:nvCxnSpPr>
          <p:cNvPr id="7" name="Rett pil 6"/>
          <p:cNvCxnSpPr/>
          <p:nvPr/>
        </p:nvCxnSpPr>
        <p:spPr>
          <a:xfrm flipH="1" flipV="1">
            <a:off x="4647731" y="4077072"/>
            <a:ext cx="2948605" cy="3600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Avrundet rektangel 18"/>
          <p:cNvSpPr/>
          <p:nvPr/>
        </p:nvSpPr>
        <p:spPr>
          <a:xfrm>
            <a:off x="5940152" y="4869160"/>
            <a:ext cx="2232248" cy="738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Klikk på relevant trinn</a:t>
            </a:r>
          </a:p>
        </p:txBody>
      </p:sp>
    </p:spTree>
    <p:extLst>
      <p:ext uri="{BB962C8B-B14F-4D97-AF65-F5344CB8AC3E}">
        <p14:creationId xmlns:p14="http://schemas.microsoft.com/office/powerpoint/2010/main" val="298783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Aktivitet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10 minutter</a:t>
            </a:r>
          </a:p>
        </p:txBody>
      </p:sp>
    </p:spTree>
    <p:extLst>
      <p:ext uri="{BB962C8B-B14F-4D97-AF65-F5344CB8AC3E}">
        <p14:creationId xmlns:p14="http://schemas.microsoft.com/office/powerpoint/2010/main" val="174563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Jobb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par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6103" y="1556792"/>
            <a:ext cx="7358305" cy="4347232"/>
          </a:xfrm>
        </p:spPr>
        <p:txBody>
          <a:bodyPr/>
          <a:lstStyle/>
          <a:p>
            <a:r>
              <a:rPr lang="nb-NO" sz="2200" dirty="0">
                <a:solidFill>
                  <a:schemeClr val="tx1"/>
                </a:solidFill>
              </a:rPr>
              <a:t>Å jobbe med de tverrfaglige temaene i undervisninga trenger ikke være komplisert eller tidkrevende.</a:t>
            </a:r>
          </a:p>
          <a:p>
            <a:r>
              <a:rPr lang="nb-NO" sz="2200" dirty="0">
                <a:solidFill>
                  <a:schemeClr val="tx1"/>
                </a:solidFill>
              </a:rPr>
              <a:t>Dere skal nå gjennomføre en aktivitet (</a:t>
            </a:r>
            <a:r>
              <a:rPr lang="nb-NO" sz="2200" i="1" dirty="0">
                <a:solidFill>
                  <a:schemeClr val="tx1"/>
                </a:solidFill>
              </a:rPr>
              <a:t>Hvem</a:t>
            </a:r>
            <a:r>
              <a:rPr lang="nb-NO" sz="2200" dirty="0">
                <a:solidFill>
                  <a:schemeClr val="tx1"/>
                </a:solidFill>
              </a:rPr>
              <a:t> </a:t>
            </a:r>
            <a:r>
              <a:rPr lang="nb-NO" sz="2200" i="1" dirty="0">
                <a:solidFill>
                  <a:schemeClr val="tx1"/>
                </a:solidFill>
              </a:rPr>
              <a:t>skal</a:t>
            </a:r>
            <a:r>
              <a:rPr lang="nb-NO" sz="2200" dirty="0">
                <a:solidFill>
                  <a:schemeClr val="tx1"/>
                </a:solidFill>
              </a:rPr>
              <a:t> </a:t>
            </a:r>
            <a:r>
              <a:rPr lang="nb-NO" sz="2200" i="1" dirty="0">
                <a:solidFill>
                  <a:schemeClr val="tx1"/>
                </a:solidFill>
              </a:rPr>
              <a:t>ut?</a:t>
            </a:r>
            <a:r>
              <a:rPr lang="nb-NO" sz="2200" dirty="0">
                <a:solidFill>
                  <a:schemeClr val="tx1"/>
                </a:solidFill>
              </a:rPr>
              <a:t>) i rollen som elever.</a:t>
            </a:r>
          </a:p>
          <a:p>
            <a:endParaRPr lang="nb-NO" sz="2200" dirty="0">
              <a:solidFill>
                <a:schemeClr val="tx1"/>
              </a:solidFill>
            </a:endParaRPr>
          </a:p>
          <a:p>
            <a:pPr lvl="1"/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427937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159221"/>
            <a:ext cx="7582582" cy="1325563"/>
          </a:xfrm>
        </p:spPr>
        <p:txBody>
          <a:bodyPr/>
          <a:lstStyle/>
          <a:p>
            <a:r>
              <a:rPr lang="nb-NO" sz="3600" dirty="0"/>
              <a:t>Hvem skal ut?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(5 min)</a:t>
            </a:r>
            <a:endParaRPr lang="nb-NO" sz="36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7858" r="-273" b="11492"/>
          <a:stretch/>
        </p:blipFill>
        <p:spPr>
          <a:xfrm>
            <a:off x="1007013" y="1402981"/>
            <a:ext cx="3413125" cy="2012950"/>
          </a:xfrm>
          <a:ln>
            <a:solidFill>
              <a:schemeClr val="tx1"/>
            </a:solidFill>
          </a:ln>
        </p:spPr>
      </p:pic>
      <p:sp>
        <p:nvSpPr>
          <p:cNvPr id="5" name="TekstSylinder 4"/>
          <p:cNvSpPr txBox="1"/>
          <p:nvPr/>
        </p:nvSpPr>
        <p:spPr>
          <a:xfrm>
            <a:off x="3462472" y="1399707"/>
            <a:ext cx="954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Vaksine</a:t>
            </a:r>
            <a:r>
              <a:rPr lang="nb-NO" dirty="0"/>
              <a:t> 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600" y="1399707"/>
            <a:ext cx="3413784" cy="2016224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t="297" r="1590" b="6651"/>
          <a:stretch/>
        </p:blipFill>
        <p:spPr>
          <a:xfrm>
            <a:off x="1009467" y="3646376"/>
            <a:ext cx="3408218" cy="20148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kstSylinder 7"/>
          <p:cNvSpPr txBox="1"/>
          <p:nvPr/>
        </p:nvSpPr>
        <p:spPr>
          <a:xfrm>
            <a:off x="6774840" y="1402885"/>
            <a:ext cx="1253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</a:rPr>
              <a:t>Antibiotika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2809667" y="3659708"/>
            <a:ext cx="1536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Smertestillende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8" b="5080"/>
          <a:stretch/>
        </p:blipFill>
        <p:spPr>
          <a:xfrm>
            <a:off x="4614600" y="3646376"/>
            <a:ext cx="3413784" cy="2014872"/>
          </a:xfrm>
          <a:prstGeom prst="rect">
            <a:avLst/>
          </a:prstGeom>
        </p:spPr>
      </p:pic>
      <p:sp>
        <p:nvSpPr>
          <p:cNvPr id="11" name="TekstSylinder 10"/>
          <p:cNvSpPr txBox="1"/>
          <p:nvPr/>
        </p:nvSpPr>
        <p:spPr>
          <a:xfrm>
            <a:off x="6990864" y="3659708"/>
            <a:ext cx="103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</a:rPr>
              <a:t>Doping</a:t>
            </a:r>
          </a:p>
        </p:txBody>
      </p:sp>
      <p:sp>
        <p:nvSpPr>
          <p:cNvPr id="12" name="Bildeforklaring formet som et avrundet rektangel 11"/>
          <p:cNvSpPr/>
          <p:nvPr/>
        </p:nvSpPr>
        <p:spPr>
          <a:xfrm>
            <a:off x="827584" y="5949280"/>
            <a:ext cx="6696744" cy="779228"/>
          </a:xfrm>
          <a:prstGeom prst="wedgeRoundRectCallout">
            <a:avLst>
              <a:gd name="adj1" fmla="val -8241"/>
              <a:gd name="adj2" fmla="val -763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Tenk (1 min) – diskuter i par (4 min) </a:t>
            </a:r>
          </a:p>
          <a:p>
            <a:pPr algn="ctr"/>
            <a:r>
              <a:rPr lang="nb-NO" sz="2000" dirty="0"/>
              <a:t>Velg et bilde som skiller seg ut. Begrunn hvorfor.</a:t>
            </a:r>
          </a:p>
        </p:txBody>
      </p:sp>
    </p:spTree>
    <p:extLst>
      <p:ext uri="{BB962C8B-B14F-4D97-AF65-F5344CB8AC3E}">
        <p14:creationId xmlns:p14="http://schemas.microsoft.com/office/powerpoint/2010/main" val="1737494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116632"/>
            <a:ext cx="7582582" cy="1325563"/>
          </a:xfrm>
        </p:spPr>
        <p:txBody>
          <a:bodyPr/>
          <a:lstStyle/>
          <a:p>
            <a:r>
              <a:rPr lang="nb-NO" sz="3600" dirty="0"/>
              <a:t>Hvem skal ut?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(5 min)</a:t>
            </a:r>
            <a:endParaRPr lang="nb-NO" sz="36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7858" r="-273" b="11492"/>
          <a:stretch/>
        </p:blipFill>
        <p:spPr>
          <a:xfrm>
            <a:off x="1043608" y="1401394"/>
            <a:ext cx="3413125" cy="2014537"/>
          </a:xfrm>
          <a:ln>
            <a:solidFill>
              <a:schemeClr val="tx1"/>
            </a:solidFill>
          </a:ln>
        </p:spPr>
      </p:pic>
      <p:sp>
        <p:nvSpPr>
          <p:cNvPr id="5" name="TekstSylinder 4"/>
          <p:cNvSpPr txBox="1"/>
          <p:nvPr/>
        </p:nvSpPr>
        <p:spPr>
          <a:xfrm>
            <a:off x="3502553" y="1399707"/>
            <a:ext cx="954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Vaksine</a:t>
            </a:r>
            <a:r>
              <a:rPr lang="nb-NO" dirty="0"/>
              <a:t> 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681" y="1399707"/>
            <a:ext cx="3413784" cy="2016224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t="297" r="1590" b="6651"/>
          <a:stretch/>
        </p:blipFill>
        <p:spPr>
          <a:xfrm>
            <a:off x="1049548" y="3646376"/>
            <a:ext cx="3408218" cy="20148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kstSylinder 7"/>
          <p:cNvSpPr txBox="1"/>
          <p:nvPr/>
        </p:nvSpPr>
        <p:spPr>
          <a:xfrm>
            <a:off x="6814921" y="1402885"/>
            <a:ext cx="1253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</a:rPr>
              <a:t>Antibiotika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2874864" y="3659708"/>
            <a:ext cx="1703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Smertestillende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8" b="5080"/>
          <a:stretch/>
        </p:blipFill>
        <p:spPr>
          <a:xfrm>
            <a:off x="4654681" y="3646376"/>
            <a:ext cx="3413784" cy="2014872"/>
          </a:xfrm>
          <a:prstGeom prst="rect">
            <a:avLst/>
          </a:prstGeom>
        </p:spPr>
      </p:pic>
      <p:sp>
        <p:nvSpPr>
          <p:cNvPr id="11" name="TekstSylinder 10"/>
          <p:cNvSpPr txBox="1"/>
          <p:nvPr/>
        </p:nvSpPr>
        <p:spPr>
          <a:xfrm>
            <a:off x="7030945" y="3659708"/>
            <a:ext cx="103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</a:rPr>
              <a:t>Doping</a:t>
            </a:r>
          </a:p>
        </p:txBody>
      </p:sp>
      <p:sp>
        <p:nvSpPr>
          <p:cNvPr id="12" name="Bildeforklaring formet som et avrundet rektangel 11"/>
          <p:cNvSpPr/>
          <p:nvPr/>
        </p:nvSpPr>
        <p:spPr>
          <a:xfrm>
            <a:off x="899592" y="5949280"/>
            <a:ext cx="7018917" cy="746837"/>
          </a:xfrm>
          <a:prstGeom prst="wedgeRoundRectCallout">
            <a:avLst>
              <a:gd name="adj1" fmla="val -8241"/>
              <a:gd name="adj2" fmla="val -763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Del i plenum (5 min) </a:t>
            </a:r>
          </a:p>
          <a:p>
            <a:pPr algn="ctr"/>
            <a:r>
              <a:rPr lang="nb-NO" sz="2000" dirty="0"/>
              <a:t>Hvilket bilde har dere valg og hvorfor?</a:t>
            </a:r>
          </a:p>
        </p:txBody>
      </p:sp>
      <p:sp>
        <p:nvSpPr>
          <p:cNvPr id="13" name="Avrundet rektangel 12"/>
          <p:cNvSpPr/>
          <p:nvPr/>
        </p:nvSpPr>
        <p:spPr>
          <a:xfrm>
            <a:off x="6444208" y="44624"/>
            <a:ext cx="2586600" cy="109297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På neste side kommer eksempler på begrunnelser</a:t>
            </a:r>
          </a:p>
        </p:txBody>
      </p:sp>
    </p:spTree>
    <p:extLst>
      <p:ext uri="{BB962C8B-B14F-4D97-AF65-F5344CB8AC3E}">
        <p14:creationId xmlns:p14="http://schemas.microsoft.com/office/powerpoint/2010/main" val="1287366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330EF-0EA4-4BB0-A5DB-779D13031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Eksempler på begrunnelser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04ED3-0020-40A9-9B20-A4DAFEB57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738" y="1556792"/>
            <a:ext cx="7583244" cy="4180320"/>
          </a:xfrm>
        </p:spPr>
        <p:txBody>
          <a:bodyPr>
            <a:noAutofit/>
          </a:bodyPr>
          <a:lstStyle/>
          <a:p>
            <a:r>
              <a:rPr lang="nb-NO" sz="2200" dirty="0"/>
              <a:t>Antibiotika skal ut, fordi det dreper bakterier.</a:t>
            </a:r>
          </a:p>
          <a:p>
            <a:r>
              <a:rPr lang="nb-NO" sz="2200" dirty="0"/>
              <a:t>Smertestillende skal ut, fordi det lindrer smerte uten å ta bort årsaken til smerte.</a:t>
            </a:r>
          </a:p>
          <a:p>
            <a:r>
              <a:rPr lang="nb-NO" sz="2200" dirty="0"/>
              <a:t>Doping skal ut, fordi det kan ha skadelige effekter.</a:t>
            </a:r>
          </a:p>
          <a:p>
            <a:r>
              <a:rPr lang="nb-NO" sz="2200" dirty="0"/>
              <a:t>Vaksine skal ut, fordi det tas forebyggende for en sykdom.</a:t>
            </a:r>
          </a:p>
          <a:p>
            <a:r>
              <a:rPr lang="nb-NO" sz="2200" dirty="0"/>
              <a:t>Antibiotika skal ut, fordi feil bruk av dette skaper et av de viktigste samfunnsproblemene vi har, </a:t>
            </a:r>
            <a:r>
              <a:rPr lang="nb-NO" sz="2200" dirty="0" err="1"/>
              <a:t>antibiotikaresistens</a:t>
            </a:r>
            <a:r>
              <a:rPr lang="nb-NO" sz="2200" dirty="0"/>
              <a:t>.</a:t>
            </a:r>
          </a:p>
          <a:p>
            <a:r>
              <a:rPr lang="nb-NO" sz="2200" dirty="0"/>
              <a:t>Smertestillende skal ut, fordi det er det eneste som er dagligdags.</a:t>
            </a:r>
          </a:p>
          <a:p>
            <a:r>
              <a:rPr lang="nb-NO" sz="2200" dirty="0"/>
              <a:t>Alle bortsett fra doping er grunnleggende for sykdomsbehandling.</a:t>
            </a:r>
          </a:p>
        </p:txBody>
      </p:sp>
    </p:spTree>
    <p:extLst>
      <p:ext uri="{BB962C8B-B14F-4D97-AF65-F5344CB8AC3E}">
        <p14:creationId xmlns:p14="http://schemas.microsoft.com/office/powerpoint/2010/main" val="2880291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Refleksjon</a:t>
            </a:r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15 </a:t>
            </a:r>
            <a:r>
              <a:rPr lang="en-US" dirty="0" err="1"/>
              <a:t>minutter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Diskuter i grupper (5 min)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>
          <a:xfrm>
            <a:off x="971600" y="1336912"/>
            <a:ext cx="7920880" cy="418032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200" dirty="0"/>
              <a:t>Ta utgangspunkt i aktiviteten dere nettopp har gjennomført.</a:t>
            </a:r>
          </a:p>
          <a:p>
            <a:pPr marL="342900" indent="-342900">
              <a:lnSpc>
                <a:spcPct val="100000"/>
              </a:lnSpc>
            </a:pPr>
            <a:r>
              <a:rPr lang="nb-NO" sz="2200" dirty="0"/>
              <a:t>Gå inn på læreplanen i naturfag på LK20 på udir.no </a:t>
            </a:r>
          </a:p>
          <a:p>
            <a:pPr marL="342900" indent="-342900">
              <a:lnSpc>
                <a:spcPct val="100000"/>
              </a:lnSpc>
            </a:pPr>
            <a:r>
              <a:rPr lang="nb-NO" sz="2200" dirty="0"/>
              <a:t>Diskuter hvordan aktiviteten  kan være relevant for ett eller flere av de tre tverrfaglige temaene i naturfag. </a:t>
            </a:r>
          </a:p>
          <a:p>
            <a:pPr marL="0" indent="0">
              <a:lnSpc>
                <a:spcPct val="100000"/>
              </a:lnSpc>
              <a:buNone/>
            </a:pPr>
            <a:endParaRPr lang="nn-NO" sz="2200" dirty="0"/>
          </a:p>
          <a:p>
            <a:pPr marL="0" indent="0">
              <a:lnSpc>
                <a:spcPct val="100000"/>
              </a:lnSpc>
              <a:buNone/>
            </a:pPr>
            <a:endParaRPr lang="nn-NO" sz="2200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3427072"/>
            <a:ext cx="4680520" cy="298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0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Diskuter i grupper (5 min)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>
          <a:xfrm>
            <a:off x="611560" y="1336912"/>
            <a:ext cx="8280920" cy="418032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</a:pPr>
            <a:r>
              <a:rPr lang="nb-NO" sz="2200" dirty="0"/>
              <a:t>Velg et annet fag enn naturfag og diskuter hvordan aktiviteten kan være relevant for et eller flere av de tre tverrfaglige temaene i det faget. </a:t>
            </a:r>
          </a:p>
          <a:p>
            <a:pPr marL="0" indent="0">
              <a:lnSpc>
                <a:spcPct val="100000"/>
              </a:lnSpc>
              <a:buNone/>
            </a:pPr>
            <a:endParaRPr lang="nn-NO" sz="2200" dirty="0"/>
          </a:p>
          <a:p>
            <a:pPr marL="0" indent="0">
              <a:lnSpc>
                <a:spcPct val="100000"/>
              </a:lnSpc>
              <a:buNone/>
            </a:pPr>
            <a:endParaRPr lang="nn-NO" sz="2200" dirty="0"/>
          </a:p>
          <a:p>
            <a:pPr marL="0" indent="0">
              <a:lnSpc>
                <a:spcPct val="100000"/>
              </a:lnSpc>
              <a:buNone/>
            </a:pPr>
            <a:endParaRPr lang="nn-NO" sz="2200" dirty="0"/>
          </a:p>
          <a:p>
            <a:pPr marL="0" indent="0">
              <a:lnSpc>
                <a:spcPct val="100000"/>
              </a:lnSpc>
              <a:buNone/>
            </a:pPr>
            <a:endParaRPr lang="nn-NO" sz="2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98" y="3700485"/>
            <a:ext cx="4032448" cy="262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840572"/>
            <a:ext cx="3508623" cy="149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vrundet rektangel 7"/>
          <p:cNvSpPr/>
          <p:nvPr/>
        </p:nvSpPr>
        <p:spPr>
          <a:xfrm>
            <a:off x="4932040" y="3635805"/>
            <a:ext cx="1008112" cy="738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2. Klikk her</a:t>
            </a:r>
            <a:endParaRPr lang="en-US" dirty="0"/>
          </a:p>
        </p:txBody>
      </p:sp>
      <p:cxnSp>
        <p:nvCxnSpPr>
          <p:cNvPr id="9" name="Rett pil 8"/>
          <p:cNvCxnSpPr/>
          <p:nvPr/>
        </p:nvCxnSpPr>
        <p:spPr>
          <a:xfrm flipH="1">
            <a:off x="2267744" y="4067853"/>
            <a:ext cx="2665378" cy="209745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Avrundet rektangel 12"/>
          <p:cNvSpPr/>
          <p:nvPr/>
        </p:nvSpPr>
        <p:spPr>
          <a:xfrm>
            <a:off x="7380312" y="3635805"/>
            <a:ext cx="1440160" cy="738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3. Skriv inn valgfritt fag her</a:t>
            </a:r>
            <a:endParaRPr lang="en-US" dirty="0"/>
          </a:p>
        </p:txBody>
      </p:sp>
      <p:cxnSp>
        <p:nvCxnSpPr>
          <p:cNvPr id="14" name="Rett pil 13"/>
          <p:cNvCxnSpPr/>
          <p:nvPr/>
        </p:nvCxnSpPr>
        <p:spPr>
          <a:xfrm flipH="1">
            <a:off x="5724128" y="4157463"/>
            <a:ext cx="1656184" cy="143262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Avrundet rektangel 9"/>
          <p:cNvSpPr/>
          <p:nvPr/>
        </p:nvSpPr>
        <p:spPr>
          <a:xfrm>
            <a:off x="5148064" y="2293216"/>
            <a:ext cx="1008112" cy="738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1. Marker her</a:t>
            </a:r>
            <a:endParaRPr lang="en-US" dirty="0"/>
          </a:p>
        </p:txBody>
      </p:sp>
      <p:cxnSp>
        <p:nvCxnSpPr>
          <p:cNvPr id="11" name="Rett pil 6"/>
          <p:cNvCxnSpPr/>
          <p:nvPr/>
        </p:nvCxnSpPr>
        <p:spPr>
          <a:xfrm flipH="1">
            <a:off x="3491880" y="2725264"/>
            <a:ext cx="1657266" cy="135933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31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Del i plenum (5 min)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200" dirty="0"/>
              <a:t>Gruppene deler:</a:t>
            </a:r>
          </a:p>
          <a:p>
            <a:pPr marL="342900" indent="-342900">
              <a:lnSpc>
                <a:spcPct val="100000"/>
              </a:lnSpc>
            </a:pPr>
            <a:r>
              <a:rPr lang="nb-NO" sz="2200" dirty="0"/>
              <a:t>Hvordan kan aktiviteten være relevant for ett eller flere av de tre tverrfaglige temaene i naturfag?</a:t>
            </a:r>
          </a:p>
          <a:p>
            <a:pPr marL="342900" indent="-342900">
              <a:lnSpc>
                <a:spcPct val="100000"/>
              </a:lnSpc>
            </a:pPr>
            <a:r>
              <a:rPr lang="nb-NO" sz="2200" dirty="0"/>
              <a:t>Hvordan kan aktiviteten være relevant for ett eller flere av de tre tverrfaglige temaene i et valgfritt fag?</a:t>
            </a:r>
          </a:p>
          <a:p>
            <a:pPr indent="-457200">
              <a:lnSpc>
                <a:spcPct val="100000"/>
              </a:lnSpc>
              <a:buFont typeface="+mj-lt"/>
              <a:buAutoNum type="arabicPeriod"/>
            </a:pPr>
            <a:endParaRPr lang="nb-NO" sz="2200" dirty="0"/>
          </a:p>
          <a:p>
            <a:pPr marL="0" indent="0">
              <a:lnSpc>
                <a:spcPct val="100000"/>
              </a:lnSpc>
              <a:buNone/>
            </a:pPr>
            <a:endParaRPr lang="nn-NO" sz="2200" dirty="0"/>
          </a:p>
          <a:p>
            <a:pPr marL="0" indent="0">
              <a:lnSpc>
                <a:spcPct val="100000"/>
              </a:lnSpc>
              <a:buNone/>
            </a:pPr>
            <a:endParaRPr lang="nn-NO" sz="2200" dirty="0"/>
          </a:p>
        </p:txBody>
      </p:sp>
    </p:spTree>
    <p:extLst>
      <p:ext uri="{BB962C8B-B14F-4D97-AF65-F5344CB8AC3E}">
        <p14:creationId xmlns:p14="http://schemas.microsoft.com/office/powerpoint/2010/main" val="422306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76701"/>
            <a:ext cx="7583243" cy="1325563"/>
          </a:xfrm>
        </p:spPr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200" dirty="0">
                <a:solidFill>
                  <a:schemeClr val="tx1"/>
                </a:solidFill>
              </a:rPr>
              <a:t>Målet med denne modulen er å bli kjent med de tre tverrfaglige temaene i læreplanen og bli bevisst på hvordan de kan inngå i undervisninga.</a:t>
            </a:r>
            <a:endParaRPr lang="nb-NO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40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Oppdrag</a:t>
            </a:r>
            <a:endParaRPr lang="en-US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 </a:t>
            </a:r>
            <a:r>
              <a:rPr lang="en-US" dirty="0" err="1"/>
              <a:t>minutter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41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Oppdrag (5 min)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nb-NO" sz="2200" dirty="0"/>
              <a:t>For mer omfattende undervisningsopplegg, kan bruk av oppdrag være en måte å jobbe med de tverrfaglige temaene på.</a:t>
            </a:r>
          </a:p>
          <a:p>
            <a:r>
              <a:rPr lang="nb-NO" sz="2200" dirty="0"/>
              <a:t>Les oppdraget som dere har fått utdelt</a:t>
            </a:r>
          </a:p>
          <a:p>
            <a:pPr marL="50800" indent="0">
              <a:buNone/>
            </a:pPr>
            <a:r>
              <a:rPr lang="nb-NO" sz="2200" dirty="0"/>
              <a:t>       Oppdraget er et eksempel fra Lektor2 (</a:t>
            </a:r>
            <a:r>
              <a:rPr lang="nb-NO" sz="2200" dirty="0">
                <a:hlinkClick r:id="rId2"/>
              </a:rPr>
              <a:t>lektor2.no</a:t>
            </a:r>
            <a:r>
              <a:rPr lang="nb-NO" sz="2200" dirty="0"/>
              <a:t>) </a:t>
            </a:r>
          </a:p>
          <a:p>
            <a:pPr marL="50800" indent="0">
              <a:buNone/>
            </a:pPr>
            <a:endParaRPr lang="nb-NO" sz="2200" dirty="0"/>
          </a:p>
          <a:p>
            <a:endParaRPr lang="nb-NO" sz="2200" dirty="0"/>
          </a:p>
        </p:txBody>
      </p:sp>
      <p:pic>
        <p:nvPicPr>
          <p:cNvPr id="7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3861048"/>
            <a:ext cx="2315339" cy="2762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1741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Diskuter i grupper (5 min)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>
          <a:xfrm>
            <a:off x="971600" y="1336912"/>
            <a:ext cx="7920880" cy="418032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200" dirty="0"/>
              <a:t>Ta utgangspunkt i oppdraget dere nettopp har lest.</a:t>
            </a:r>
          </a:p>
          <a:p>
            <a:pPr marL="342900" indent="-342900">
              <a:lnSpc>
                <a:spcPct val="100000"/>
              </a:lnSpc>
            </a:pPr>
            <a:r>
              <a:rPr lang="nb-NO" sz="2200" dirty="0"/>
              <a:t>Gå inn på læreplanen i naturfag på LK20 på udir.no </a:t>
            </a:r>
          </a:p>
          <a:p>
            <a:pPr marL="342900" indent="-342900">
              <a:lnSpc>
                <a:spcPct val="100000"/>
              </a:lnSpc>
            </a:pPr>
            <a:r>
              <a:rPr lang="nb-NO" sz="2200" dirty="0"/>
              <a:t>Diskuter hvordan oppdraget  kan være relevant for ett eller flere av de tre tverrfaglige temaene i naturfag. </a:t>
            </a:r>
          </a:p>
          <a:p>
            <a:pPr marL="0" indent="0">
              <a:lnSpc>
                <a:spcPct val="100000"/>
              </a:lnSpc>
              <a:buNone/>
            </a:pPr>
            <a:endParaRPr lang="nn-NO" sz="2200" dirty="0"/>
          </a:p>
          <a:p>
            <a:pPr marL="0" indent="0">
              <a:lnSpc>
                <a:spcPct val="100000"/>
              </a:lnSpc>
              <a:buNone/>
            </a:pPr>
            <a:endParaRPr lang="nn-NO" sz="2200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3427072"/>
            <a:ext cx="4680520" cy="298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8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Diskuter i grupper (5 min)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>
          <a:xfrm>
            <a:off x="611560" y="1336912"/>
            <a:ext cx="8280920" cy="418032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</a:pPr>
            <a:r>
              <a:rPr lang="nb-NO" sz="2200" dirty="0"/>
              <a:t>Velg et annet fag enn naturfag og diskuter hvordan oppdraget kan være relevant for et eller flere av de tre tverrfaglige temaene i det faget. </a:t>
            </a:r>
          </a:p>
          <a:p>
            <a:pPr marL="0" indent="0">
              <a:lnSpc>
                <a:spcPct val="100000"/>
              </a:lnSpc>
              <a:buNone/>
            </a:pPr>
            <a:endParaRPr lang="nn-NO" sz="2200" dirty="0"/>
          </a:p>
          <a:p>
            <a:pPr marL="0" indent="0">
              <a:lnSpc>
                <a:spcPct val="100000"/>
              </a:lnSpc>
              <a:buNone/>
            </a:pPr>
            <a:endParaRPr lang="nn-NO" sz="2200" dirty="0"/>
          </a:p>
          <a:p>
            <a:pPr marL="0" indent="0">
              <a:lnSpc>
                <a:spcPct val="100000"/>
              </a:lnSpc>
              <a:buNone/>
            </a:pPr>
            <a:endParaRPr lang="nn-NO" sz="2200" dirty="0"/>
          </a:p>
          <a:p>
            <a:pPr marL="0" indent="0">
              <a:lnSpc>
                <a:spcPct val="100000"/>
              </a:lnSpc>
              <a:buNone/>
            </a:pPr>
            <a:endParaRPr lang="nn-NO" sz="2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98" y="3700485"/>
            <a:ext cx="4032448" cy="262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840572"/>
            <a:ext cx="3508623" cy="149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vrundet rektangel 7"/>
          <p:cNvSpPr/>
          <p:nvPr/>
        </p:nvSpPr>
        <p:spPr>
          <a:xfrm>
            <a:off x="4932040" y="3635805"/>
            <a:ext cx="1008112" cy="738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2. Klikk her</a:t>
            </a:r>
            <a:endParaRPr lang="en-US" dirty="0"/>
          </a:p>
        </p:txBody>
      </p:sp>
      <p:cxnSp>
        <p:nvCxnSpPr>
          <p:cNvPr id="9" name="Rett pil 8"/>
          <p:cNvCxnSpPr/>
          <p:nvPr/>
        </p:nvCxnSpPr>
        <p:spPr>
          <a:xfrm flipH="1">
            <a:off x="2267744" y="4067853"/>
            <a:ext cx="2665378" cy="209745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Avrundet rektangel 12"/>
          <p:cNvSpPr/>
          <p:nvPr/>
        </p:nvSpPr>
        <p:spPr>
          <a:xfrm>
            <a:off x="7380312" y="3635805"/>
            <a:ext cx="1440160" cy="738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3. Skriv inn valgfritt fag her</a:t>
            </a:r>
            <a:endParaRPr lang="en-US" dirty="0"/>
          </a:p>
        </p:txBody>
      </p:sp>
      <p:cxnSp>
        <p:nvCxnSpPr>
          <p:cNvPr id="14" name="Rett pil 13"/>
          <p:cNvCxnSpPr/>
          <p:nvPr/>
        </p:nvCxnSpPr>
        <p:spPr>
          <a:xfrm flipH="1">
            <a:off x="5724128" y="4157463"/>
            <a:ext cx="1656184" cy="143262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Avrundet rektangel 9"/>
          <p:cNvSpPr/>
          <p:nvPr/>
        </p:nvSpPr>
        <p:spPr>
          <a:xfrm>
            <a:off x="5148064" y="2293216"/>
            <a:ext cx="1008112" cy="738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1. Marker her</a:t>
            </a:r>
            <a:endParaRPr lang="en-US" dirty="0"/>
          </a:p>
        </p:txBody>
      </p:sp>
      <p:cxnSp>
        <p:nvCxnSpPr>
          <p:cNvPr id="11" name="Rett pil 6"/>
          <p:cNvCxnSpPr/>
          <p:nvPr/>
        </p:nvCxnSpPr>
        <p:spPr>
          <a:xfrm flipH="1">
            <a:off x="3491880" y="2725264"/>
            <a:ext cx="1657266" cy="135933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51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Del i plenum (5 min)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200" dirty="0"/>
              <a:t>Gruppene deler:</a:t>
            </a:r>
          </a:p>
          <a:p>
            <a:pPr marL="342900" indent="-342900">
              <a:lnSpc>
                <a:spcPct val="100000"/>
              </a:lnSpc>
            </a:pPr>
            <a:r>
              <a:rPr lang="nb-NO" sz="2200" dirty="0"/>
              <a:t>Hvordan kan oppdraget være relevant for ett eller flere av de tre tverrfaglige temaene i naturfag?</a:t>
            </a:r>
          </a:p>
          <a:p>
            <a:pPr marL="342900" indent="-342900">
              <a:lnSpc>
                <a:spcPct val="100000"/>
              </a:lnSpc>
            </a:pPr>
            <a:r>
              <a:rPr lang="nb-NO" sz="2200" dirty="0"/>
              <a:t>Hvordan kan oppdraget være relevant for ett eller flere andre fag og koples til de tverrfaglige temaene i det valgte faget?</a:t>
            </a:r>
          </a:p>
        </p:txBody>
      </p:sp>
    </p:spTree>
    <p:extLst>
      <p:ext uri="{BB962C8B-B14F-4D97-AF65-F5344CB8AC3E}">
        <p14:creationId xmlns:p14="http://schemas.microsoft.com/office/powerpoint/2010/main" val="324290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Planlegg egen undervisning 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15 minutter</a:t>
            </a:r>
          </a:p>
        </p:txBody>
      </p:sp>
    </p:spTree>
    <p:extLst>
      <p:ext uri="{BB962C8B-B14F-4D97-AF65-F5344CB8AC3E}">
        <p14:creationId xmlns:p14="http://schemas.microsoft.com/office/powerpoint/2010/main" val="247224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Planlegg egen undervisning (15 min)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nb-NO" sz="2200" dirty="0"/>
              <a:t>Lag en </a:t>
            </a:r>
            <a:r>
              <a:rPr lang="nb-NO" sz="2200" i="1" dirty="0"/>
              <a:t>Hvem skal ut?</a:t>
            </a:r>
            <a:r>
              <a:rPr lang="nb-NO" sz="2200" dirty="0"/>
              <a:t>-oppgave innen et valgfritt tema og trinn/nivå. NB: Det skal ikke være en fasit på oppgaven. </a:t>
            </a:r>
          </a:p>
          <a:p>
            <a:pPr indent="-457200">
              <a:spcBef>
                <a:spcPts val="0"/>
              </a:spcBef>
              <a:spcAft>
                <a:spcPts val="1200"/>
              </a:spcAft>
              <a:buSzPct val="120000"/>
              <a:buFont typeface="+mj-lt"/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Bruk læreplanen LK20 og velg ett eller flere av de tverrfaglige temaene oppgaven skal være knyttet til.</a:t>
            </a:r>
          </a:p>
          <a:p>
            <a:pPr indent="-457200">
              <a:spcBef>
                <a:spcPts val="0"/>
              </a:spcBef>
              <a:spcAft>
                <a:spcPts val="1200"/>
              </a:spcAft>
              <a:buSzPct val="120000"/>
              <a:buFont typeface="+mj-lt"/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Beskriv </a:t>
            </a:r>
            <a:r>
              <a:rPr lang="nb-NO" sz="2200" dirty="0"/>
              <a:t>hvordan oppgaven kan være relevant for ett eller flere av de tre tverrfaglige temaene i naturfag </a:t>
            </a:r>
          </a:p>
          <a:p>
            <a:pPr indent="-457200">
              <a:spcBef>
                <a:spcPts val="0"/>
              </a:spcBef>
              <a:spcAft>
                <a:spcPts val="1200"/>
              </a:spcAft>
              <a:buSzPct val="120000"/>
              <a:buFont typeface="+mj-lt"/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Beskriv </a:t>
            </a:r>
            <a:r>
              <a:rPr lang="nb-NO" sz="2200" dirty="0"/>
              <a:t>hvordan oppgaven kan være relevant for ett eller flere andre fag og koples til de tverrfaglige temaene i faget.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SzPct val="120000"/>
              <a:buNone/>
            </a:pPr>
            <a:r>
              <a:rPr lang="nb-NO" sz="2200" dirty="0"/>
              <a:t>Aktiviteten skal gjennomføres med elever før neste samling.</a:t>
            </a:r>
            <a:endParaRPr lang="nb-NO" sz="2200" b="1" dirty="0"/>
          </a:p>
        </p:txBody>
      </p:sp>
    </p:spTree>
    <p:extLst>
      <p:ext uri="{BB962C8B-B14F-4D97-AF65-F5344CB8AC3E}">
        <p14:creationId xmlns:p14="http://schemas.microsoft.com/office/powerpoint/2010/main" val="60601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x-none" sz="3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Kilder</a:t>
            </a:r>
            <a:endParaRPr sz="36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1463" indent="-271463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dirty="0">
                <a:hlinkClick r:id="rId3"/>
              </a:rPr>
              <a:t>https://www.udir.no/laring-og-trivsel/lareplanverket/forsok-og-pagaende-arbeid/Lareplangrupper/Retningslinjer-for-utforming-av-lareplaner-for-fag-/</a:t>
            </a:r>
            <a:endParaRPr lang="en-US" sz="1800" dirty="0"/>
          </a:p>
          <a:p>
            <a:pPr marL="271463" indent="-271463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nb-NO" sz="1800" dirty="0">
                <a:hlinkClick r:id="rId4"/>
              </a:rPr>
              <a:t>https://www.udir.no/lk20/overordnet-del/prinsipper-for-laring-utvikling-og-danning/tverrfaglige-temaer/</a:t>
            </a:r>
            <a:endParaRPr lang="nb-NO" sz="1800" dirty="0"/>
          </a:p>
          <a:p>
            <a:pPr marL="271463" indent="-271463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0300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671179" y="2556218"/>
            <a:ext cx="7801641" cy="1674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5400"/>
              <a:buFont typeface="Calibri"/>
              <a:buNone/>
            </a:pPr>
            <a:r>
              <a:rPr lang="nb-NO" sz="54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Tverrfaglige temaer</a:t>
            </a:r>
            <a:br>
              <a:rPr lang="x-none" sz="54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b-NO" sz="3200" dirty="0">
                <a:solidFill>
                  <a:srgbClr val="268183"/>
                </a:solidFill>
              </a:rPr>
              <a:t>D</a:t>
            </a:r>
            <a:r>
              <a:rPr lang="x-none" sz="32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nb-NO" sz="32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Etter</a:t>
            </a:r>
            <a:r>
              <a:rPr lang="x-none" sz="32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arbeid</a:t>
            </a:r>
            <a:endParaRPr sz="5400" b="0" i="0" u="none" strike="noStrike" cap="none" dirty="0">
              <a:solidFill>
                <a:srgbClr val="2681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723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76701"/>
            <a:ext cx="7583243" cy="1325563"/>
          </a:xfrm>
        </p:spPr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200" dirty="0">
                <a:solidFill>
                  <a:schemeClr val="tx1"/>
                </a:solidFill>
              </a:rPr>
              <a:t>Målet med denne modulen er å bli kjent med de tre tverrfaglige temaene i læreplanen og bli bevisst på hvordan de kan inngå i undervisninga.  </a:t>
            </a:r>
            <a:endParaRPr lang="nb-NO" sz="22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171748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</a:pPr>
            <a:r>
              <a:rPr lang="x-none" sz="36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Tidsplan for denne økta</a:t>
            </a:r>
            <a:endParaRPr sz="36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8" name="Shape 98"/>
          <p:cNvGraphicFramePr/>
          <p:nvPr/>
        </p:nvGraphicFramePr>
        <p:xfrm>
          <a:off x="467544" y="1825625"/>
          <a:ext cx="8208912" cy="3413840"/>
        </p:xfrm>
        <a:graphic>
          <a:graphicData uri="http://schemas.openxmlformats.org/drawingml/2006/table">
            <a:tbl>
              <a:tblPr firstRow="1" bandRow="1">
                <a:noFill/>
                <a:tableStyleId>{84A8E6D4-2646-42E0-80F2-E700533BA42E}</a:tableStyleId>
              </a:tblPr>
              <a:tblGrid>
                <a:gridCol w="5976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200" b="0" u="none" strike="noStrike" cap="none" dirty="0"/>
                        <a:t>Aktivitet</a:t>
                      </a:r>
                      <a:endParaRPr sz="2200"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200" b="0" dirty="0"/>
                        <a:t>Tid</a:t>
                      </a:r>
                      <a:endParaRPr sz="2200" b="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200" dirty="0"/>
                        <a:t>Oppsummer forarbeidet</a:t>
                      </a:r>
                      <a:endParaRPr sz="2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/>
                        <a:t>15</a:t>
                      </a:r>
                      <a:r>
                        <a:rPr lang="x-none" sz="2200" dirty="0"/>
                        <a:t> minutter</a:t>
                      </a:r>
                      <a:endParaRPr sz="22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200" dirty="0"/>
                        <a:t>Faglig påfyll </a:t>
                      </a:r>
                      <a:endParaRPr sz="2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/>
                        <a:t>15</a:t>
                      </a:r>
                      <a:r>
                        <a:rPr lang="x-none" sz="2200" dirty="0"/>
                        <a:t> minutter</a:t>
                      </a:r>
                      <a:endParaRPr sz="22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Aktivitet: Hvem skal ut?</a:t>
                      </a:r>
                      <a:endParaRPr sz="2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/>
                        <a:t>10</a:t>
                      </a:r>
                      <a:r>
                        <a:rPr lang="x-none" sz="2200" dirty="0"/>
                        <a:t> minutter</a:t>
                      </a:r>
                      <a:endParaRPr sz="22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Refleksjon</a:t>
                      </a:r>
                      <a:endParaRPr sz="2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/>
                        <a:t>15 </a:t>
                      </a:r>
                      <a:r>
                        <a:rPr lang="x-none" sz="2200" dirty="0"/>
                        <a:t>minutter</a:t>
                      </a:r>
                      <a:endParaRPr sz="22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630381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Eksempel på oppdrag</a:t>
                      </a:r>
                      <a:endParaRPr sz="2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/>
                        <a:t>20 </a:t>
                      </a:r>
                      <a:r>
                        <a:rPr lang="x-none" sz="2200" dirty="0"/>
                        <a:t>minutter</a:t>
                      </a:r>
                      <a:endParaRPr sz="22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5736723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Planlegg egen undervisning</a:t>
                      </a:r>
                      <a:endParaRPr sz="2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/>
                        <a:t>15 </a:t>
                      </a:r>
                      <a:r>
                        <a:rPr lang="x-none" sz="2200" dirty="0"/>
                        <a:t>minutter</a:t>
                      </a:r>
                      <a:endParaRPr sz="22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6245713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1" dirty="0"/>
                        <a:t>Totalt</a:t>
                      </a:r>
                      <a:endParaRPr sz="22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1" dirty="0"/>
                        <a:t>90 minutter</a:t>
                      </a:r>
                      <a:endParaRPr sz="2200"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500663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55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n-NO" dirty="0">
                <a:solidFill>
                  <a:srgbClr val="268183"/>
                </a:solidFill>
              </a:rPr>
              <a:t>Tidsplan for denne økta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344452"/>
              </p:ext>
            </p:extLst>
          </p:nvPr>
        </p:nvGraphicFramePr>
        <p:xfrm>
          <a:off x="965200" y="1825625"/>
          <a:ext cx="71501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9500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n-NO" sz="2200" b="0" i="0" u="none" strike="noStrike" cap="none" noProof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b="0" i="0" u="none" strike="noStrike" cap="none" noProof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b="0" i="0" u="none" strike="noStrike" cap="none" noProof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 i grupper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0" i="0" u="none" strike="noStrike" cap="none" noProof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b="0" i="0" u="none" strike="noStrike" cap="none" noProof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Oppsummer i plenum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0" i="0" u="none" strike="noStrike" cap="none" noProof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641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b="0" i="0" u="none" strike="noStrike" cap="none" noProof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Tenk-par-del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0" i="0" u="none" strike="noStrike" cap="none" noProof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 </a:t>
                      </a:r>
                      <a:r>
                        <a:rPr lang="nb-NO" sz="2200" b="0" i="0" u="none" strike="noStrike" cap="none" noProof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b="1" i="0" u="none" strike="noStrike" cap="none" noProof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1" i="0" u="none" strike="noStrike" cap="none" noProof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953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885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Del i grupper (20 min)</a:t>
            </a:r>
            <a:endParaRPr lang="nn-NO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7444" y="3647420"/>
            <a:ext cx="5645886" cy="114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sz="2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95739" y="1690689"/>
            <a:ext cx="7681536" cy="4866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nb-NO" sz="2200" dirty="0">
                <a:latin typeface="Calibri" panose="020F0502020204030204" pitchFamily="34" charset="0"/>
              </a:rPr>
              <a:t>Hver person forteller kort: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b-NO" sz="2200" dirty="0">
                <a:latin typeface="Calibri" panose="020F0502020204030204" pitchFamily="34" charset="0"/>
              </a:rPr>
              <a:t>Hvordan gjennomførte du </a:t>
            </a:r>
            <a:r>
              <a:rPr lang="nb-NO" sz="2200" i="1" dirty="0">
                <a:latin typeface="Calibri" panose="020F0502020204030204" pitchFamily="34" charset="0"/>
              </a:rPr>
              <a:t>Hvem skal ut?</a:t>
            </a:r>
            <a:r>
              <a:rPr lang="nb-NO" sz="2200" dirty="0">
                <a:latin typeface="Calibri" panose="020F0502020204030204" pitchFamily="34" charset="0"/>
              </a:rPr>
              <a:t>-oppgaven?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b-NO" sz="2200" dirty="0">
                <a:latin typeface="Calibri" panose="020F0502020204030204" pitchFamily="34" charset="0"/>
              </a:rPr>
              <a:t>Hvordan fungerte oppgaven? 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b-NO" sz="2200" dirty="0">
                <a:latin typeface="Calibri" panose="020F0502020204030204" pitchFamily="34" charset="0"/>
              </a:rPr>
              <a:t>Hvordan mener du at oppgaven kan være relevant for ett eller flere av de tre tverrfaglige temaene i naturfag?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b-NO" sz="2200" dirty="0">
                <a:latin typeface="Calibri" panose="020F0502020204030204" pitchFamily="34" charset="0"/>
              </a:rPr>
              <a:t>Hvilke andre fag mener du oppgaven kan være relevant for og koples til de tverrfaglige temaene i faget. 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nb-NO" sz="2200" dirty="0">
              <a:latin typeface="Calibri" panose="020F0502020204030204" pitchFamily="34" charset="0"/>
            </a:endParaRP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endParaRPr lang="nb-NO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5690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Forbered deling i plenum (5 min)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772816"/>
            <a:ext cx="7583244" cy="4233129"/>
          </a:xfrm>
        </p:spPr>
        <p:txBody>
          <a:bodyPr/>
          <a:lstStyle/>
          <a:p>
            <a:pPr marL="50800" indent="0">
              <a:buNone/>
            </a:pPr>
            <a:r>
              <a:rPr lang="nb-NO" sz="2200" dirty="0"/>
              <a:t>Velg ett eksempel som dere vil dele i plenum.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nb-NO" sz="2200" dirty="0"/>
          </a:p>
          <a:p>
            <a:pPr indent="-457200">
              <a:lnSpc>
                <a:spcPct val="100000"/>
              </a:lnSpc>
              <a:spcBef>
                <a:spcPts val="0"/>
              </a:spcBef>
              <a:buSzPct val="120000"/>
              <a:buFont typeface="+mj-lt"/>
              <a:buAutoNum type="arabicPeriod"/>
            </a:pPr>
            <a:r>
              <a:rPr lang="nb-NO" sz="2200" dirty="0"/>
              <a:t>Fortell kort om gjennomføring og hvordan aktiviteten fungerte. 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SzPct val="120000"/>
              <a:buFont typeface="+mj-lt"/>
              <a:buAutoNum type="arabicPeriod"/>
            </a:pPr>
            <a:r>
              <a:rPr lang="nb-NO" sz="2200" dirty="0"/>
              <a:t>Hvilke </a:t>
            </a:r>
            <a:r>
              <a:rPr lang="nb-NO" sz="2200" dirty="0">
                <a:latin typeface="Calibri" panose="020F0502020204030204" pitchFamily="34" charset="0"/>
              </a:rPr>
              <a:t>tverrfaglige temaene i naturfag</a:t>
            </a:r>
            <a:r>
              <a:rPr lang="nb-NO" sz="2200" dirty="0"/>
              <a:t> kan oppgaven koples til?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SzPct val="120000"/>
              <a:buFont typeface="+mj-lt"/>
              <a:buAutoNum type="arabicPeriod"/>
            </a:pPr>
            <a:r>
              <a:rPr lang="nb-NO" sz="2200" dirty="0"/>
              <a:t>Hvilket annet fag og tverrfaglig tema kan oppgaven koples til?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endParaRPr lang="nb-NO" dirty="0"/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2255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Oppsummer i plenum (10 min)</a:t>
            </a:r>
            <a:endParaRPr lang="nn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57200">
              <a:lnSpc>
                <a:spcPct val="100000"/>
              </a:lnSpc>
              <a:spcBef>
                <a:spcPts val="0"/>
              </a:spcBef>
              <a:buSzPct val="120000"/>
              <a:buFont typeface="+mj-lt"/>
              <a:buAutoNum type="arabicPeriod"/>
            </a:pPr>
            <a:r>
              <a:rPr lang="nb-NO" sz="2200" dirty="0"/>
              <a:t>Fortell kort om gjennomføring og hvordan aktiviteten fungerte. 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SzPct val="120000"/>
              <a:buFont typeface="+mj-lt"/>
              <a:buAutoNum type="arabicPeriod"/>
            </a:pPr>
            <a:r>
              <a:rPr lang="nb-NO" sz="2200" dirty="0"/>
              <a:t>Hvilke </a:t>
            </a:r>
            <a:r>
              <a:rPr lang="nb-NO" sz="2200" dirty="0">
                <a:latin typeface="Calibri" panose="020F0502020204030204" pitchFamily="34" charset="0"/>
              </a:rPr>
              <a:t>tverrfaglige temaene i naturfag</a:t>
            </a:r>
            <a:r>
              <a:rPr lang="nb-NO" sz="2200" dirty="0"/>
              <a:t> kan oppgaven koples til?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SzPct val="120000"/>
              <a:buFont typeface="+mj-lt"/>
              <a:buAutoNum type="arabicPeriod"/>
            </a:pPr>
            <a:r>
              <a:rPr lang="nb-NO" sz="2200" dirty="0"/>
              <a:t>Hvilket annet fag og tverrfaglig tema kan oppgaven koples til?</a:t>
            </a:r>
          </a:p>
          <a:p>
            <a:endParaRPr lang="nb-NO" sz="2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7444" y="3647420"/>
            <a:ext cx="5645886" cy="114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sz="2200" dirty="0"/>
          </a:p>
        </p:txBody>
      </p:sp>
    </p:spTree>
    <p:extLst>
      <p:ext uri="{BB962C8B-B14F-4D97-AF65-F5344CB8AC3E}">
        <p14:creationId xmlns:p14="http://schemas.microsoft.com/office/powerpoint/2010/main" val="25044844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 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nb-NO" sz="2200" dirty="0">
                <a:solidFill>
                  <a:schemeClr val="tx1"/>
                </a:solidFill>
              </a:rPr>
              <a:t>Målet med denne modulen er å bli kjent med de tre tverrfaglige temaene i læreplanen og bli bevisst på hvordan de kan inngå i undervisninga.  </a:t>
            </a:r>
            <a:endParaRPr lang="nb-NO" sz="2200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0" name="Rounded Rectangular Callout 2"/>
          <p:cNvSpPr/>
          <p:nvPr/>
        </p:nvSpPr>
        <p:spPr>
          <a:xfrm>
            <a:off x="3898505" y="351412"/>
            <a:ext cx="2977751" cy="1097279"/>
          </a:xfrm>
          <a:prstGeom prst="wedgeRoundRectCallout">
            <a:avLst>
              <a:gd name="adj1" fmla="val -75150"/>
              <a:gd name="adj2" fmla="val 310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Husker du målet med denne modulen?</a:t>
            </a:r>
          </a:p>
        </p:txBody>
      </p:sp>
    </p:spTree>
    <p:extLst>
      <p:ext uri="{BB962C8B-B14F-4D97-AF65-F5344CB8AC3E}">
        <p14:creationId xmlns:p14="http://schemas.microsoft.com/office/powerpoint/2010/main" val="60833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Tenk-par-del (15 min)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nb-NO" sz="2200" dirty="0"/>
              <a:t>Hvordan kan du </a:t>
            </a:r>
            <a:r>
              <a:rPr lang="nb-NO" sz="2200" dirty="0">
                <a:solidFill>
                  <a:schemeClr val="tx1"/>
                </a:solidFill>
              </a:rPr>
              <a:t>jobbe med de tverrfaglige temaene i din fremtidige </a:t>
            </a:r>
            <a:r>
              <a:rPr lang="nb-NO" sz="2200" dirty="0"/>
              <a:t>undervisningspraksis? </a:t>
            </a:r>
          </a:p>
          <a:p>
            <a:r>
              <a:rPr lang="nb-NO" sz="2200" b="1" dirty="0">
                <a:solidFill>
                  <a:schemeClr val="tx1"/>
                </a:solidFill>
              </a:rPr>
              <a:t>Tenk</a:t>
            </a:r>
            <a:r>
              <a:rPr lang="nb-NO" sz="2200" dirty="0">
                <a:solidFill>
                  <a:schemeClr val="tx1"/>
                </a:solidFill>
              </a:rPr>
              <a:t> (2 min)</a:t>
            </a:r>
          </a:p>
          <a:p>
            <a:r>
              <a:rPr lang="nb-NO" sz="2200" dirty="0">
                <a:solidFill>
                  <a:schemeClr val="tx1"/>
                </a:solidFill>
              </a:rPr>
              <a:t>Diskuter i </a:t>
            </a:r>
            <a:r>
              <a:rPr lang="nb-NO" sz="2200" b="1" dirty="0">
                <a:solidFill>
                  <a:schemeClr val="tx1"/>
                </a:solidFill>
              </a:rPr>
              <a:t>par </a:t>
            </a:r>
            <a:r>
              <a:rPr lang="nb-NO" sz="2200" dirty="0">
                <a:solidFill>
                  <a:schemeClr val="tx1"/>
                </a:solidFill>
              </a:rPr>
              <a:t>(5 min)</a:t>
            </a:r>
          </a:p>
          <a:p>
            <a:r>
              <a:rPr lang="nb-NO" sz="2200" b="1" dirty="0">
                <a:solidFill>
                  <a:schemeClr val="tx1"/>
                </a:solidFill>
              </a:rPr>
              <a:t>Del</a:t>
            </a:r>
            <a:r>
              <a:rPr lang="nb-NO" sz="2200" dirty="0">
                <a:solidFill>
                  <a:schemeClr val="tx1"/>
                </a:solidFill>
              </a:rPr>
              <a:t> i plenum (8 min)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nb-NO" sz="2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7444" y="3647420"/>
            <a:ext cx="5645886" cy="114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sz="2200" dirty="0"/>
          </a:p>
        </p:txBody>
      </p:sp>
    </p:spTree>
    <p:extLst>
      <p:ext uri="{BB962C8B-B14F-4D97-AF65-F5344CB8AC3E}">
        <p14:creationId xmlns:p14="http://schemas.microsoft.com/office/powerpoint/2010/main" val="6038960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x-none" sz="3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Kilder</a:t>
            </a:r>
            <a:endParaRPr sz="36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1463" indent="-271463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dirty="0">
                <a:hlinkClick r:id="rId3"/>
              </a:rPr>
              <a:t>https://www.udir.no/laring-og-trivsel/lareplanverket/forsok-og-pagaende-arbeid/Lareplangrupper/Retningslinjer-for-utforming-av-lareplaner-for-fag-/</a:t>
            </a:r>
            <a:endParaRPr lang="en-US" sz="1800" dirty="0"/>
          </a:p>
          <a:p>
            <a:pPr marL="271463" indent="-271463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nb-NO" sz="1800" dirty="0">
                <a:hlinkClick r:id="rId4"/>
              </a:rPr>
              <a:t>https://www.udir.no/lk20/overordnet-del/prinsipper-for-laring-utvikling-og-danning/tverrfaglige-temaer/</a:t>
            </a:r>
            <a:endParaRPr lang="nb-NO" sz="1800" dirty="0"/>
          </a:p>
          <a:p>
            <a:pPr marL="271463" indent="-271463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9443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Oppsummer forarbeidet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15 minutter</a:t>
            </a:r>
          </a:p>
        </p:txBody>
      </p:sp>
    </p:spTree>
    <p:extLst>
      <p:ext uri="{BB962C8B-B14F-4D97-AF65-F5344CB8AC3E}">
        <p14:creationId xmlns:p14="http://schemas.microsoft.com/office/powerpoint/2010/main" val="23727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Del i grupper (10 min)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39076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200" dirty="0"/>
              <a:t>Gå sammen i grupper på tre–fire personer og ta fram notatene fra forberedelsen. </a:t>
            </a:r>
          </a:p>
          <a:p>
            <a:pPr marL="342900" indent="-342900"/>
            <a:r>
              <a:rPr lang="nb-NO" sz="2200" dirty="0"/>
              <a:t>Si kort hvilket tema dere har valgt og del eksempler fra egen undervisning</a:t>
            </a:r>
          </a:p>
          <a:p>
            <a:pPr marL="342900" indent="-342900"/>
            <a:endParaRPr lang="nb-NO" sz="2200" dirty="0"/>
          </a:p>
          <a:p>
            <a:pPr marL="342900" indent="-342900"/>
            <a:endParaRPr lang="nb-NO" sz="2200" dirty="0"/>
          </a:p>
          <a:p>
            <a:pPr marL="342900" indent="-342900"/>
            <a:endParaRPr lang="nb-NO" sz="2200" dirty="0"/>
          </a:p>
          <a:p>
            <a:pPr marL="342900" indent="-342900"/>
            <a:endParaRPr lang="nb-NO" sz="2200" dirty="0"/>
          </a:p>
          <a:p>
            <a:pPr marL="342900" indent="-342900"/>
            <a:endParaRPr lang="nb-NO" sz="2200" dirty="0"/>
          </a:p>
          <a:p>
            <a:pPr marL="50800" indent="0">
              <a:buNone/>
            </a:pPr>
            <a:r>
              <a:rPr lang="nb-NO" sz="2200" dirty="0"/>
              <a:t>Gjør dere klar til å dele innspill fra gruppediskusjonen i plenum.  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920816" y="3874183"/>
            <a:ext cx="75832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innhold 2"/>
          <p:cNvSpPr txBox="1">
            <a:spLocks/>
          </p:cNvSpPr>
          <p:nvPr/>
        </p:nvSpPr>
        <p:spPr>
          <a:xfrm>
            <a:off x="945893" y="4725307"/>
            <a:ext cx="7583244" cy="1389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2400" dirty="0"/>
          </a:p>
        </p:txBody>
      </p:sp>
      <p:graphicFrame>
        <p:nvGraphicFramePr>
          <p:cNvPr id="8" name="Tabell 7"/>
          <p:cNvGraphicFramePr>
            <a:graphicFrameLocks noGrp="1"/>
          </p:cNvGraphicFramePr>
          <p:nvPr/>
        </p:nvGraphicFramePr>
        <p:xfrm>
          <a:off x="1259632" y="3389611"/>
          <a:ext cx="6096000" cy="21031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0923935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4566590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78313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400" kern="1200" dirty="0"/>
                        <a:t>Folkehelse og livsmestring 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1400" kern="1200" dirty="0"/>
                        <a:t>Demokrati og medborgerskap</a:t>
                      </a:r>
                    </a:p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1400" kern="1200" dirty="0"/>
                        <a:t>Bærekraftig utvikling</a:t>
                      </a:r>
                    </a:p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417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  <a:p>
                      <a:pPr algn="ctr"/>
                      <a:endParaRPr lang="nb-NO" dirty="0"/>
                    </a:p>
                    <a:p>
                      <a:pPr algn="ctr"/>
                      <a:endParaRPr lang="nb-NO" dirty="0"/>
                    </a:p>
                    <a:p>
                      <a:pPr algn="ctr"/>
                      <a:endParaRPr lang="nb-NO" dirty="0"/>
                    </a:p>
                    <a:p>
                      <a:pPr algn="ctr"/>
                      <a:endParaRPr lang="nb-NO" dirty="0"/>
                    </a:p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21568"/>
                  </a:ext>
                </a:extLst>
              </a:tr>
            </a:tbl>
          </a:graphicData>
        </a:graphic>
      </p:graphicFrame>
      <p:pic>
        <p:nvPicPr>
          <p:cNvPr id="12" name="Picture 2" descr="Yoga, Styrke, Folk, Kvinne, Meditasj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24977"/>
            <a:ext cx="1772264" cy="110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nneskelig, Gruppe Mennesker, Saml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228" y="4224977"/>
            <a:ext cx="1689836" cy="119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ndpark, Energi, Grønt, Bærekrafti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0"/>
          <a:stretch/>
        </p:blipFill>
        <p:spPr bwMode="auto">
          <a:xfrm>
            <a:off x="5389610" y="4224977"/>
            <a:ext cx="1846686" cy="113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06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/>
              <a:t>Felles oppsummering (5 min)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/>
              <a:t>Hver gruppe deler det de har snakket om. 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596299"/>
            <a:ext cx="7523526" cy="263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4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Faglig påfyll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15 minutter</a:t>
            </a:r>
          </a:p>
        </p:txBody>
      </p:sp>
    </p:spTree>
    <p:extLst>
      <p:ext uri="{BB962C8B-B14F-4D97-AF65-F5344CB8AC3E}">
        <p14:creationId xmlns:p14="http://schemas.microsoft.com/office/powerpoint/2010/main" val="37821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2"/>
                </a:solidFill>
              </a:rPr>
              <a:t>Tverrfaglige temaer i læreplanene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8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/>
              <a:t>De tre tverrfaglige temaene; folkehelse og livsmestring, demokrati og medborgerskap og bærekraftig utvikling skal bidra til at elevene </a:t>
            </a:r>
            <a:r>
              <a:rPr lang="nb-NO" sz="2200" i="1" dirty="0"/>
              <a:t>oppnår forståelse </a:t>
            </a:r>
            <a:r>
              <a:rPr lang="nb-NO" sz="2200" dirty="0"/>
              <a:t>og </a:t>
            </a:r>
            <a:r>
              <a:rPr lang="nb-NO" sz="2200" i="1" dirty="0"/>
              <a:t>ser sammenhenger i </a:t>
            </a:r>
            <a:r>
              <a:rPr lang="nb-NO" sz="2200" dirty="0"/>
              <a:t>og </a:t>
            </a:r>
            <a:r>
              <a:rPr lang="nb-NO" sz="2200" i="1" dirty="0"/>
              <a:t>mellom fag</a:t>
            </a:r>
            <a:r>
              <a:rPr lang="nb-NO" sz="2200" dirty="0"/>
              <a:t>. 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/>
              <a:t>Temaene er beskrevet både i overordnet del av læreplanverket som dere leste i forarbeidet og i læreplaner for fag LK20.</a:t>
            </a:r>
          </a:p>
          <a:p>
            <a:pPr marL="50800" indent="0" algn="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dirty="0"/>
              <a:t>(udir.no)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nb-NO" sz="2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nb-NO" sz="2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7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269182"/>
            <a:ext cx="7488832" cy="477031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355C46B-D5D1-E946-9F3A-053E0C916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Oppbygging av læreplanene i LK20</a:t>
            </a:r>
          </a:p>
        </p:txBody>
      </p:sp>
      <p:sp>
        <p:nvSpPr>
          <p:cNvPr id="11" name="Bildeforklaring formet som et avrundet rektangel 10">
            <a:extLst>
              <a:ext uri="{FF2B5EF4-FFF2-40B4-BE49-F238E27FC236}">
                <a16:creationId xmlns:a16="http://schemas.microsoft.com/office/drawing/2014/main" id="{560F1E5F-0EE8-1744-B733-51BC70A70D76}"/>
              </a:ext>
            </a:extLst>
          </p:cNvPr>
          <p:cNvSpPr/>
          <p:nvPr/>
        </p:nvSpPr>
        <p:spPr>
          <a:xfrm>
            <a:off x="61059" y="2439888"/>
            <a:ext cx="2422709" cy="2016224"/>
          </a:xfrm>
          <a:prstGeom prst="wedgeRoundRectCallout">
            <a:avLst>
              <a:gd name="adj1" fmla="val 61788"/>
              <a:gd name="adj2" fmla="val 240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800"/>
              </a:spcAft>
            </a:pPr>
            <a:r>
              <a:rPr lang="nb-NO" sz="1800" dirty="0"/>
              <a:t>Ved å klikke på Tverrfaglige temaer får dere opp beskrivelsen av hvordan temaene er relevante i faget.  </a:t>
            </a:r>
            <a:endParaRPr lang="nb-NO" sz="1800" i="1" dirty="0"/>
          </a:p>
        </p:txBody>
      </p:sp>
      <p:sp>
        <p:nvSpPr>
          <p:cNvPr id="12" name="Avrundet rektangel 11"/>
          <p:cNvSpPr/>
          <p:nvPr/>
        </p:nvSpPr>
        <p:spPr>
          <a:xfrm>
            <a:off x="2843808" y="3861048"/>
            <a:ext cx="936104" cy="21602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vrundet rektangel 5"/>
          <p:cNvSpPr/>
          <p:nvPr/>
        </p:nvSpPr>
        <p:spPr>
          <a:xfrm>
            <a:off x="4413533" y="3603913"/>
            <a:ext cx="1800200" cy="25713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ildeforklaring formet som et avrundet rektangel 6">
            <a:extLst>
              <a:ext uri="{FF2B5EF4-FFF2-40B4-BE49-F238E27FC236}">
                <a16:creationId xmlns:a16="http://schemas.microsoft.com/office/drawing/2014/main" id="{560F1E5F-0EE8-1744-B733-51BC70A70D76}"/>
              </a:ext>
            </a:extLst>
          </p:cNvPr>
          <p:cNvSpPr/>
          <p:nvPr/>
        </p:nvSpPr>
        <p:spPr>
          <a:xfrm>
            <a:off x="6955088" y="4077072"/>
            <a:ext cx="2088232" cy="1944216"/>
          </a:xfrm>
          <a:prstGeom prst="wedgeRoundRectCallout">
            <a:avLst>
              <a:gd name="adj1" fmla="val -81415"/>
              <a:gd name="adj2" fmla="val -599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800"/>
              </a:spcAft>
            </a:pPr>
            <a:r>
              <a:rPr lang="nb-NO" sz="1800" dirty="0"/>
              <a:t>Ved å klikke her får dere opp beskrivelsen av temaene i overordnet del.</a:t>
            </a:r>
            <a:endParaRPr lang="nb-NO" sz="1800" i="1" dirty="0"/>
          </a:p>
        </p:txBody>
      </p:sp>
    </p:spTree>
    <p:extLst>
      <p:ext uri="{BB962C8B-B14F-4D97-AF65-F5344CB8AC3E}">
        <p14:creationId xmlns:p14="http://schemas.microsoft.com/office/powerpoint/2010/main" val="14459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Realfagsløyper">
      <a:dk1>
        <a:srgbClr val="333333"/>
      </a:dk1>
      <a:lt1>
        <a:srgbClr val="FFFFFF"/>
      </a:lt1>
      <a:dk2>
        <a:srgbClr val="268183"/>
      </a:dk2>
      <a:lt2>
        <a:srgbClr val="E7E6E6"/>
      </a:lt2>
      <a:accent1>
        <a:srgbClr val="037F83"/>
      </a:accent1>
      <a:accent2>
        <a:srgbClr val="18B3B7"/>
      </a:accent2>
      <a:accent3>
        <a:srgbClr val="FDB90C"/>
      </a:accent3>
      <a:accent4>
        <a:srgbClr val="D3EEEE"/>
      </a:accent4>
      <a:accent5>
        <a:srgbClr val="268183"/>
      </a:accent5>
      <a:accent6>
        <a:srgbClr val="E25143"/>
      </a:accent6>
      <a:hlink>
        <a:srgbClr val="037F83"/>
      </a:hlink>
      <a:folHlink>
        <a:srgbClr val="037F8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9844</TotalTime>
  <Words>1317</Words>
  <Application>Microsoft Office PowerPoint</Application>
  <PresentationFormat>Skjermfremvisning (4:3)</PresentationFormat>
  <Paragraphs>201</Paragraphs>
  <Slides>36</Slides>
  <Notes>31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Office-tema</vt:lpstr>
      <vt:lpstr>Tverrfaglige temaer B – Samarbeid</vt:lpstr>
      <vt:lpstr>Mål</vt:lpstr>
      <vt:lpstr>Tidsplan for denne økta</vt:lpstr>
      <vt:lpstr>Oppsummer forarbeidet</vt:lpstr>
      <vt:lpstr>Del i grupper (10 min)</vt:lpstr>
      <vt:lpstr>Felles oppsummering (5 min)</vt:lpstr>
      <vt:lpstr>Faglig påfyll</vt:lpstr>
      <vt:lpstr>Tverrfaglige temaer i læreplanene</vt:lpstr>
      <vt:lpstr>Oppbygging av læreplanene i LK20</vt:lpstr>
      <vt:lpstr>Jobb sammen to og to (5 min)</vt:lpstr>
      <vt:lpstr>Aktivitet</vt:lpstr>
      <vt:lpstr>Jobb i par</vt:lpstr>
      <vt:lpstr>Hvem skal ut? (5 min)</vt:lpstr>
      <vt:lpstr>Hvem skal ut? (5 min)</vt:lpstr>
      <vt:lpstr>Eksempler på begrunnelser</vt:lpstr>
      <vt:lpstr>Refleksjon</vt:lpstr>
      <vt:lpstr>Diskuter i grupper (5 min)</vt:lpstr>
      <vt:lpstr>Diskuter i grupper (5 min)</vt:lpstr>
      <vt:lpstr>Del i plenum (5 min)</vt:lpstr>
      <vt:lpstr>Oppdrag</vt:lpstr>
      <vt:lpstr>Oppdrag (5 min)</vt:lpstr>
      <vt:lpstr>Diskuter i grupper (5 min)</vt:lpstr>
      <vt:lpstr>Diskuter i grupper (5 min)</vt:lpstr>
      <vt:lpstr>Del i plenum (5 min)</vt:lpstr>
      <vt:lpstr>Planlegg egen undervisning </vt:lpstr>
      <vt:lpstr>Planlegg egen undervisning (15 min) </vt:lpstr>
      <vt:lpstr>Kilder</vt:lpstr>
      <vt:lpstr>Tverrfaglige temaer D – Etterarbeid</vt:lpstr>
      <vt:lpstr>Mål</vt:lpstr>
      <vt:lpstr>Tidsplan for denne økta</vt:lpstr>
      <vt:lpstr>Del i grupper (20 min)</vt:lpstr>
      <vt:lpstr>Forbered deling i plenum (5 min)</vt:lpstr>
      <vt:lpstr>Oppsummer i plenum (10 min)</vt:lpstr>
      <vt:lpstr>Mål </vt:lpstr>
      <vt:lpstr>Tenk-par-del (15 min)</vt:lpstr>
      <vt:lpstr>Kilder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 er realfag? B – Samarbeid</dc:title>
  <dc:creator>Øystein Sørborg</dc:creator>
  <cp:lastModifiedBy>Berit</cp:lastModifiedBy>
  <cp:revision>318</cp:revision>
  <dcterms:modified xsi:type="dcterms:W3CDTF">2023-08-29T10:15:00Z</dcterms:modified>
</cp:coreProperties>
</file>