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79" r:id="rId3"/>
    <p:sldId id="278" r:id="rId4"/>
    <p:sldId id="257" r:id="rId5"/>
    <p:sldId id="258" r:id="rId6"/>
    <p:sldId id="259" r:id="rId7"/>
    <p:sldId id="260" r:id="rId8"/>
    <p:sldId id="274" r:id="rId9"/>
    <p:sldId id="275" r:id="rId10"/>
    <p:sldId id="262" r:id="rId11"/>
    <p:sldId id="276" r:id="rId12"/>
    <p:sldId id="268" r:id="rId13"/>
    <p:sldId id="277" r:id="rId14"/>
    <p:sldId id="272" r:id="rId15"/>
    <p:sldId id="273" r:id="rId16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57B686-06FE-4B70-9C2C-E2A8B947A3C5}">
  <a:tblStyle styleId="{8C57B686-06FE-4B70-9C2C-E2A8B947A3C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CEC"/>
          </a:solidFill>
        </a:fill>
      </a:tcStyle>
    </a:wholeTbl>
    <a:band1H>
      <a:tcTxStyle/>
      <a:tcStyle>
        <a:tcBdr/>
        <a:fill>
          <a:solidFill>
            <a:srgbClr val="CAD7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7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5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1295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281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733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424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side">
  <p:cSld name="Forside">
    <p:bg>
      <p:bgPr>
        <a:solidFill>
          <a:srgbClr val="F5F5F5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60749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52950" y="3529411"/>
            <a:ext cx="38100" cy="1447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Shape 16"/>
          <p:cNvGrpSpPr/>
          <p:nvPr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17" name="Shape 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Shape 1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Shape 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lutning">
  <p:cSld name="Avslutning">
    <p:bg>
      <p:bgPr>
        <a:solidFill>
          <a:schemeClr val="accent4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95586" y="3447481"/>
            <a:ext cx="50800" cy="1085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Shape 74"/>
          <p:cNvGrpSpPr/>
          <p:nvPr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75" name="Shape 7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Shape 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>
  <p:cSld name="Tittel og innhold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5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pittelforside">
  <p:cSld name="Kapittelforside">
    <p:bg>
      <p:bgPr>
        <a:solidFill>
          <a:schemeClr val="accent4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1375372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5851776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289702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feranser">
  <p:cSld name="Referanser">
    <p:bg>
      <p:bgPr>
        <a:solidFill>
          <a:schemeClr val="accent4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213143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6065422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135023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96399" y="1825626"/>
            <a:ext cx="3726000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18003" y="1826014"/>
            <a:ext cx="3660979" cy="41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8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høyre">
  <p:cSld name="Innhold med bilde høyr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3967842" y="681136"/>
            <a:ext cx="4511140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96400" y="2239348"/>
            <a:ext cx="2949178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venstre">
  <p:cSld name="Innhold med bilde venstr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idx="2"/>
          </p:nvPr>
        </p:nvSpPr>
        <p:spPr>
          <a:xfrm>
            <a:off x="888476" y="680989"/>
            <a:ext cx="4418681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5455227" y="2239201"/>
            <a:ext cx="3023756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tabell">
  <p:cSld name="Tittel og tabell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diagram">
  <p:cSld name="Tittel og diagram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>
            <a:spLocks noGrp="1"/>
          </p:cNvSpPr>
          <p:nvPr>
            <p:ph type="chart" idx="2"/>
          </p:nvPr>
        </p:nvSpPr>
        <p:spPr>
          <a:xfrm>
            <a:off x="5020469" y="2000250"/>
            <a:ext cx="3458513" cy="386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96400" y="1994960"/>
            <a:ext cx="3904200" cy="38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matikksenteret.no/grunnskole/kompetanseutvikling/mam/aktiviteter-og-filmer-i-mam/resonner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tm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1249960"/>
            <a:ext cx="7801641" cy="298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Praksiser i ambisiøs matematikkundervisning</a:t>
            </a:r>
            <a:br>
              <a:rPr lang="no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sz="3200" dirty="0">
                <a:solidFill>
                  <a:srgbClr val="268183"/>
                </a:solidFill>
              </a:rPr>
              <a:t>A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nb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Forarbeid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2" y="637154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Observere undervisning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filmen </a:t>
            </a:r>
            <a:r>
              <a:rPr lang="nb-NO" sz="2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Skredder og skjerf</a:t>
            </a:r>
            <a:r>
              <a:rPr lang="nb-NO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200" dirty="0"/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Mens dere ser filmen skal dere identifisere og notere </a:t>
            </a:r>
            <a:r>
              <a:rPr lang="nb-NO" sz="2200" dirty="0"/>
              <a:t>p</a:t>
            </a:r>
            <a:r>
              <a:rPr lang="nb-NO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raksiser dere mener læreren tar i bruk i løpet av undervisningssekvensen.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200" dirty="0"/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Tenk over hvordan du mener </a:t>
            </a:r>
            <a:r>
              <a:rPr lang="nb-NO" sz="2200" dirty="0"/>
              <a:t>p</a:t>
            </a:r>
            <a:r>
              <a:rPr lang="nb-NO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raksisene kommer til uttrykk.</a:t>
            </a:r>
          </a:p>
          <a:p>
            <a:pPr marL="22860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200" i="0" dirty="0"/>
          </a:p>
          <a:p>
            <a:pPr marL="22860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1249960"/>
            <a:ext cx="7801641" cy="298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Praksiser i ambisiøs matematikkundervisning</a:t>
            </a:r>
            <a:br>
              <a:rPr lang="no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sz="3200" dirty="0">
                <a:solidFill>
                  <a:srgbClr val="268183"/>
                </a:solidFill>
              </a:rPr>
              <a:t>D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r>
              <a:rPr lang="nb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Etterarbeid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2" y="637154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0274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Erfaringsdeling</a:t>
            </a:r>
            <a:endParaRPr dirty="0"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200"/>
              <a:buNone/>
            </a:pPr>
            <a:r>
              <a:rPr lang="nb-NO" sz="2400" b="1" dirty="0"/>
              <a:t>Grupper på 3-4 deltakere (10 minutter)</a:t>
            </a:r>
          </a:p>
          <a:p>
            <a:pPr marL="0" indent="0">
              <a:spcBef>
                <a:spcPts val="0"/>
              </a:spcBef>
              <a:buSzPts val="2200"/>
              <a:buNone/>
            </a:pPr>
            <a:endParaRPr lang="nb-NO" sz="24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Sammenlikn notatene dere gjorde mens dere så filmen.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4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 dere kommet fram til det samme, </a:t>
            </a:r>
            <a:b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sz="2400" dirty="0"/>
              <a:t>eller har dere ulike oppfatninger av det dere observerte?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Drøfting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825625"/>
            <a:ext cx="7583244" cy="3618830"/>
          </a:xfrm>
        </p:spPr>
        <p:txBody>
          <a:bodyPr/>
          <a:lstStyle/>
          <a:p>
            <a:pPr marL="50800" indent="0">
              <a:buNone/>
            </a:pPr>
            <a:r>
              <a:rPr lang="nb-NO" sz="2400" b="1" dirty="0"/>
              <a:t>Plenum (15 minutter)</a:t>
            </a:r>
            <a:endParaRPr lang="nb-NO" sz="2400" dirty="0"/>
          </a:p>
          <a:p>
            <a:r>
              <a:rPr lang="nb-NO" sz="2400" dirty="0"/>
              <a:t>Hvilke utfordringer ser dere i å bruke praksisene i matematikkundervisningen?</a:t>
            </a:r>
          </a:p>
          <a:p>
            <a:r>
              <a:rPr lang="nb-NO" sz="2400" dirty="0"/>
              <a:t>Velg ut områder dere bør rette spesiell oppmerksomhet mot i utviklingsarbeidet deres.</a:t>
            </a:r>
          </a:p>
          <a:p>
            <a:r>
              <a:rPr lang="nb-NO" sz="2400" dirty="0"/>
              <a:t>Bør refleksjonene dere nå har gjort dere føre til endringer i utviklingsplanene deres?</a:t>
            </a:r>
            <a:br>
              <a:rPr lang="nb-NO" sz="2400" dirty="0"/>
            </a:br>
            <a:r>
              <a:rPr lang="nb-NO" sz="2400" dirty="0"/>
              <a:t>Hvilke endringer er i så fall aktuelle?</a:t>
            </a:r>
          </a:p>
        </p:txBody>
      </p:sp>
    </p:spTree>
    <p:extLst>
      <p:ext uri="{BB962C8B-B14F-4D97-AF65-F5344CB8AC3E}">
        <p14:creationId xmlns:p14="http://schemas.microsoft.com/office/powerpoint/2010/main" val="182900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Kilder</a:t>
            </a:r>
            <a:endParaRPr sz="36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en-US" dirty="0"/>
              <a:t>Kazemi, E., Cunard, A., Crowe, K. (2012</a:t>
            </a:r>
            <a:r>
              <a:rPr lang="en-US" i="1" dirty="0"/>
              <a:t>). Instructional Activities as Tools for Developing Principles and Practices of Ambitious Mathematics Instruction</a:t>
            </a:r>
            <a:r>
              <a:rPr lang="en-US" dirty="0"/>
              <a:t>. AERA 2012.</a:t>
            </a:r>
            <a:endParaRPr lang="nb-NO" dirty="0"/>
          </a:p>
          <a:p>
            <a:pPr algn="l"/>
            <a:r>
              <a:rPr lang="en-US" dirty="0"/>
              <a:t>NCTM (2014). </a:t>
            </a:r>
            <a:r>
              <a:rPr lang="en-US" i="1" dirty="0"/>
              <a:t>Principles to Action. Ensuring Mathematical Success for All</a:t>
            </a:r>
            <a:r>
              <a:rPr lang="en-US" dirty="0"/>
              <a:t>. </a:t>
            </a:r>
            <a:r>
              <a:rPr lang="en-US" u="sng" dirty="0">
                <a:hlinkClick r:id="rId3"/>
              </a:rPr>
              <a:t>www.nctm.org</a:t>
            </a:r>
            <a:r>
              <a:rPr lang="en-US" dirty="0"/>
              <a:t>  </a:t>
            </a:r>
            <a:endParaRPr lang="nb-NO" dirty="0"/>
          </a:p>
          <a:p>
            <a:pPr algn="l"/>
            <a:r>
              <a:rPr lang="en-US" dirty="0"/>
              <a:t>National Research Council, 2002. </a:t>
            </a:r>
            <a:r>
              <a:rPr lang="en-US" i="1" dirty="0"/>
              <a:t>Helping Children Learn Mathematics</a:t>
            </a:r>
            <a:r>
              <a:rPr lang="en-US" dirty="0"/>
              <a:t>. National Academy Press, Washington DC.</a:t>
            </a:r>
            <a:endParaRPr lang="nb-NO" dirty="0"/>
          </a:p>
          <a:p>
            <a:pPr algn="l"/>
            <a:r>
              <a:rPr lang="en-US" dirty="0"/>
              <a:t>Skemp, R. R. (1987). </a:t>
            </a:r>
            <a:r>
              <a:rPr lang="en-US" i="1" dirty="0"/>
              <a:t>Psychology of Learning Mathematics</a:t>
            </a:r>
            <a:r>
              <a:rPr lang="en-US" dirty="0"/>
              <a:t>. Lawrence Erlbaum Associates, Inc., Publishers. Hillsdale, New Jersey.</a:t>
            </a:r>
            <a:endParaRPr lang="nb-NO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Veien videre</a:t>
            </a: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Neste modul handler om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Utforskende matematikkundervisning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306888" algn="l"/>
              </a:tabLst>
            </a:pPr>
            <a:r>
              <a:rPr lang="nb-NO" dirty="0"/>
              <a:t>Les og reflekter	</a:t>
            </a:r>
            <a:r>
              <a:rPr lang="nb-NO" sz="2400" dirty="0">
                <a:solidFill>
                  <a:schemeClr val="tx1"/>
                </a:solidFill>
              </a:rPr>
              <a:t>30 minutter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sz="2400" dirty="0"/>
              <a:t>Tenk gjennom følgende spørsmål og noter stikkord mens du leser artikkelen </a:t>
            </a:r>
            <a:r>
              <a:rPr lang="nb-NO" sz="2400" i="1" dirty="0"/>
              <a:t>Praksiser i ambisiøs matematikkundervisning</a:t>
            </a:r>
            <a:r>
              <a:rPr lang="nb-NO" sz="2400" dirty="0"/>
              <a:t>.</a:t>
            </a:r>
          </a:p>
          <a:p>
            <a:pPr lvl="0"/>
            <a:r>
              <a:rPr lang="nb-NO" sz="2200" dirty="0"/>
              <a:t>Hvilke praksiser mener du allerede er, helt eller delvis, en del av din egen undervisning? </a:t>
            </a:r>
            <a:br>
              <a:rPr lang="nb-NO" sz="2200" dirty="0"/>
            </a:br>
            <a:r>
              <a:rPr lang="nb-NO" sz="2200" dirty="0"/>
              <a:t>Noter noen stikkord som viser hvordan praksisen kommer til uttrykk i din undervisning.</a:t>
            </a:r>
          </a:p>
          <a:p>
            <a:pPr lvl="0"/>
            <a:r>
              <a:rPr lang="nb-NO" sz="2200" dirty="0"/>
              <a:t>Hvilke praksiser tenker du er mest krevende å ta i bruk?</a:t>
            </a:r>
            <a:br>
              <a:rPr lang="nb-NO" sz="2200" dirty="0"/>
            </a:br>
            <a:r>
              <a:rPr lang="nb-NO" sz="2200" dirty="0"/>
              <a:t>Noter stikkord som beskriver hva  utfordringene består i.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902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1249960"/>
            <a:ext cx="7801641" cy="298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Praksiser i ambisiøs matematikkundervisning</a:t>
            </a:r>
            <a:br>
              <a:rPr lang="no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B – Samarbeid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2" y="637154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07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Målet med denne modulen er</a:t>
            </a: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deltakerne skal</a:t>
            </a:r>
          </a:p>
          <a:p>
            <a:pPr marL="342900" indent="-342900">
              <a:spcBef>
                <a:spcPts val="0"/>
              </a:spcBef>
              <a:buSzPts val="2200"/>
            </a:pPr>
            <a:r>
              <a:rPr lang="nb-NO" sz="2400" dirty="0"/>
              <a:t>utvikle en felles forståelse for hva praksiser i matematikk innebærer</a:t>
            </a:r>
          </a:p>
          <a:p>
            <a:pPr marL="342900" indent="-342900">
              <a:spcBef>
                <a:spcPts val="0"/>
              </a:spcBef>
              <a:buSzPts val="2200"/>
            </a:pPr>
            <a:r>
              <a:rPr lang="nb-NO" sz="2400" dirty="0"/>
              <a:t>kunne i</a:t>
            </a: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dentifisere praksiser under observasjon av undervisningssekvenser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denne økta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2001705858"/>
              </p:ext>
            </p:extLst>
          </p:nvPr>
        </p:nvGraphicFramePr>
        <p:xfrm>
          <a:off x="895350" y="1825625"/>
          <a:ext cx="7583500" cy="2286050"/>
        </p:xfrm>
        <a:graphic>
          <a:graphicData uri="http://schemas.openxmlformats.org/drawingml/2006/table">
            <a:tbl>
              <a:tblPr firstRow="1" bandRow="1">
                <a:noFill/>
                <a:tableStyleId>{8C57B686-06FE-4B70-9C2C-E2A8B947A3C5}</a:tableStyleId>
              </a:tblPr>
              <a:tblGrid>
                <a:gridCol w="50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u="none" strike="noStrike" cap="none"/>
                        <a:t>Aktivitet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/>
                        <a:t>Tid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Individuelt 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baseline="0" dirty="0"/>
                        <a:t>   5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Gruppearbeid knyttet til forarbeid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dirty="0"/>
                        <a:t> </a:t>
                      </a:r>
                      <a:r>
                        <a:rPr lang="nb-NO" sz="2400" dirty="0"/>
                        <a:t>20 </a:t>
                      </a:r>
                      <a:r>
                        <a:rPr lang="no-NO" sz="2400" dirty="0"/>
                        <a:t>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Oppsummering i plenum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 25 </a:t>
                      </a:r>
                      <a:r>
                        <a:rPr lang="no-NO" sz="2400" dirty="0"/>
                        <a:t>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Total tidsbruk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 50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8866" y="2390862"/>
            <a:ext cx="8046268" cy="1063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3600" b="0" i="0" u="none" strike="noStrike" cap="none" dirty="0">
                <a:solidFill>
                  <a:schemeClr val="accent1"/>
                </a:solidFill>
                <a:sym typeface="Calibri"/>
              </a:rPr>
              <a:t>Knytt egen praksis og erfaringer til teori </a:t>
            </a:r>
            <a:endParaRPr sz="3600" dirty="0"/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50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Presentere praksis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Individuelt (5 minutter)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dirty="0"/>
              <a:t>Se over notatene dine fra forarbeidet.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Bestem deg for noe du vil dele med kollegene.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200" dirty="0"/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Grupper på 3-4 deltakere (20 minutter)</a:t>
            </a:r>
            <a:endParaRPr lang="nb-NO" sz="22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4975" indent="-342900">
              <a:spcBef>
                <a:spcPts val="0"/>
              </a:spcBef>
              <a:buSzPts val="2200"/>
            </a:pPr>
            <a:r>
              <a:rPr lang="nb-NO" sz="2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 det individuelle forarbeidet for hverandre.</a:t>
            </a:r>
          </a:p>
          <a:p>
            <a:pPr marL="434975" indent="-342900">
              <a:spcBef>
                <a:spcPts val="0"/>
              </a:spcBef>
              <a:buSzPts val="2200"/>
            </a:pPr>
            <a:r>
              <a:rPr lang="nb-NO" sz="2200" dirty="0"/>
              <a:t>Ta gjerne runden i gruppen på en og en praksis og lag en oversikt med stikkord i </a:t>
            </a:r>
            <a:r>
              <a:rPr lang="nb-NO" sz="2200" i="1" dirty="0"/>
              <a:t>Praksiser </a:t>
            </a:r>
            <a:r>
              <a:rPr lang="nb-NO" sz="2200" dirty="0"/>
              <a:t> </a:t>
            </a:r>
            <a:r>
              <a:rPr lang="nb-NO" sz="2200" i="1" dirty="0"/>
              <a:t>Skjema til oppsummering</a:t>
            </a:r>
            <a:r>
              <a:rPr lang="nb-NO" sz="2200" dirty="0"/>
              <a:t>.</a:t>
            </a:r>
          </a:p>
          <a:p>
            <a:pPr marL="434975" indent="-342900">
              <a:spcBef>
                <a:spcPts val="0"/>
              </a:spcBef>
              <a:buSzPts val="2200"/>
            </a:pPr>
            <a:r>
              <a:rPr lang="nb-NO" sz="2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Velg ut to-tre stikkord dere vil dele i plenum. </a:t>
            </a:r>
            <a:br>
              <a:rPr lang="nb-NO" sz="2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sz="2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Vær selektiv. Velg det viktigste!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Felles oversikt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607511"/>
            <a:ext cx="7583244" cy="3375550"/>
          </a:xfrm>
        </p:spPr>
        <p:txBody>
          <a:bodyPr/>
          <a:lstStyle/>
          <a:p>
            <a:pPr marL="50800" indent="0">
              <a:buNone/>
            </a:pPr>
            <a:r>
              <a:rPr lang="nb-NO" sz="2400" b="1" dirty="0"/>
              <a:t>Plenum (25 minutter)</a:t>
            </a:r>
          </a:p>
          <a:p>
            <a:pPr marL="50800" indent="0">
              <a:buNone/>
            </a:pPr>
            <a:r>
              <a:rPr lang="nb-NO" sz="2400" dirty="0"/>
              <a:t>Ta fram </a:t>
            </a:r>
            <a:r>
              <a:rPr lang="nb-NO" sz="2400" dirty="0" err="1"/>
              <a:t>wordfila</a:t>
            </a:r>
            <a:r>
              <a:rPr lang="nb-NO" sz="2400" dirty="0"/>
              <a:t> </a:t>
            </a:r>
            <a:r>
              <a:rPr lang="nb-NO" sz="2400" i="1" dirty="0"/>
              <a:t>Praksiser Skjema til oppsummering.</a:t>
            </a:r>
          </a:p>
          <a:p>
            <a:pPr marL="50800" indent="0">
              <a:buNone/>
            </a:pPr>
            <a:endParaRPr lang="nb-NO" sz="2400" i="1" dirty="0"/>
          </a:p>
          <a:p>
            <a:pPr marL="50800" indent="0">
              <a:buNone/>
            </a:pPr>
            <a:r>
              <a:rPr lang="nb-NO" sz="2400" dirty="0"/>
              <a:t>Lag en felles oversikt på innspillene fra gruppene. </a:t>
            </a:r>
          </a:p>
          <a:p>
            <a:pPr marL="50800" indent="0">
              <a:buNone/>
            </a:pPr>
            <a:r>
              <a:rPr lang="nb-NO" sz="2400" dirty="0"/>
              <a:t>Ta gjerne runden gruppe for gruppe på en og en praksis og lag en felles oversikt med stikkord.</a:t>
            </a:r>
          </a:p>
        </p:txBody>
      </p:sp>
    </p:spTree>
    <p:extLst>
      <p:ext uri="{BB962C8B-B14F-4D97-AF65-F5344CB8AC3E}">
        <p14:creationId xmlns:p14="http://schemas.microsoft.com/office/powerpoint/2010/main" val="196914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1249960"/>
            <a:ext cx="7801641" cy="298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Praksiser i ambisiøs matematikkundervisning</a:t>
            </a:r>
            <a:br>
              <a:rPr lang="no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sz="3200" dirty="0">
                <a:solidFill>
                  <a:srgbClr val="268183"/>
                </a:solidFill>
              </a:rPr>
              <a:t>C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r>
              <a:rPr lang="nb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Utprøving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2" y="637154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203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Skjermfremvisning (4:3)</PresentationFormat>
  <Paragraphs>79</Paragraphs>
  <Slides>15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Office-tema</vt:lpstr>
      <vt:lpstr>Praksiser i ambisiøs matematikkundervisning A – Forarbeid</vt:lpstr>
      <vt:lpstr>Les og reflekter 30 minutter</vt:lpstr>
      <vt:lpstr>Praksiser i ambisiøs matematikkundervisning B – Samarbeid</vt:lpstr>
      <vt:lpstr>Mål</vt:lpstr>
      <vt:lpstr>Tidsplan for denne økta</vt:lpstr>
      <vt:lpstr>Knytt egen praksis og erfaringer til teori </vt:lpstr>
      <vt:lpstr>Presentere praksis</vt:lpstr>
      <vt:lpstr>Felles oversikt</vt:lpstr>
      <vt:lpstr>Praksiser i ambisiøs matematikkundervisning C – Utprøving</vt:lpstr>
      <vt:lpstr>Observere undervisning</vt:lpstr>
      <vt:lpstr>Praksiser i ambisiøs matematikkundervisning D – Etterarbeid</vt:lpstr>
      <vt:lpstr>Erfaringsdeling</vt:lpstr>
      <vt:lpstr>Drøfting</vt:lpstr>
      <vt:lpstr>Kilder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[Modultittel] B – Samarbeid</dc:title>
  <dc:creator>Svein Hallvard Torkildsen</dc:creator>
  <cp:lastModifiedBy>Bård Vinje</cp:lastModifiedBy>
  <cp:revision>20</cp:revision>
  <dcterms:modified xsi:type="dcterms:W3CDTF">2023-10-27T07:14:36Z</dcterms:modified>
</cp:coreProperties>
</file>