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4" r:id="rId2"/>
    <p:sldId id="315" r:id="rId3"/>
    <p:sldId id="345" r:id="rId4"/>
    <p:sldId id="347" r:id="rId5"/>
    <p:sldId id="348" r:id="rId6"/>
    <p:sldId id="349" r:id="rId7"/>
    <p:sldId id="357" r:id="rId8"/>
    <p:sldId id="350" r:id="rId9"/>
    <p:sldId id="356" r:id="rId10"/>
    <p:sldId id="359" r:id="rId11"/>
    <p:sldId id="360" r:id="rId12"/>
    <p:sldId id="358" r:id="rId13"/>
    <p:sldId id="337" r:id="rId14"/>
    <p:sldId id="351" r:id="rId15"/>
    <p:sldId id="341" r:id="rId16"/>
    <p:sldId id="344" r:id="rId17"/>
    <p:sldId id="352" r:id="rId18"/>
    <p:sldId id="354" r:id="rId19"/>
    <p:sldId id="353" r:id="rId20"/>
    <p:sldId id="338" r:id="rId21"/>
    <p:sldId id="361" r:id="rId22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94289" autoAdjust="0"/>
  </p:normalViewPr>
  <p:slideViewPr>
    <p:cSldViewPr snapToGrid="0" snapToObjects="1">
      <p:cViewPr varScale="1">
        <p:scale>
          <a:sx n="124" d="100"/>
          <a:sy n="124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16.04.2018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16.04.2018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72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387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8155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078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981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753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838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14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846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709931" y="4942661"/>
            <a:ext cx="5679440" cy="402988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190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2569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323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204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17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matikksenteret.no/FRA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ksenteret.no/grunnskole/kompetanseutvikling/mam/artikler-og-fagtekste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409914"/>
            <a:ext cx="7801641" cy="1827978"/>
          </a:xfrm>
        </p:spPr>
        <p:txBody>
          <a:bodyPr>
            <a:noAutofit/>
          </a:bodyPr>
          <a:lstStyle/>
          <a:p>
            <a:r>
              <a:rPr lang="nb-NO" sz="4900" dirty="0"/>
              <a:t>Misoppfatninger knyttet til </a:t>
            </a:r>
            <a:r>
              <a:rPr lang="nb-NO" sz="4900" dirty="0" smtClean="0"/>
              <a:t>tall</a:t>
            </a:r>
            <a:r>
              <a:rPr lang="nb-NO" sz="4900" dirty="0"/>
              <a:t/>
            </a:r>
            <a:br>
              <a:rPr lang="nb-NO" sz="4900" dirty="0"/>
            </a:br>
            <a:r>
              <a:rPr lang="nb-NO" sz="2200" dirty="0"/>
              <a:t>B – Samarbeid</a:t>
            </a: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50" y="70338"/>
            <a:ext cx="8645501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50" y="69469"/>
            <a:ext cx="8645501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9" y="69469"/>
            <a:ext cx="8645502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9" y="69469"/>
            <a:ext cx="8645502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 egen utprøving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93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Utprøving  av diagnostiske oppgaver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Arbeid i grupper og velg ut aktuelle oppgaver fra </a:t>
            </a:r>
            <a:r>
              <a:rPr lang="nb-NO" sz="2200" i="1" dirty="0"/>
              <a:t>Diagnostiske oppgaver knyttet til tall</a:t>
            </a:r>
            <a:r>
              <a:rPr lang="nb-NO" sz="2200" dirty="0"/>
              <a:t> dere ønsker å prøve på egen elevgruppe</a:t>
            </a:r>
            <a:r>
              <a:rPr lang="nb-NO" sz="2200" dirty="0" smtClean="0"/>
              <a:t>.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Diskuter spørsmålene nedenfor og planlegg i fellesskap:</a:t>
            </a:r>
          </a:p>
          <a:p>
            <a:r>
              <a:rPr lang="nb-NO" sz="1800" dirty="0" smtClean="0"/>
              <a:t>Skal dere ha fokus på spesielle misoppfatninger, eller flere samtidig? </a:t>
            </a:r>
            <a:endParaRPr lang="nb-NO" sz="1800" i="1" dirty="0"/>
          </a:p>
          <a:p>
            <a:r>
              <a:rPr lang="nb-NO" sz="1800" dirty="0" smtClean="0"/>
              <a:t>Er det en oppgave dere tror alle elevene vil få til? Hvorfor?</a:t>
            </a:r>
          </a:p>
          <a:p>
            <a:r>
              <a:rPr lang="nb-NO" sz="1800" dirty="0" smtClean="0"/>
              <a:t>Er det en oppgave dere tror mange elever vil svare feil på? Hvorfor?</a:t>
            </a:r>
          </a:p>
          <a:p>
            <a:r>
              <a:rPr lang="nb-NO" sz="1800" dirty="0" smtClean="0"/>
              <a:t>Hvilke </a:t>
            </a:r>
            <a:r>
              <a:rPr lang="nb-NO" sz="1800" dirty="0"/>
              <a:t>oppgaver </a:t>
            </a:r>
            <a:r>
              <a:rPr lang="nb-NO" sz="1800" dirty="0" smtClean="0"/>
              <a:t>vil </a:t>
            </a:r>
            <a:r>
              <a:rPr lang="nb-NO" sz="1800" dirty="0"/>
              <a:t>være utfordringer for de ulike </a:t>
            </a:r>
            <a:r>
              <a:rPr lang="nb-NO" sz="1800" dirty="0" smtClean="0"/>
              <a:t>elevene?</a:t>
            </a:r>
            <a:endParaRPr lang="nb-NO" sz="1800" i="1" dirty="0"/>
          </a:p>
          <a:p>
            <a:pPr marL="0" indent="0">
              <a:buNone/>
            </a:pPr>
            <a:r>
              <a:rPr lang="nb-NO" sz="1800" dirty="0" smtClean="0"/>
              <a:t>Tenk </a:t>
            </a:r>
            <a:r>
              <a:rPr lang="nb-NO" sz="1800" dirty="0"/>
              <a:t>gjennom hvordan dere vil gjennomføre </a:t>
            </a:r>
            <a:r>
              <a:rPr lang="nb-NO" sz="1800" dirty="0" smtClean="0"/>
              <a:t>utprøvingen</a:t>
            </a:r>
            <a:endParaRPr lang="nb-NO" sz="1800" dirty="0"/>
          </a:p>
          <a:p>
            <a:pPr lvl="1"/>
            <a:r>
              <a:rPr lang="nb-NO" sz="1400" dirty="0"/>
              <a:t>Oppgaver som løses individuelt</a:t>
            </a:r>
          </a:p>
          <a:p>
            <a:pPr lvl="1"/>
            <a:r>
              <a:rPr lang="nb-NO" sz="1400" dirty="0"/>
              <a:t>Elevintervju </a:t>
            </a:r>
            <a:endParaRPr lang="nb-NO" sz="1400" dirty="0" smtClean="0">
              <a:solidFill>
                <a:srgbClr val="FF0000"/>
              </a:solidFill>
            </a:endParaRPr>
          </a:p>
          <a:p>
            <a:pPr lvl="1"/>
            <a:r>
              <a:rPr lang="nb-NO" sz="1400" dirty="0" smtClean="0"/>
              <a:t>Klassediskusjon </a:t>
            </a:r>
            <a:r>
              <a:rPr lang="nb-NO" sz="1400" dirty="0"/>
              <a:t>med utgangspunkt i oppgavene </a:t>
            </a:r>
            <a:endParaRPr lang="nb-NO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1800" dirty="0" smtClean="0"/>
              <a:t>Tenk </a:t>
            </a:r>
            <a:r>
              <a:rPr lang="nb-NO" sz="1800" dirty="0"/>
              <a:t>gjennom hvordan dere vil dokumentere elevenes resonnement.</a:t>
            </a:r>
          </a:p>
        </p:txBody>
      </p:sp>
    </p:spTree>
    <p:extLst>
      <p:ext uri="{BB962C8B-B14F-4D97-AF65-F5344CB8AC3E}">
        <p14:creationId xmlns:p14="http://schemas.microsoft.com/office/powerpoint/2010/main" val="374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/>
              <a:t>Misoppfatninger </a:t>
            </a:r>
            <a:r>
              <a:rPr lang="nb-NO" dirty="0" smtClean="0"/>
              <a:t>knyttet </a:t>
            </a:r>
            <a:r>
              <a:rPr lang="nb-NO" dirty="0"/>
              <a:t>til </a:t>
            </a:r>
            <a:r>
              <a:rPr lang="nb-NO" dirty="0" smtClean="0"/>
              <a:t>tall</a:t>
            </a:r>
            <a:r>
              <a:rPr lang="nb-NO" dirty="0" smtClean="0">
                <a:solidFill>
                  <a:srgbClr val="268183"/>
                </a:solidFill>
              </a:rPr>
              <a:t/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D </a:t>
            </a:r>
            <a:r>
              <a:rPr lang="nb-NO" sz="3200" dirty="0">
                <a:solidFill>
                  <a:srgbClr val="268183"/>
                </a:solidFill>
              </a:rPr>
              <a:t>– </a:t>
            </a:r>
            <a:r>
              <a:rPr lang="nb-NO" sz="3200" dirty="0" smtClean="0">
                <a:solidFill>
                  <a:srgbClr val="268183"/>
                </a:solidFill>
              </a:rPr>
              <a:t>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4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6</a:t>
            </a:r>
            <a:r>
              <a:rPr lang="nb-NO" dirty="0" smtClean="0"/>
              <a:t>0 </a:t>
            </a:r>
            <a:r>
              <a:rPr lang="nb-NO" dirty="0"/>
              <a:t>minutter</a:t>
            </a:r>
          </a:p>
        </p:txBody>
      </p:sp>
    </p:spTree>
    <p:extLst>
      <p:ext uri="{BB962C8B-B14F-4D97-AF65-F5344CB8AC3E}">
        <p14:creationId xmlns:p14="http://schemas.microsoft.com/office/powerpoint/2010/main" val="29017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Erfaringsdeling i gruppe og plenum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200" dirty="0"/>
              <a:t>Gruppediskusjon </a:t>
            </a:r>
            <a:r>
              <a:rPr lang="nb-NO" sz="2200" dirty="0" smtClean="0"/>
              <a:t>(30 min):</a:t>
            </a:r>
          </a:p>
          <a:p>
            <a:pPr lvl="1"/>
            <a:r>
              <a:rPr lang="nb-NO" sz="2200" dirty="0" smtClean="0"/>
              <a:t>Var </a:t>
            </a:r>
            <a:r>
              <a:rPr lang="nb-NO" sz="2200" dirty="0"/>
              <a:t>svarene fra elevene som </a:t>
            </a:r>
            <a:r>
              <a:rPr lang="nb-NO" sz="2200" dirty="0" smtClean="0"/>
              <a:t>forventet?</a:t>
            </a:r>
            <a:endParaRPr lang="nb-NO" sz="2200" dirty="0"/>
          </a:p>
          <a:p>
            <a:pPr lvl="1"/>
            <a:r>
              <a:rPr lang="nb-NO" sz="2200" dirty="0" smtClean="0"/>
              <a:t>Oppdaget </a:t>
            </a:r>
            <a:r>
              <a:rPr lang="nb-NO" sz="2200" dirty="0"/>
              <a:t>dere noen typiske feilsvar?</a:t>
            </a:r>
          </a:p>
          <a:p>
            <a:pPr lvl="1"/>
            <a:r>
              <a:rPr lang="nb-NO" sz="2200" dirty="0" smtClean="0"/>
              <a:t>Kan </a:t>
            </a:r>
            <a:r>
              <a:rPr lang="nb-NO" sz="2200" dirty="0"/>
              <a:t>noen av svarene tyde på misoppfatninger?</a:t>
            </a:r>
          </a:p>
          <a:p>
            <a:pPr lvl="1"/>
            <a:r>
              <a:rPr lang="nb-NO" sz="2200" dirty="0" smtClean="0"/>
              <a:t>Var valg av tall i oppgavene gode for å få fram elevenes tenking?</a:t>
            </a:r>
            <a:endParaRPr lang="nb-NO" sz="2200" dirty="0"/>
          </a:p>
          <a:p>
            <a:pPr lvl="1"/>
            <a:r>
              <a:rPr lang="nb-NO" sz="2200" dirty="0" smtClean="0"/>
              <a:t>Er </a:t>
            </a:r>
            <a:r>
              <a:rPr lang="nb-NO" sz="2200" dirty="0"/>
              <a:t>det sammenheng mellom </a:t>
            </a:r>
            <a:r>
              <a:rPr lang="nb-NO" sz="2200" dirty="0" smtClean="0"/>
              <a:t>resonnementene </a:t>
            </a:r>
            <a:r>
              <a:rPr lang="nb-NO" sz="2200" dirty="0"/>
              <a:t>til enkeltelever og det dere noterte under gjennomføringen?</a:t>
            </a:r>
          </a:p>
          <a:p>
            <a:pPr lvl="1"/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Plenum (10 min):</a:t>
            </a:r>
          </a:p>
          <a:p>
            <a:pPr lvl="1"/>
            <a:r>
              <a:rPr lang="nb-NO" sz="2200" dirty="0"/>
              <a:t>Noen interessante resonnement fra elevene som kan deles</a:t>
            </a:r>
            <a:r>
              <a:rPr lang="nb-NO" sz="2200" dirty="0" smtClean="0"/>
              <a:t>?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3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Hvilken betydning vil resultatene få for videre </a:t>
            </a:r>
            <a:r>
              <a:rPr lang="nb-NO" dirty="0" smtClean="0"/>
              <a:t>undervisning?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6599571" cy="4159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Diskuter (noen av) spørsmålene i kollegiet, </a:t>
            </a:r>
            <a:br>
              <a:rPr lang="nb-NO" sz="2400" dirty="0" smtClean="0"/>
            </a:br>
            <a:r>
              <a:rPr lang="nb-NO" sz="2400" dirty="0" smtClean="0"/>
              <a:t>og prøv å bli enige om felles praksis for din skole/nettverk.</a:t>
            </a:r>
            <a:endParaRPr lang="nb-NO" sz="2400" dirty="0"/>
          </a:p>
          <a:p>
            <a:pPr lvl="0"/>
            <a:r>
              <a:rPr lang="nb-NO" sz="1900" dirty="0"/>
              <a:t>Hvordan arbeider dere med tallforståelse ved deres skole, sett i lys av de fem trådene i trådmodellen </a:t>
            </a:r>
            <a:r>
              <a:rPr lang="nb-NO" sz="1900" dirty="0" smtClean="0"/>
              <a:t/>
            </a:r>
            <a:br>
              <a:rPr lang="nb-NO" sz="1900" dirty="0" smtClean="0"/>
            </a:br>
            <a:r>
              <a:rPr lang="nb-NO" sz="1900" dirty="0" smtClean="0"/>
              <a:t>(</a:t>
            </a:r>
            <a:r>
              <a:rPr lang="nb-NO" sz="1900" dirty="0"/>
              <a:t>jamfør Aspekter ved tallforståelse)? </a:t>
            </a:r>
          </a:p>
          <a:p>
            <a:pPr lvl="0"/>
            <a:r>
              <a:rPr lang="nb-NO" sz="1900" dirty="0" smtClean="0"/>
              <a:t>Hvordan </a:t>
            </a:r>
            <a:r>
              <a:rPr lang="nb-NO" sz="1900" dirty="0"/>
              <a:t>kan dere legge opp undervisningen for å skape relasjonell forståelse og hindre misoppfatninger?</a:t>
            </a:r>
          </a:p>
          <a:p>
            <a:pPr lvl="0"/>
            <a:r>
              <a:rPr lang="nb-NO" sz="1900" dirty="0"/>
              <a:t>Hvordan hjelpe elever som er i misoppfatninger knyttet til tall og tallforståelse? </a:t>
            </a:r>
          </a:p>
          <a:p>
            <a:pPr lvl="0"/>
            <a:r>
              <a:rPr lang="nb-NO" sz="1900" dirty="0"/>
              <a:t>Hva bør elevene og/eller lærerne arbeide videre med</a:t>
            </a:r>
            <a:r>
              <a:rPr lang="nb-NO" sz="1900" dirty="0" smtClean="0"/>
              <a:t>?</a:t>
            </a:r>
          </a:p>
          <a:p>
            <a:pPr marL="0" lvl="0" indent="0">
              <a:buNone/>
            </a:pPr>
            <a:r>
              <a:rPr lang="nb-NO" sz="2400" dirty="0"/>
              <a:t>En i kollegiet noterer konklusjonene om felles praksis. Diskuter hva dere gjør videre med dokumentet.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06" y="1127428"/>
            <a:ext cx="2706194" cy="378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2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at dere utvikler kunnskap om ulike misoppfatninger knyttet til tall. </a:t>
            </a:r>
          </a:p>
          <a:p>
            <a:pPr marL="0" indent="0">
              <a:buNone/>
            </a:pPr>
            <a:r>
              <a:rPr lang="nb-NO" sz="2200" dirty="0" smtClean="0"/>
              <a:t>Gjennom </a:t>
            </a:r>
            <a:r>
              <a:rPr lang="nb-NO" sz="2200" dirty="0"/>
              <a:t>modulen får dere innblikk i typiske misoppfatninger og eksempler på elevsvar som kan tyde på at elevene er i misoppfatninger knyttet til tall. 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8866" y="2587504"/>
            <a:ext cx="8046268" cy="901756"/>
          </a:xfrm>
        </p:spPr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36023" y="3991427"/>
            <a:ext cx="7596051" cy="1655762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Undervisningsopplegg som utfordrer misoppfatninger knyttet til tall finner du på </a:t>
            </a:r>
            <a:r>
              <a:rPr lang="nb-NO" dirty="0" smtClean="0">
                <a:hlinkClick r:id="rId3"/>
              </a:rPr>
              <a:t>www.matematikksenteret.no/FRAMM</a:t>
            </a:r>
            <a:r>
              <a:rPr lang="nb-NO" dirty="0" smtClean="0"/>
              <a:t> </a:t>
            </a:r>
          </a:p>
          <a:p>
            <a:r>
              <a:rPr lang="nb-NO" dirty="0" smtClean="0"/>
              <a:t>Neste </a:t>
            </a:r>
            <a:r>
              <a:rPr lang="nb-NO" dirty="0"/>
              <a:t>modul </a:t>
            </a:r>
            <a:r>
              <a:rPr lang="nb-NO" dirty="0" smtClean="0"/>
              <a:t>i denne pakken handler om </a:t>
            </a:r>
          </a:p>
          <a:p>
            <a:r>
              <a:rPr lang="nb-NO" dirty="0" smtClean="0"/>
              <a:t>misoppfatninger knyttet til tallregning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212" y="4754743"/>
            <a:ext cx="14763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Alseth, B. (1998). </a:t>
            </a:r>
            <a:r>
              <a:rPr lang="nb-NO" sz="2200" dirty="0"/>
              <a:t>Kartlegging av matematikkforståelse. </a:t>
            </a:r>
            <a:r>
              <a:rPr lang="nb-NO" sz="2200" dirty="0" smtClean="0"/>
              <a:t>Matematikk på småskoletrinnet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Brekke</a:t>
            </a:r>
            <a:r>
              <a:rPr lang="nb-NO" sz="2200" dirty="0"/>
              <a:t>, </a:t>
            </a:r>
            <a:r>
              <a:rPr lang="nb-NO" sz="2200" dirty="0" smtClean="0"/>
              <a:t>G. (2002). Kartlegging av matematikkforståelse. Introduksjon </a:t>
            </a:r>
            <a:r>
              <a:rPr lang="nb-NO" sz="2200" dirty="0"/>
              <a:t>til diagnostisk undervisning i </a:t>
            </a:r>
            <a:r>
              <a:rPr lang="nb-NO" sz="2200" dirty="0" smtClean="0"/>
              <a:t>matematikk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/>
              <a:t> Brekke, </a:t>
            </a:r>
            <a:r>
              <a:rPr lang="nb-NO" sz="2200" dirty="0" smtClean="0"/>
              <a:t>G. (2002). </a:t>
            </a:r>
            <a:r>
              <a:rPr lang="nb-NO" sz="2200" dirty="0"/>
              <a:t>Kartlegging av matematikkforståelse</a:t>
            </a:r>
            <a:r>
              <a:rPr lang="nb-NO" sz="2200" dirty="0" smtClean="0"/>
              <a:t>. Veiledning til tall og tallregning. E, G og 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err="1" smtClean="0"/>
              <a:t>McIntosh</a:t>
            </a:r>
            <a:r>
              <a:rPr lang="nb-NO" sz="2200" dirty="0" smtClean="0"/>
              <a:t>, A. (2007). Alle teller. Håndbok for lærere som underviser i matematikk i grunnskolen.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Valenta, A. (</a:t>
            </a:r>
            <a:r>
              <a:rPr lang="nb-NO" dirty="0" smtClean="0"/>
              <a:t>2015). </a:t>
            </a:r>
            <a:r>
              <a:rPr lang="nb-NO" i="1" dirty="0"/>
              <a:t>Aspekter ved </a:t>
            </a:r>
            <a:r>
              <a:rPr lang="nb-NO" i="1" dirty="0" smtClean="0"/>
              <a:t>tallforståelse</a:t>
            </a:r>
            <a:r>
              <a:rPr lang="nb-NO" i="1" dirty="0"/>
              <a:t>. </a:t>
            </a:r>
            <a:r>
              <a:rPr lang="nb-NO" i="1" dirty="0" err="1" smtClean="0"/>
              <a:t>Matematikksenteret</a:t>
            </a:r>
            <a:r>
              <a:rPr lang="nb-NO" i="1" dirty="0" smtClean="0"/>
              <a:t>, NTNU. </a:t>
            </a:r>
            <a:r>
              <a:rPr lang="nb-NO" i="1" dirty="0" smtClean="0">
                <a:hlinkClick r:id="rId3"/>
              </a:rPr>
              <a:t>https</a:t>
            </a:r>
            <a:r>
              <a:rPr lang="nb-NO" i="1" dirty="0">
                <a:hlinkClick r:id="rId3"/>
              </a:rPr>
              <a:t>://</a:t>
            </a:r>
            <a:r>
              <a:rPr lang="nb-NO" i="1" dirty="0" smtClean="0">
                <a:hlinkClick r:id="rId3"/>
              </a:rPr>
              <a:t>www.matematikksenteret.no/grunnskole/kompetanseutvikling/mam/artikler-og-fagtekster</a:t>
            </a:r>
            <a:endParaRPr lang="nb-NO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Van de Walle, J. A. et al. (2013). </a:t>
            </a:r>
            <a:r>
              <a:rPr lang="nb-NO" sz="2200" dirty="0" err="1" smtClean="0"/>
              <a:t>Elementary</a:t>
            </a:r>
            <a:r>
              <a:rPr lang="nb-NO" sz="2200" dirty="0" smtClean="0"/>
              <a:t> and </a:t>
            </a:r>
            <a:r>
              <a:rPr lang="nb-NO" sz="2200" dirty="0" err="1" smtClean="0"/>
              <a:t>Middle</a:t>
            </a:r>
            <a:r>
              <a:rPr lang="nb-NO" sz="2200" dirty="0" smtClean="0"/>
              <a:t> School </a:t>
            </a:r>
            <a:r>
              <a:rPr lang="nb-NO" sz="2200" dirty="0" err="1"/>
              <a:t>Matematics</a:t>
            </a:r>
            <a:r>
              <a:rPr lang="nb-NO" sz="2200" dirty="0"/>
              <a:t>. </a:t>
            </a:r>
            <a:r>
              <a:rPr lang="nb-NO" sz="2200" dirty="0" err="1"/>
              <a:t>Teaching</a:t>
            </a:r>
            <a:r>
              <a:rPr lang="nb-NO" sz="2200" dirty="0"/>
              <a:t> </a:t>
            </a:r>
            <a:r>
              <a:rPr lang="nb-NO" sz="2200" dirty="0" err="1"/>
              <a:t>Developmentally</a:t>
            </a:r>
            <a:endParaRPr lang="nb-NO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200" i="1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2056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111074"/>
              </p:ext>
            </p:extLst>
          </p:nvPr>
        </p:nvGraphicFramePr>
        <p:xfrm>
          <a:off x="1170114" y="2362200"/>
          <a:ext cx="680377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958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Aktivitet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Anbefalt</a:t>
                      </a:r>
                      <a:r>
                        <a:rPr lang="nb-NO" sz="2200" baseline="0" dirty="0" smtClean="0"/>
                        <a:t> t</a:t>
                      </a:r>
                      <a:r>
                        <a:rPr lang="nb-NO" sz="2200" dirty="0" smtClean="0"/>
                        <a:t>idsbruk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Oppsummer forarbeidet</a:t>
                      </a:r>
                      <a:r>
                        <a:rPr lang="nb-NO" sz="2200" baseline="0" dirty="0" smtClean="0"/>
                        <a:t> i grupper</a:t>
                      </a:r>
                      <a:endParaRPr lang="nb-NO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200" dirty="0" smtClean="0"/>
                        <a:t>30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Analyser</a:t>
                      </a:r>
                      <a:r>
                        <a:rPr lang="nb-NO" sz="2200" baseline="0" dirty="0" smtClean="0"/>
                        <a:t> </a:t>
                      </a:r>
                      <a:r>
                        <a:rPr lang="nb-NO" sz="2200" dirty="0" smtClean="0"/>
                        <a:t>elevsvar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200" dirty="0" smtClean="0"/>
                        <a:t>40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Oppsummer elevsvar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200" dirty="0" smtClean="0"/>
                        <a:t>20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smtClean="0"/>
                        <a:t>Planlegg egen utprøving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smtClean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77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200" b="1" dirty="0" smtClean="0"/>
                        <a:t>120 minutter</a:t>
                      </a:r>
                      <a:endParaRPr lang="nb-NO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48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</a:t>
            </a:r>
            <a:r>
              <a:rPr lang="nb-NO" i="1" dirty="0" smtClean="0"/>
              <a:t> </a:t>
            </a:r>
            <a:r>
              <a:rPr lang="nb-NO" dirty="0" smtClean="0"/>
              <a:t>forarbeid i grupper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5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Gruppediskusjon og plenum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Individuelt (5 min): </a:t>
            </a:r>
          </a:p>
          <a:p>
            <a:r>
              <a:rPr lang="nb-NO" sz="2200" dirty="0" smtClean="0"/>
              <a:t>Se over notatene fra forarbeidet og gjør deg klar til gruppediskusjon</a:t>
            </a:r>
          </a:p>
          <a:p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Gruppediskusjon (15 min):</a:t>
            </a:r>
          </a:p>
          <a:p>
            <a:r>
              <a:rPr lang="nb-NO" sz="2200" dirty="0" smtClean="0"/>
              <a:t>Diskuter </a:t>
            </a:r>
            <a:r>
              <a:rPr lang="nb-NO" sz="2200" dirty="0"/>
              <a:t>momenter dere har </a:t>
            </a:r>
            <a:r>
              <a:rPr lang="nb-NO" sz="2200" dirty="0" smtClean="0"/>
              <a:t>notert </a:t>
            </a:r>
            <a:r>
              <a:rPr lang="nb-NO" sz="2200" dirty="0"/>
              <a:t>under lesingen av </a:t>
            </a:r>
            <a:r>
              <a:rPr lang="nb-NO" sz="2200" dirty="0" smtClean="0"/>
              <a:t>artiklene</a:t>
            </a:r>
          </a:p>
          <a:p>
            <a:r>
              <a:rPr lang="nb-NO" sz="2200" dirty="0"/>
              <a:t>Velg ut et par momenter som dere vil dele i </a:t>
            </a:r>
            <a:r>
              <a:rPr lang="nb-NO" sz="2200" dirty="0" smtClean="0"/>
              <a:t>plenum</a:t>
            </a:r>
          </a:p>
          <a:p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Plenum (10 min):</a:t>
            </a:r>
          </a:p>
          <a:p>
            <a:r>
              <a:rPr lang="nb-NO" sz="2200" dirty="0" smtClean="0"/>
              <a:t>Hver gruppe presenterer momentene de har valgt</a:t>
            </a:r>
          </a:p>
        </p:txBody>
      </p:sp>
    </p:spTree>
    <p:extLst>
      <p:ext uri="{BB962C8B-B14F-4D97-AF65-F5344CB8AC3E}">
        <p14:creationId xmlns:p14="http://schemas.microsoft.com/office/powerpoint/2010/main" val="74943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Analyser elevsvar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40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1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Diskusjon i 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Studer elevsvarene og diskuter spørsmålene nedenfor:</a:t>
            </a:r>
          </a:p>
          <a:p>
            <a:pPr lvl="1"/>
            <a:r>
              <a:rPr lang="nb-NO" sz="2200" dirty="0" smtClean="0"/>
              <a:t>Hvorfor </a:t>
            </a:r>
            <a:r>
              <a:rPr lang="nb-NO" sz="2200" dirty="0"/>
              <a:t>svarer elevene slik? Hvordan tenker elevene? </a:t>
            </a:r>
          </a:p>
          <a:p>
            <a:pPr lvl="1"/>
            <a:r>
              <a:rPr lang="nb-NO" sz="2200" dirty="0"/>
              <a:t>Hvilke typer oppgaver tror dere at eleven vil løse riktig</a:t>
            </a:r>
            <a:r>
              <a:rPr lang="nb-NO" sz="2200" dirty="0" smtClean="0"/>
              <a:t>?</a:t>
            </a:r>
          </a:p>
          <a:p>
            <a:pPr lvl="1"/>
            <a:r>
              <a:rPr lang="nb-NO" sz="2200" dirty="0" smtClean="0"/>
              <a:t>Hvor </a:t>
            </a:r>
            <a:r>
              <a:rPr lang="nb-NO" sz="2200" dirty="0"/>
              <a:t>og når kan disse misoppfatningene være et problem?</a:t>
            </a:r>
          </a:p>
          <a:p>
            <a:pPr lvl="1"/>
            <a:r>
              <a:rPr lang="nb-NO" sz="2200" dirty="0"/>
              <a:t>Hvilke spørsmål kan utfordre elevens tankegang for å sette elevene i en kognitiv konflikt?</a:t>
            </a:r>
          </a:p>
          <a:p>
            <a:pPr lvl="1"/>
            <a:r>
              <a:rPr lang="nb-NO" sz="2200" dirty="0" smtClean="0"/>
              <a:t>Vil noen av dine elever svare noe lignende?</a:t>
            </a:r>
          </a:p>
          <a:p>
            <a:pPr marL="457200" lvl="1" indent="0">
              <a:buNone/>
            </a:pPr>
            <a:endParaRPr lang="nb-NO" sz="2200" dirty="0" smtClean="0"/>
          </a:p>
          <a:p>
            <a:pPr marL="0" indent="0">
              <a:buNone/>
            </a:pPr>
            <a:r>
              <a:rPr lang="nb-NO" sz="2200" dirty="0"/>
              <a:t>Velg ut ett elevsvar dere ønsker å løfte fram i </a:t>
            </a:r>
            <a:r>
              <a:rPr lang="nb-NO" sz="2200" dirty="0" smtClean="0"/>
              <a:t>plenum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8009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elevsvar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78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i plenum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Hver gruppe løfter fram sine tanker om elevsvaret de har </a:t>
            </a:r>
            <a:r>
              <a:rPr lang="nb-NO" sz="2200" dirty="0" smtClean="0"/>
              <a:t>valgt:</a:t>
            </a:r>
          </a:p>
          <a:p>
            <a:pPr lvl="1"/>
            <a:r>
              <a:rPr lang="nb-NO" sz="2200" dirty="0"/>
              <a:t>Hvorfor svarer elevene slik? Hvordan tenker elevene? </a:t>
            </a:r>
          </a:p>
          <a:p>
            <a:pPr lvl="1"/>
            <a:r>
              <a:rPr lang="nb-NO" sz="2200" dirty="0"/>
              <a:t>Hvor og når kan disse misoppfatningene være et problem?</a:t>
            </a:r>
          </a:p>
          <a:p>
            <a:pPr lvl="1"/>
            <a:r>
              <a:rPr lang="nb-NO" sz="2200" dirty="0"/>
              <a:t>Hvilke spørsmål kan utfordre elevens tankegang for å sette elevene i en kognitiv konflikt?</a:t>
            </a:r>
          </a:p>
          <a:p>
            <a:pPr lvl="1"/>
            <a:r>
              <a:rPr lang="nb-NO" sz="2200" dirty="0"/>
              <a:t>Vil noen av dine elever svare noe lignende</a:t>
            </a:r>
            <a:r>
              <a:rPr lang="nb-NO" sz="2200" dirty="0" smtClean="0"/>
              <a:t>?</a:t>
            </a:r>
          </a:p>
          <a:p>
            <a:pPr lvl="1"/>
            <a:endParaRPr lang="nb-NO" sz="2200" dirty="0"/>
          </a:p>
          <a:p>
            <a:pPr marL="0" indent="0">
              <a:buNone/>
            </a:pPr>
            <a:r>
              <a:rPr lang="nb-NO" sz="2200" dirty="0"/>
              <a:t>De neste sidene viser elevsvarene dere har diskutert i </a:t>
            </a:r>
            <a:r>
              <a:rPr lang="nb-NO" sz="2200" dirty="0" smtClean="0"/>
              <a:t>gruppene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0004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666</Words>
  <Application>Microsoft Office PowerPoint</Application>
  <PresentationFormat>Skjermfremvisning (4:3)</PresentationFormat>
  <Paragraphs>119</Paragraphs>
  <Slides>21</Slides>
  <Notes>20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Campton Book</vt:lpstr>
      <vt:lpstr>Campton Light</vt:lpstr>
      <vt:lpstr>Campton Medium</vt:lpstr>
      <vt:lpstr>Office-tema</vt:lpstr>
      <vt:lpstr>Misoppfatninger knyttet til tall B – Samarbeid</vt:lpstr>
      <vt:lpstr>Mål</vt:lpstr>
      <vt:lpstr>Tidsplan for denne økta</vt:lpstr>
      <vt:lpstr>Oppsummer forarbeid i grupper</vt:lpstr>
      <vt:lpstr>Gruppediskusjon og plenum</vt:lpstr>
      <vt:lpstr>Analyser elevsvar</vt:lpstr>
      <vt:lpstr>Diskusjon i grupper</vt:lpstr>
      <vt:lpstr>Oppsummer elevsvar</vt:lpstr>
      <vt:lpstr>Oppsummering i plenum</vt:lpstr>
      <vt:lpstr>PowerPoint-presentasjon</vt:lpstr>
      <vt:lpstr>PowerPoint-presentasjon</vt:lpstr>
      <vt:lpstr>PowerPoint-presentasjon</vt:lpstr>
      <vt:lpstr>PowerPoint-presentasjon</vt:lpstr>
      <vt:lpstr>Planlegg egen utprøving</vt:lpstr>
      <vt:lpstr>Utprøving  av diagnostiske oppgaver</vt:lpstr>
      <vt:lpstr>Misoppfatninger knyttet til tall D – Etterarbeid</vt:lpstr>
      <vt:lpstr>Erfaringsdeling etter utprøving</vt:lpstr>
      <vt:lpstr>Erfaringsdeling i gruppe og plenum</vt:lpstr>
      <vt:lpstr>Hvilken betydning vil resultatene få for videre undervisning?</vt:lpstr>
      <vt:lpstr>Veien videre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olav.dalsegg.tokle@matematikksenteret.no;astrid.bondo@matematikksenteret.no;roberth.asenhus@matematikksenteret.no</dc:creator>
  <cp:lastModifiedBy>Bård Vinje</cp:lastModifiedBy>
  <cp:revision>131</cp:revision>
  <cp:lastPrinted>2018-03-19T20:21:35Z</cp:lastPrinted>
  <dcterms:created xsi:type="dcterms:W3CDTF">2017-08-11T05:42:55Z</dcterms:created>
  <dcterms:modified xsi:type="dcterms:W3CDTF">2018-04-16T09:15:07Z</dcterms:modified>
</cp:coreProperties>
</file>