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9" r:id="rId4"/>
    <p:sldId id="260" r:id="rId5"/>
    <p:sldId id="261" r:id="rId6"/>
    <p:sldId id="275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7" r:id="rId19"/>
    <p:sldId id="273" r:id="rId20"/>
    <p:sldId id="274" r:id="rId21"/>
  </p:sldIdLst>
  <p:sldSz cx="9144000" cy="6858000" type="screen4x3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94D3DCE-8FA3-434E-BB5B-3E18F39B4C26}">
  <a:tblStyle styleId="{794D3DCE-8FA3-434E-BB5B-3E18F39B4C2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CEC"/>
          </a:solidFill>
        </a:fill>
      </a:tcStyle>
    </a:wholeTbl>
    <a:band1H>
      <a:tcTxStyle/>
      <a:tcStyle>
        <a:tcBdr/>
        <a:fill>
          <a:solidFill>
            <a:srgbClr val="CAD7D8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7D8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91" autoAdjust="0"/>
    <p:restoredTop sz="74809" autoAdjust="0"/>
  </p:normalViewPr>
  <p:slideViewPr>
    <p:cSldViewPr snapToGrid="0">
      <p:cViewPr varScale="1">
        <p:scale>
          <a:sx n="86" d="100"/>
          <a:sy n="86" d="100"/>
        </p:scale>
        <p:origin x="20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76363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4021295" y="0"/>
            <a:ext cx="3076363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1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300" cy="402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500" cy="513600"/>
          </a:xfrm>
          <a:prstGeom prst="rect">
            <a:avLst/>
          </a:prstGeom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o-NO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300" cy="402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500" cy="513600"/>
          </a:xfrm>
          <a:prstGeom prst="rect">
            <a:avLst/>
          </a:prstGeom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o-NO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300" cy="40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500" cy="5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300" cy="40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69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500" cy="5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Shape 176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300" cy="40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500" cy="5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64613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300" cy="40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500" cy="5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03726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Shape 202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300" cy="402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500" cy="513600"/>
          </a:xfrm>
          <a:prstGeom prst="rect">
            <a:avLst/>
          </a:prstGeom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o-NO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300" cy="402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500" cy="513600"/>
          </a:xfrm>
          <a:prstGeom prst="rect">
            <a:avLst/>
          </a:prstGeom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o-NO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165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300" cy="402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500" cy="513600"/>
          </a:xfrm>
          <a:prstGeom prst="rect">
            <a:avLst/>
          </a:prstGeom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o-NO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rside">
  <p:cSld name="Forside">
    <p:bg>
      <p:bgPr>
        <a:solidFill>
          <a:srgbClr val="F5F5F5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71180" y="2409914"/>
            <a:ext cx="7801641" cy="1674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960749" y="1912281"/>
            <a:ext cx="5280434" cy="442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5400000">
            <a:off x="4552950" y="3529411"/>
            <a:ext cx="38100" cy="1447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" name="Shape 16"/>
          <p:cNvGrpSpPr/>
          <p:nvPr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17" name="Shape 1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Shape 1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Shape 19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re tittel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1100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slutning">
  <p:cSld name="Avslutning">
    <p:bg>
      <p:bgPr>
        <a:solidFill>
          <a:schemeClr val="accent4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73" name="Shape 7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5400000">
            <a:off x="4595586" y="3447481"/>
            <a:ext cx="50800" cy="10858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4" name="Shape 74"/>
          <p:cNvGrpSpPr/>
          <p:nvPr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75" name="Shape 7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6" name="Shape 76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" name="Shape 7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innhold">
  <p:cSld name="Tittel og innhold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3" name="Shape 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2125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pittelforside">
  <p:cSld name="Kapittelforside">
    <p:bg>
      <p:bgPr>
        <a:solidFill>
          <a:schemeClr val="accent4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8" name="Shape 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38601" y="1375372"/>
            <a:ext cx="1066799" cy="901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Shape 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4717" y="5851776"/>
            <a:ext cx="2134567" cy="647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4552950" y="2897023"/>
            <a:ext cx="38100" cy="144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feranser">
  <p:cSld name="Referanser">
    <p:bg>
      <p:bgPr>
        <a:solidFill>
          <a:schemeClr val="accent4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548866" y="1262559"/>
            <a:ext cx="8046268" cy="630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ubTitle" idx="1"/>
          </p:nvPr>
        </p:nvSpPr>
        <p:spPr>
          <a:xfrm>
            <a:off x="1143000" y="2255045"/>
            <a:ext cx="6858000" cy="3392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4" name="Shape 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38601" y="213143"/>
            <a:ext cx="1066799" cy="901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Shape 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4717" y="6065422"/>
            <a:ext cx="2134567" cy="647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Shape 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4552950" y="1350233"/>
            <a:ext cx="38100" cy="144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innholdsdeler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896399" y="1825626"/>
            <a:ext cx="3726000" cy="411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818003" y="1826014"/>
            <a:ext cx="3660979" cy="4117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1" name="Shape 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2128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Shape 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med bilde høyre">
  <p:cSld name="Innhold med bilde høyr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pic" idx="2"/>
          </p:nvPr>
        </p:nvSpPr>
        <p:spPr>
          <a:xfrm>
            <a:off x="3967842" y="681136"/>
            <a:ext cx="4511140" cy="51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896400" y="2239348"/>
            <a:ext cx="2949178" cy="3621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7" name="Shape 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1100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Shape 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med bilde venstre">
  <p:cSld name="Innhold med bilde venstr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pic" idx="2"/>
          </p:nvPr>
        </p:nvSpPr>
        <p:spPr>
          <a:xfrm>
            <a:off x="888476" y="680989"/>
            <a:ext cx="4418681" cy="51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5455227" y="2239201"/>
            <a:ext cx="3023756" cy="3621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3" name="Shape 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1100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tabell">
  <p:cSld name="Tittel og tabell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57" name="Shape 5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1100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diagram">
  <p:cSld name="Tittel og diagram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61" name="Shape 6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1100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>
            <a:spLocks noGrp="1"/>
          </p:cNvSpPr>
          <p:nvPr>
            <p:ph type="chart" idx="2"/>
          </p:nvPr>
        </p:nvSpPr>
        <p:spPr>
          <a:xfrm>
            <a:off x="5020469" y="2000250"/>
            <a:ext cx="3458513" cy="3867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896400" y="1994960"/>
            <a:ext cx="3904200" cy="3872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64" name="Shape 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ematikksenteret.no/l%C3%A6ringsressurser/videreg%C3%A5ende/innf%C3%B8ring-i-uoppstilte-likninger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671179" y="2556218"/>
            <a:ext cx="7801641" cy="1674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5400"/>
              <a:buFont typeface="Calibri"/>
              <a:buNone/>
            </a:pPr>
            <a:r>
              <a:rPr lang="no-NO">
                <a:solidFill>
                  <a:srgbClr val="268183"/>
                </a:solidFill>
              </a:rPr>
              <a:t>Matematisk kompetanse</a:t>
            </a:r>
            <a:endParaRPr>
              <a:solidFill>
                <a:srgbClr val="268183"/>
              </a:solidFill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5400"/>
              <a:buFont typeface="Calibri"/>
              <a:buNone/>
            </a:pPr>
            <a:r>
              <a:rPr lang="no-NO" sz="32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B – Samarbeid</a:t>
            </a:r>
            <a:endParaRPr sz="5400" b="0" i="0" u="none" strike="noStrike" cap="none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o-NO" sz="2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Modul </a:t>
            </a:r>
            <a:r>
              <a:rPr lang="nb-NO" dirty="0"/>
              <a:t>2</a:t>
            </a:r>
            <a:endParaRPr sz="24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1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 smtClean="0"/>
              <a:t>Gruppearbeid</a:t>
            </a:r>
            <a:r>
              <a:rPr lang="no-NO" dirty="0"/>
              <a:t>		</a:t>
            </a:r>
            <a:r>
              <a:rPr lang="no-NO" sz="2200" dirty="0">
                <a:solidFill>
                  <a:srgbClr val="000000"/>
                </a:solidFill>
              </a:rPr>
              <a:t>15 minutter</a:t>
            </a:r>
            <a:endParaRPr sz="2200" dirty="0">
              <a:solidFill>
                <a:srgbClr val="000000"/>
              </a:solidFill>
            </a:endParaRP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100" cy="41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2200" dirty="0">
                <a:solidFill>
                  <a:srgbClr val="000000"/>
                </a:solidFill>
              </a:rPr>
              <a:t>Gå sammen i </a:t>
            </a:r>
            <a:r>
              <a:rPr lang="no-NO" sz="2200" dirty="0" smtClean="0">
                <a:solidFill>
                  <a:srgbClr val="000000"/>
                </a:solidFill>
              </a:rPr>
              <a:t>grupper</a:t>
            </a:r>
            <a:r>
              <a:rPr lang="nb-NO" sz="2200" dirty="0" smtClean="0">
                <a:solidFill>
                  <a:srgbClr val="000000"/>
                </a:solidFill>
              </a:rPr>
              <a:t> på 3-4</a:t>
            </a:r>
            <a:r>
              <a:rPr lang="no-NO" sz="2200" dirty="0" smtClean="0">
                <a:solidFill>
                  <a:srgbClr val="000000"/>
                </a:solidFill>
              </a:rPr>
              <a:t>. </a:t>
            </a:r>
            <a:endParaRPr sz="2200" dirty="0">
              <a:solidFill>
                <a:srgbClr val="000000"/>
              </a:solidFill>
            </a:endParaRPr>
          </a:p>
          <a:p>
            <a:pPr marL="0" lvl="0" indent="0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no-NO" sz="2200" dirty="0">
                <a:solidFill>
                  <a:srgbClr val="000000"/>
                </a:solidFill>
              </a:rPr>
              <a:t>Del synspunkter på artikkelen. </a:t>
            </a:r>
            <a:endParaRPr sz="2200" dirty="0">
              <a:solidFill>
                <a:srgbClr val="000000"/>
              </a:solidFill>
            </a:endParaRPr>
          </a:p>
          <a:p>
            <a:pPr marL="0" lvl="0" indent="0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no-NO" sz="2200" dirty="0">
                <a:solidFill>
                  <a:srgbClr val="000000"/>
                </a:solidFill>
              </a:rPr>
              <a:t>Bli enige om et par momenter dere vil dele i plenum.</a:t>
            </a:r>
            <a:endParaRPr sz="2200" dirty="0">
              <a:solidFill>
                <a:srgbClr val="000000"/>
              </a:solidFill>
            </a:endParaRPr>
          </a:p>
          <a:p>
            <a:pPr marL="0" lvl="0" indent="0" rtl="0">
              <a:lnSpc>
                <a:spcPct val="108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no-NO" sz="2200" dirty="0">
                <a:solidFill>
                  <a:srgbClr val="000000"/>
                </a:solidFill>
              </a:rPr>
              <a:t>Velg en som presenterer gruppens synspunkter</a:t>
            </a:r>
            <a:endParaRPr sz="2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1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no-NO"/>
              <a:t>Plenum		</a:t>
            </a:r>
            <a:r>
              <a:rPr lang="no-NO" sz="2200">
                <a:solidFill>
                  <a:srgbClr val="000000"/>
                </a:solidFill>
              </a:rPr>
              <a:t>15 minutter</a:t>
            </a:r>
            <a:endParaRPr sz="2200">
              <a:solidFill>
                <a:srgbClr val="000000"/>
              </a:solidFill>
            </a:endParaRP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100" cy="41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2200" dirty="0">
                <a:solidFill>
                  <a:srgbClr val="000000"/>
                </a:solidFill>
              </a:rPr>
              <a:t>Gruppene deler sine synspunkter med hverandre.</a:t>
            </a:r>
            <a:endParaRPr sz="2200" dirty="0">
              <a:solidFill>
                <a:srgbClr val="000000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200" dirty="0">
              <a:solidFill>
                <a:srgbClr val="000000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no-NO" sz="2200" dirty="0">
                <a:solidFill>
                  <a:srgbClr val="000000"/>
                </a:solidFill>
              </a:rPr>
              <a:t>Sørg for at synspunktene som legges fram blir notert </a:t>
            </a:r>
            <a:r>
              <a:rPr lang="nb-NO" sz="2200" dirty="0" smtClean="0">
                <a:solidFill>
                  <a:srgbClr val="000000"/>
                </a:solidFill>
              </a:rPr>
              <a:t/>
            </a:r>
            <a:br>
              <a:rPr lang="nb-NO" sz="2200" dirty="0" smtClean="0">
                <a:solidFill>
                  <a:srgbClr val="000000"/>
                </a:solidFill>
              </a:rPr>
            </a:br>
            <a:r>
              <a:rPr lang="no-NO" sz="2200" dirty="0" smtClean="0">
                <a:solidFill>
                  <a:srgbClr val="000000"/>
                </a:solidFill>
              </a:rPr>
              <a:t>slik </a:t>
            </a:r>
            <a:r>
              <a:rPr lang="no-NO" sz="2200" dirty="0">
                <a:solidFill>
                  <a:srgbClr val="000000"/>
                </a:solidFill>
              </a:rPr>
              <a:t>at de er synlige for alle.</a:t>
            </a:r>
            <a:endParaRPr sz="2200" dirty="0">
              <a:solidFill>
                <a:srgbClr val="000000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200" dirty="0">
              <a:solidFill>
                <a:srgbClr val="000000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no-NO" sz="2200" dirty="0">
                <a:solidFill>
                  <a:srgbClr val="000000"/>
                </a:solidFill>
              </a:rPr>
              <a:t>Velg ut noen momenter dere vil ta med dere </a:t>
            </a:r>
            <a:r>
              <a:rPr lang="nb-NO" sz="2200" dirty="0" smtClean="0">
                <a:solidFill>
                  <a:srgbClr val="000000"/>
                </a:solidFill>
              </a:rPr>
              <a:t/>
            </a:r>
            <a:br>
              <a:rPr lang="nb-NO" sz="2200" dirty="0" smtClean="0">
                <a:solidFill>
                  <a:srgbClr val="000000"/>
                </a:solidFill>
              </a:rPr>
            </a:br>
            <a:r>
              <a:rPr lang="no-NO" sz="2200" dirty="0" smtClean="0">
                <a:solidFill>
                  <a:srgbClr val="000000"/>
                </a:solidFill>
              </a:rPr>
              <a:t>i </a:t>
            </a:r>
            <a:r>
              <a:rPr lang="no-NO" sz="2200" dirty="0">
                <a:solidFill>
                  <a:srgbClr val="000000"/>
                </a:solidFill>
              </a:rPr>
              <a:t>arbeidet med nye moduler.</a:t>
            </a:r>
            <a:endParaRPr sz="2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ctrTitle"/>
          </p:nvPr>
        </p:nvSpPr>
        <p:spPr>
          <a:xfrm>
            <a:off x="671179" y="2556218"/>
            <a:ext cx="7801500" cy="16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5400"/>
              <a:buFont typeface="Calibri"/>
              <a:buNone/>
            </a:pPr>
            <a:r>
              <a:rPr lang="no-NO" dirty="0">
                <a:solidFill>
                  <a:srgbClr val="268183"/>
                </a:solidFill>
              </a:rPr>
              <a:t>Matematisk kompetanse</a:t>
            </a:r>
            <a:endParaRPr dirty="0">
              <a:solidFill>
                <a:srgbClr val="268183"/>
              </a:solidFill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5400"/>
              <a:buFont typeface="Calibri"/>
              <a:buNone/>
            </a:pPr>
            <a:endParaRPr dirty="0">
              <a:solidFill>
                <a:srgbClr val="268183"/>
              </a:solidFill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5400"/>
              <a:buFont typeface="Calibri"/>
              <a:buNone/>
            </a:pPr>
            <a:r>
              <a:rPr lang="no-NO" sz="3200" dirty="0">
                <a:solidFill>
                  <a:srgbClr val="268183"/>
                </a:solidFill>
              </a:rPr>
              <a:t>C</a:t>
            </a:r>
            <a:r>
              <a:rPr lang="no-NO" sz="32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no-NO" sz="3200" dirty="0">
                <a:solidFill>
                  <a:srgbClr val="268183"/>
                </a:solidFill>
              </a:rPr>
              <a:t>Utprøving</a:t>
            </a:r>
            <a:endParaRPr sz="54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Shape 159"/>
          <p:cNvSpPr txBox="1">
            <a:spLocks noGrp="1"/>
          </p:cNvSpPr>
          <p:nvPr>
            <p:ph type="subTitle" idx="1"/>
          </p:nvPr>
        </p:nvSpPr>
        <p:spPr>
          <a:xfrm>
            <a:off x="1931783" y="1912281"/>
            <a:ext cx="5280300" cy="4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o-NO" sz="2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Modul </a:t>
            </a:r>
            <a:r>
              <a:rPr lang="nb-NO" dirty="0"/>
              <a:t>2</a:t>
            </a:r>
            <a:endParaRPr sz="24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548866" y="2552978"/>
            <a:ext cx="8046300" cy="9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no-NO"/>
              <a:t>Se film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Shape 165"/>
          <p:cNvSpPr txBox="1"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o-NO"/>
              <a:t>15</a:t>
            </a:r>
            <a:r>
              <a:rPr lang="no-NO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minutter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1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o-NO"/>
              <a:t>Film</a:t>
            </a:r>
            <a:endParaRPr sz="3600" b="0" i="0" u="none" strike="noStrike" cap="none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100" cy="418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o-NO" sz="2200" dirty="0">
                <a:solidFill>
                  <a:srgbClr val="000000"/>
                </a:solidFill>
              </a:rPr>
              <a:t>Se filmen, identifiser og notér hvilke av de fem trådene i trådmodellen elevene får anledning til å utvikle i løpet av undervisningsøkten.</a:t>
            </a:r>
            <a:endParaRPr sz="2200" dirty="0">
              <a:solidFill>
                <a:srgbClr val="000000"/>
              </a:solidFill>
            </a:endParaRPr>
          </a:p>
          <a:p>
            <a:pPr marL="0" lvl="0" indent="0" rtl="0">
              <a:lnSpc>
                <a:spcPct val="1295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o-NO" sz="2200" dirty="0">
                <a:solidFill>
                  <a:srgbClr val="000000"/>
                </a:solidFill>
              </a:rPr>
              <a:t>Noter også hvilke grep læreren bruker for å utfordre elevene.</a:t>
            </a:r>
            <a:endParaRPr sz="2200" dirty="0">
              <a:solidFill>
                <a:srgbClr val="000000"/>
              </a:solidFill>
            </a:endParaRPr>
          </a:p>
          <a:p>
            <a:pPr marL="0" lvl="0" indent="0" rtl="0">
              <a:lnSpc>
                <a:spcPct val="1295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o-NO" sz="2200" dirty="0">
                <a:solidFill>
                  <a:srgbClr val="000000"/>
                </a:solidFill>
              </a:rPr>
              <a:t>Film: </a:t>
            </a:r>
            <a:r>
              <a:rPr lang="nb-NO" sz="2200" dirty="0" smtClean="0">
                <a:solidFill>
                  <a:srgbClr val="000000"/>
                </a:solidFill>
              </a:rPr>
              <a:t>Innføring i </a:t>
            </a:r>
            <a:r>
              <a:rPr lang="nb-NO" sz="2200" dirty="0" err="1" smtClean="0">
                <a:solidFill>
                  <a:srgbClr val="000000"/>
                </a:solidFill>
              </a:rPr>
              <a:t>uoppstilte</a:t>
            </a:r>
            <a:r>
              <a:rPr lang="nb-NO" sz="2200" dirty="0" smtClean="0">
                <a:solidFill>
                  <a:srgbClr val="000000"/>
                </a:solidFill>
              </a:rPr>
              <a:t> likninger</a:t>
            </a:r>
            <a:endParaRPr sz="2200" dirty="0">
              <a:solidFill>
                <a:srgbClr val="000000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nb-NO" sz="2200" dirty="0"/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100"/>
              <a:buNone/>
            </a:pPr>
            <a:r>
              <a:rPr lang="nb-NO" sz="2200" dirty="0">
                <a:solidFill>
                  <a:srgbClr val="000000"/>
                </a:solidFill>
                <a:hlinkClick r:id="rId3"/>
              </a:rPr>
              <a:t>https://</a:t>
            </a:r>
            <a:r>
              <a:rPr lang="nb-NO" sz="2200" dirty="0" smtClean="0">
                <a:solidFill>
                  <a:srgbClr val="000000"/>
                </a:solidFill>
                <a:hlinkClick r:id="rId3"/>
              </a:rPr>
              <a:t>www.matematikksenteret.no/l%C3%A6ringsressurser/videreg%C3%A5ende/innf%C3%B8ring-i-uoppstilte-likninger</a:t>
            </a:r>
            <a:endParaRPr lang="nb-NO" sz="2200" dirty="0" smtClean="0">
              <a:solidFill>
                <a:srgbClr val="000000"/>
              </a:solidFill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100"/>
              <a:buNone/>
            </a:pPr>
            <a:endParaRPr sz="2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ctrTitle"/>
          </p:nvPr>
        </p:nvSpPr>
        <p:spPr>
          <a:xfrm>
            <a:off x="671180" y="2556218"/>
            <a:ext cx="7801641" cy="1674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5400"/>
              <a:buFont typeface="Calibri"/>
              <a:buNone/>
            </a:pPr>
            <a:r>
              <a:rPr lang="no-NO">
                <a:solidFill>
                  <a:srgbClr val="268183"/>
                </a:solidFill>
              </a:rPr>
              <a:t>Matematisk kompetanse</a:t>
            </a:r>
            <a:r>
              <a:rPr lang="no-NO" sz="54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no-NO" sz="54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o-NO" sz="32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D – Etterarbeid</a:t>
            </a:r>
            <a:endParaRPr sz="5400" b="0" i="0" u="none" strike="noStrike" cap="none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o-NO" sz="2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Modul </a:t>
            </a:r>
            <a:r>
              <a:rPr lang="nb-NO" sz="2400" b="0" i="0" u="none" strike="noStrike" cap="none" dirty="0" smtClean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24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548866" y="2552978"/>
            <a:ext cx="8046300" cy="9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no-NO" sz="4400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Erfaringsdeling</a:t>
            </a:r>
            <a:endParaRPr dirty="0"/>
          </a:p>
        </p:txBody>
      </p:sp>
      <p:sp>
        <p:nvSpPr>
          <p:cNvPr id="185" name="Shape 185"/>
          <p:cNvSpPr txBox="1"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b-NO" dirty="0" smtClean="0"/>
              <a:t>30</a:t>
            </a:r>
            <a:r>
              <a:rPr lang="no-NO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o-NO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minutter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1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nb-NO" dirty="0"/>
              <a:t>G</a:t>
            </a:r>
            <a:r>
              <a:rPr lang="no-NO" dirty="0"/>
              <a:t>ruppe</a:t>
            </a:r>
            <a:r>
              <a:rPr lang="nb-NO" dirty="0"/>
              <a:t>arbeid</a:t>
            </a:r>
            <a:r>
              <a:rPr lang="no-NO" dirty="0"/>
              <a:t>		</a:t>
            </a:r>
            <a:r>
              <a:rPr lang="no-NO" sz="2200" dirty="0">
                <a:solidFill>
                  <a:srgbClr val="000000"/>
                </a:solidFill>
              </a:rPr>
              <a:t>15 minutter</a:t>
            </a:r>
            <a:endParaRPr sz="36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100" cy="418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b-NO" sz="2400" dirty="0" smtClean="0">
                <a:solidFill>
                  <a:srgbClr val="000000"/>
                </a:solidFill>
              </a:rPr>
              <a:t>Gå sammen i grupper på 3-4</a:t>
            </a:r>
          </a:p>
          <a:p>
            <a:pPr marL="0" lvl="0" indent="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nb-NO" sz="2400" dirty="0" smtClean="0">
              <a:solidFill>
                <a:srgbClr val="000000"/>
              </a:solidFill>
            </a:endParaRPr>
          </a:p>
          <a:p>
            <a:pPr marL="0" lvl="0" indent="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o-NO" sz="2400" dirty="0" smtClean="0">
                <a:solidFill>
                  <a:srgbClr val="000000"/>
                </a:solidFill>
              </a:rPr>
              <a:t>Sammenlikn </a:t>
            </a:r>
            <a:r>
              <a:rPr lang="no-NO" sz="2400" dirty="0">
                <a:solidFill>
                  <a:srgbClr val="000000"/>
                </a:solidFill>
              </a:rPr>
              <a:t>notatene dere gjorde mens dere så filmen. 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o-NO" sz="2400" dirty="0">
                <a:solidFill>
                  <a:srgbClr val="000000"/>
                </a:solidFill>
              </a:rPr>
              <a:t>Har dere kommet fram til det samme, eller har dere ulike oppfatninger av det dere har sett?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nb-NO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35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1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nb-NO" dirty="0" smtClean="0"/>
              <a:t>Plenum</a:t>
            </a:r>
            <a:r>
              <a:rPr lang="no-NO" dirty="0"/>
              <a:t>		</a:t>
            </a:r>
            <a:r>
              <a:rPr lang="no-NO" sz="2200" dirty="0">
                <a:solidFill>
                  <a:srgbClr val="000000"/>
                </a:solidFill>
              </a:rPr>
              <a:t>15 minutter</a:t>
            </a:r>
            <a:endParaRPr sz="36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100" cy="418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nb-NO" sz="2400" dirty="0" smtClean="0">
              <a:solidFill>
                <a:srgbClr val="000000"/>
              </a:solidFill>
            </a:endParaRPr>
          </a:p>
          <a:p>
            <a:pPr marL="0" lvl="0" indent="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o-NO" sz="2400" dirty="0" smtClean="0">
                <a:solidFill>
                  <a:srgbClr val="000000"/>
                </a:solidFill>
              </a:rPr>
              <a:t>Diskutér </a:t>
            </a:r>
            <a:r>
              <a:rPr lang="no-NO" sz="2400" dirty="0">
                <a:solidFill>
                  <a:srgbClr val="000000"/>
                </a:solidFill>
              </a:rPr>
              <a:t>hvilke utfordringer dere mener ligger i det å legge opp en undervisning som gir elevene mulighet til å utvikle matematisk kompetanse.</a:t>
            </a:r>
            <a:endParaRPr sz="2200" dirty="0"/>
          </a:p>
        </p:txBody>
      </p:sp>
    </p:spTree>
    <p:extLst>
      <p:ext uri="{BB962C8B-B14F-4D97-AF65-F5344CB8AC3E}">
        <p14:creationId xmlns:p14="http://schemas.microsoft.com/office/powerpoint/2010/main" val="5022838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548866" y="1262559"/>
            <a:ext cx="8046268" cy="630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libri"/>
              <a:buNone/>
            </a:pPr>
            <a:r>
              <a:rPr lang="no-NO" sz="36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Kilder</a:t>
            </a:r>
            <a:endParaRPr sz="36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Shape 198"/>
          <p:cNvSpPr txBox="1">
            <a:spLocks noGrp="1"/>
          </p:cNvSpPr>
          <p:nvPr>
            <p:ph type="subTitle" idx="1"/>
          </p:nvPr>
        </p:nvSpPr>
        <p:spPr>
          <a:xfrm>
            <a:off x="1143000" y="2255045"/>
            <a:ext cx="6858000" cy="3392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20725" marR="0" lvl="0" indent="-72072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</a:pPr>
            <a:r>
              <a:rPr lang="nb-NO" sz="1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Stedøy (2018). </a:t>
            </a:r>
            <a:r>
              <a:rPr lang="nb-NO" sz="1800" b="0" i="1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Matematisk kompetanse. </a:t>
            </a:r>
            <a:r>
              <a:rPr lang="nb-NO" sz="18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Artikkel utarbeidet med utgangspunkt i artikkelen </a:t>
            </a:r>
            <a:r>
              <a:rPr lang="nb-NO" sz="1800" b="0" i="1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Aspekter ved tallforståelse</a:t>
            </a:r>
            <a:r>
              <a:rPr lang="nb-NO" sz="18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Valenta (2016).</a:t>
            </a:r>
          </a:p>
          <a:p>
            <a:pPr marL="720725" marR="0" lvl="0" indent="-72072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</a:pPr>
            <a:endParaRPr lang="nb-NO" sz="1800" i="0" dirty="0"/>
          </a:p>
          <a:p>
            <a:pPr marL="720725" marR="0" lvl="0" indent="-72072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</a:pPr>
            <a:r>
              <a:rPr lang="nb-NO" sz="18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Filmen </a:t>
            </a:r>
            <a:r>
              <a:rPr lang="nb-NO" sz="1800" b="0" i="1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Innføring i </a:t>
            </a:r>
            <a:r>
              <a:rPr lang="nb-NO" sz="1800" b="0" i="1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uoppstilte</a:t>
            </a:r>
            <a:r>
              <a:rPr lang="nb-NO" sz="1800" b="0" i="1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likninger</a:t>
            </a:r>
            <a:r>
              <a:rPr lang="nb-NO" sz="18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Matematikksenteret.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o-NO"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Mål</a:t>
            </a: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895738" y="1901825"/>
            <a:ext cx="7583100" cy="418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o-NO" sz="2200">
                <a:solidFill>
                  <a:srgbClr val="000000"/>
                </a:solidFill>
              </a:rPr>
              <a:t>Målet med denne modulen er å få en felles forståelse for hva som ligger i begrepet matematisk kompetanse og bli godt kjent med kompetansemodellen til Kilpatrick m. fl.</a:t>
            </a:r>
            <a:endParaRPr sz="2200">
              <a:solidFill>
                <a:srgbClr val="000000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endParaRPr sz="2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no-NO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Veien videre</a:t>
            </a:r>
            <a:endParaRPr/>
          </a:p>
        </p:txBody>
      </p:sp>
      <p:sp>
        <p:nvSpPr>
          <p:cNvPr id="205" name="Shape 205"/>
          <p:cNvSpPr txBox="1"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o-NO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Neste modul handler om</a:t>
            </a:r>
            <a:r>
              <a:rPr lang="no-NO"/>
              <a:t> læreplanforståelse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o-NO"/>
              <a:t>Introduksjon</a:t>
            </a:r>
            <a:endParaRPr sz="3600" b="0" i="0" u="none" strike="noStrike" cap="none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o-NO" sz="2200">
                <a:solidFill>
                  <a:srgbClr val="000000"/>
                </a:solidFill>
              </a:rPr>
              <a:t>Dere skal utveksle synspunkter på hva dere tenker det er viktig å legge vekt på i matematikkundervisningen og sammenlikne det med en modell for matematisk kompetanse.</a:t>
            </a:r>
            <a:endParaRPr sz="220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no-NO"/>
              <a:t>Diskusjon knyttet til forarbeid</a:t>
            </a:r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o-NO"/>
              <a:t>15</a:t>
            </a:r>
            <a:r>
              <a:rPr lang="no-NO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minutter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1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Clr>
                <a:schemeClr val="dk2"/>
              </a:buClr>
            </a:pPr>
            <a:r>
              <a:rPr lang="nb-NO" dirty="0"/>
              <a:t>G</a:t>
            </a:r>
            <a:r>
              <a:rPr lang="no-NO" dirty="0"/>
              <a:t>ruppe</a:t>
            </a:r>
            <a:r>
              <a:rPr lang="nb-NO" dirty="0"/>
              <a:t>arbeid</a:t>
            </a:r>
            <a:r>
              <a:rPr lang="no-NO" dirty="0"/>
              <a:t>		</a:t>
            </a:r>
            <a:r>
              <a:rPr lang="no-NO" sz="2200" dirty="0" smtClean="0">
                <a:solidFill>
                  <a:srgbClr val="000000"/>
                </a:solidFill>
              </a:rPr>
              <a:t>1</a:t>
            </a:r>
            <a:r>
              <a:rPr lang="nb-NO" sz="2200" dirty="0">
                <a:solidFill>
                  <a:srgbClr val="000000"/>
                </a:solidFill>
              </a:rPr>
              <a:t>0</a:t>
            </a:r>
            <a:r>
              <a:rPr lang="no-NO" sz="2200" dirty="0" smtClean="0">
                <a:solidFill>
                  <a:srgbClr val="000000"/>
                </a:solidFill>
              </a:rPr>
              <a:t> </a:t>
            </a:r>
            <a:r>
              <a:rPr lang="no-NO" sz="2200" dirty="0">
                <a:solidFill>
                  <a:srgbClr val="000000"/>
                </a:solidFill>
              </a:rPr>
              <a:t>minutter</a:t>
            </a:r>
            <a:endParaRPr dirty="0"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100" cy="41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08000"/>
              </a:lnSpc>
              <a:spcBef>
                <a:spcPts val="0"/>
              </a:spcBef>
              <a:buNone/>
            </a:pPr>
            <a:r>
              <a:rPr lang="nb-NO" sz="2200" dirty="0">
                <a:solidFill>
                  <a:srgbClr val="000000"/>
                </a:solidFill>
              </a:rPr>
              <a:t>Gå sammen i grupper på 3-4. </a:t>
            </a:r>
          </a:p>
          <a:p>
            <a:pPr marL="0" lvl="0" indent="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nb-NO" sz="2200" dirty="0" smtClean="0">
              <a:solidFill>
                <a:srgbClr val="000000"/>
              </a:solidFill>
            </a:endParaRPr>
          </a:p>
          <a:p>
            <a:pPr marL="0" lvl="0" indent="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2200" dirty="0" smtClean="0">
                <a:solidFill>
                  <a:srgbClr val="000000"/>
                </a:solidFill>
              </a:rPr>
              <a:t>Bruk </a:t>
            </a:r>
            <a:r>
              <a:rPr lang="no-NO" sz="2200" dirty="0">
                <a:solidFill>
                  <a:srgbClr val="000000"/>
                </a:solidFill>
              </a:rPr>
              <a:t>notatene fra forarbeidet og bli enige om tre-fire momenter dere mener er viktig å vektlegge i undervisningen. </a:t>
            </a:r>
            <a:endParaRPr lang="nb-NO" sz="2200" dirty="0" smtClean="0">
              <a:solidFill>
                <a:srgbClr val="000000"/>
              </a:solidFill>
            </a:endParaRPr>
          </a:p>
          <a:p>
            <a:pPr marL="0" lvl="0" indent="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nb-NO" sz="2200" dirty="0">
              <a:solidFill>
                <a:srgbClr val="000000"/>
              </a:solidFill>
            </a:endParaRPr>
          </a:p>
          <a:p>
            <a:pPr marL="0" lvl="0" indent="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2200" dirty="0" smtClean="0">
                <a:solidFill>
                  <a:srgbClr val="000000"/>
                </a:solidFill>
              </a:rPr>
              <a:t>Velg </a:t>
            </a:r>
            <a:r>
              <a:rPr lang="no-NO" sz="2200" dirty="0">
                <a:solidFill>
                  <a:srgbClr val="000000"/>
                </a:solidFill>
              </a:rPr>
              <a:t>en som presenterer gruppens synspunkter for kollegene.</a:t>
            </a:r>
            <a:endParaRPr sz="2200" dirty="0">
              <a:solidFill>
                <a:srgbClr val="000000"/>
              </a:solidFill>
            </a:endParaRPr>
          </a:p>
          <a:p>
            <a:pPr marL="0" lvl="0" indent="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dirty="0">
              <a:solidFill>
                <a:srgbClr val="000000"/>
              </a:solidFill>
            </a:endParaRPr>
          </a:p>
          <a:p>
            <a:pPr marL="0" lvl="0" indent="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2200" dirty="0">
                <a:solidFill>
                  <a:srgbClr val="000000"/>
                </a:solidFill>
              </a:rPr>
              <a:t>Plenum, hvis det er flere </a:t>
            </a:r>
            <a:r>
              <a:rPr lang="no-NO" sz="2200" dirty="0" smtClean="0">
                <a:solidFill>
                  <a:srgbClr val="000000"/>
                </a:solidFill>
              </a:rPr>
              <a:t>grupper</a:t>
            </a:r>
            <a:r>
              <a:rPr lang="nb-NO" sz="2200" dirty="0" smtClean="0">
                <a:solidFill>
                  <a:srgbClr val="000000"/>
                </a:solidFill>
              </a:rPr>
              <a:t>. Neste lysbilde.</a:t>
            </a:r>
            <a:endParaRPr sz="2200" dirty="0">
              <a:solidFill>
                <a:srgbClr val="000000"/>
              </a:solidFill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1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Clr>
                <a:schemeClr val="dk2"/>
              </a:buClr>
            </a:pPr>
            <a:r>
              <a:rPr lang="nb-NO" dirty="0" smtClean="0"/>
              <a:t>Plenum</a:t>
            </a:r>
            <a:r>
              <a:rPr lang="no-NO" dirty="0"/>
              <a:t>		</a:t>
            </a:r>
            <a:r>
              <a:rPr lang="nb-NO" sz="2200" dirty="0">
                <a:solidFill>
                  <a:srgbClr val="000000"/>
                </a:solidFill>
              </a:rPr>
              <a:t>5</a:t>
            </a:r>
            <a:r>
              <a:rPr lang="no-NO" sz="2200" dirty="0" smtClean="0">
                <a:solidFill>
                  <a:srgbClr val="000000"/>
                </a:solidFill>
              </a:rPr>
              <a:t> </a:t>
            </a:r>
            <a:r>
              <a:rPr lang="no-NO" sz="2200" dirty="0">
                <a:solidFill>
                  <a:srgbClr val="000000"/>
                </a:solidFill>
              </a:rPr>
              <a:t>minutter</a:t>
            </a:r>
            <a:endParaRPr dirty="0"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100" cy="41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dirty="0">
              <a:solidFill>
                <a:srgbClr val="000000"/>
              </a:solidFill>
            </a:endParaRPr>
          </a:p>
          <a:p>
            <a:pPr marL="0" lvl="0" indent="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2200" dirty="0" smtClean="0">
                <a:solidFill>
                  <a:srgbClr val="000000"/>
                </a:solidFill>
              </a:rPr>
              <a:t>Gruppene </a:t>
            </a:r>
            <a:r>
              <a:rPr lang="no-NO" sz="2200" dirty="0">
                <a:solidFill>
                  <a:srgbClr val="000000"/>
                </a:solidFill>
              </a:rPr>
              <a:t>presenterer sine synspunkter for hverandre. </a:t>
            </a:r>
            <a:endParaRPr lang="nb-NO" sz="2200" dirty="0" smtClean="0">
              <a:solidFill>
                <a:srgbClr val="000000"/>
              </a:solidFill>
            </a:endParaRPr>
          </a:p>
          <a:p>
            <a:pPr marL="0" lvl="0" indent="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2200" dirty="0" smtClean="0">
                <a:solidFill>
                  <a:srgbClr val="000000"/>
                </a:solidFill>
              </a:rPr>
              <a:t>Notér </a:t>
            </a:r>
            <a:r>
              <a:rPr lang="no-NO" sz="2200" dirty="0">
                <a:solidFill>
                  <a:srgbClr val="000000"/>
                </a:solidFill>
              </a:rPr>
              <a:t>momentene som kommer fram.</a:t>
            </a:r>
            <a:endParaRPr sz="2200" dirty="0">
              <a:solidFill>
                <a:srgbClr val="000000"/>
              </a:solidFill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32866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no-NO"/>
              <a:t>Teori og f</a:t>
            </a:r>
            <a:r>
              <a:rPr lang="no-NO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aglig påfyll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o-NO"/>
              <a:t>75</a:t>
            </a:r>
            <a:r>
              <a:rPr lang="no-NO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minutter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o-NO"/>
              <a:t>Arbeidsgang</a:t>
            </a:r>
            <a:endParaRPr sz="3600" b="0" i="0" u="none" strike="noStrike" cap="none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853050" y="2251800"/>
            <a:ext cx="7583100" cy="25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o-NO" sz="3000" dirty="0">
                <a:solidFill>
                  <a:srgbClr val="000000"/>
                </a:solidFill>
              </a:rPr>
              <a:t>Arbeidet med teorien legges opp </a:t>
            </a:r>
            <a:r>
              <a:rPr lang="no-NO" sz="3000" dirty="0" smtClean="0">
                <a:solidFill>
                  <a:srgbClr val="000000"/>
                </a:solidFill>
              </a:rPr>
              <a:t>etter</a:t>
            </a:r>
            <a:r>
              <a:rPr lang="nb-NO" sz="3000" dirty="0" smtClean="0">
                <a:solidFill>
                  <a:srgbClr val="000000"/>
                </a:solidFill>
              </a:rPr>
              <a:t> IGP-m</a:t>
            </a:r>
            <a:r>
              <a:rPr lang="no-NO" sz="3000" dirty="0" smtClean="0">
                <a:solidFill>
                  <a:srgbClr val="000000"/>
                </a:solidFill>
              </a:rPr>
              <a:t>odellen</a:t>
            </a:r>
            <a:r>
              <a:rPr lang="nb-NO" sz="3000" dirty="0" smtClean="0">
                <a:solidFill>
                  <a:srgbClr val="000000"/>
                </a:solidFill>
              </a:rPr>
              <a:t> (Individuelt-Gruppe-Plenum)</a:t>
            </a:r>
            <a:r>
              <a:rPr lang="no-NO" sz="3000" dirty="0" smtClean="0">
                <a:solidFill>
                  <a:srgbClr val="000000"/>
                </a:solidFill>
              </a:rPr>
              <a:t>.</a:t>
            </a:r>
            <a:endParaRPr sz="3000" dirty="0">
              <a:solidFill>
                <a:srgbClr val="000000"/>
              </a:solidFill>
            </a:endParaRPr>
          </a:p>
          <a:p>
            <a:pPr marL="0" lvl="0" indent="0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000" dirty="0">
              <a:solidFill>
                <a:srgbClr val="000000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1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no-NO"/>
              <a:t>Individuelt arbeid 		</a:t>
            </a:r>
            <a:r>
              <a:rPr lang="no-NO" sz="2200">
                <a:solidFill>
                  <a:srgbClr val="000000"/>
                </a:solidFill>
              </a:rPr>
              <a:t>45 minutter</a:t>
            </a:r>
            <a:endParaRPr sz="2200">
              <a:solidFill>
                <a:srgbClr val="000000"/>
              </a:solidFill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100" cy="41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2200" dirty="0">
                <a:solidFill>
                  <a:srgbClr val="000000"/>
                </a:solidFill>
              </a:rPr>
              <a:t>Reflekter over følgende spørsmål mens du leser artikkelen </a:t>
            </a:r>
            <a:r>
              <a:rPr lang="nb-NO" sz="2200" dirty="0" smtClean="0">
                <a:solidFill>
                  <a:srgbClr val="000000"/>
                </a:solidFill>
              </a:rPr>
              <a:t>Matematisk </a:t>
            </a:r>
            <a:r>
              <a:rPr lang="nb-NO" sz="2200" dirty="0" smtClean="0">
                <a:solidFill>
                  <a:srgbClr val="000000"/>
                </a:solidFill>
              </a:rPr>
              <a:t>kompetanse </a:t>
            </a:r>
            <a:r>
              <a:rPr lang="no-NO" sz="2200" dirty="0" smtClean="0">
                <a:solidFill>
                  <a:srgbClr val="000000"/>
                </a:solidFill>
              </a:rPr>
              <a:t>av </a:t>
            </a:r>
            <a:r>
              <a:rPr lang="no-NO" sz="2200" dirty="0">
                <a:solidFill>
                  <a:srgbClr val="000000"/>
                </a:solidFill>
              </a:rPr>
              <a:t>Ingvill M. Stedøy.</a:t>
            </a:r>
            <a:endParaRPr sz="2200" dirty="0">
              <a:solidFill>
                <a:srgbClr val="000000"/>
              </a:solidFill>
            </a:endParaRPr>
          </a:p>
          <a:p>
            <a:pPr marL="457200" lvl="0" indent="0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no-NO" sz="2200" dirty="0">
                <a:solidFill>
                  <a:srgbClr val="000000"/>
                </a:solidFill>
              </a:rPr>
              <a:t>Hva ligger i begrepet matematisk </a:t>
            </a:r>
            <a:r>
              <a:rPr lang="no-NO" sz="2200" dirty="0" smtClean="0">
                <a:solidFill>
                  <a:srgbClr val="000000"/>
                </a:solidFill>
              </a:rPr>
              <a:t>kompetanse</a:t>
            </a:r>
            <a:r>
              <a:rPr lang="nb-NO" sz="2200" dirty="0" smtClean="0">
                <a:solidFill>
                  <a:srgbClr val="000000"/>
                </a:solidFill>
              </a:rPr>
              <a:t>,</a:t>
            </a:r>
            <a:r>
              <a:rPr lang="no-NO" sz="2200" dirty="0" smtClean="0">
                <a:solidFill>
                  <a:srgbClr val="000000"/>
                </a:solidFill>
              </a:rPr>
              <a:t> </a:t>
            </a:r>
            <a:r>
              <a:rPr lang="no-NO" sz="2200" dirty="0">
                <a:solidFill>
                  <a:srgbClr val="000000"/>
                </a:solidFill>
              </a:rPr>
              <a:t>ifølge artikkelforfatteren?</a:t>
            </a:r>
            <a:endParaRPr sz="2200" dirty="0">
              <a:solidFill>
                <a:srgbClr val="000000"/>
              </a:solidFill>
            </a:endParaRPr>
          </a:p>
          <a:p>
            <a:pPr marL="457200" lvl="0" indent="0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no-NO" sz="2200" dirty="0">
                <a:solidFill>
                  <a:srgbClr val="000000"/>
                </a:solidFill>
              </a:rPr>
              <a:t>Marker deler av artikkelen som du finner spesielt viktige, relevante og interessante.</a:t>
            </a:r>
            <a:endParaRPr sz="2200" dirty="0">
              <a:solidFill>
                <a:srgbClr val="000000"/>
              </a:solidFill>
            </a:endParaRPr>
          </a:p>
          <a:p>
            <a:pPr marL="457200" lvl="0" indent="0" rtl="0">
              <a:lnSpc>
                <a:spcPct val="108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no-NO" sz="2200" dirty="0">
                <a:solidFill>
                  <a:srgbClr val="000000"/>
                </a:solidFill>
              </a:rPr>
              <a:t>Hvilke likheter og forskjeller finner du når du sammenligner egne notater fra forarbeidet med kompetansebeskrivelsene i artikkelen?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</Words>
  <Application>Microsoft Office PowerPoint</Application>
  <PresentationFormat>Skjermfremvisning (4:3)</PresentationFormat>
  <Paragraphs>86</Paragraphs>
  <Slides>20</Slides>
  <Notes>20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Office-tema</vt:lpstr>
      <vt:lpstr>Matematisk kompetanse B – Samarbeid</vt:lpstr>
      <vt:lpstr>Mål</vt:lpstr>
      <vt:lpstr>Introduksjon</vt:lpstr>
      <vt:lpstr>Diskusjon knyttet til forarbeid</vt:lpstr>
      <vt:lpstr>Gruppearbeid  10 minutter</vt:lpstr>
      <vt:lpstr>Plenum  5 minutter</vt:lpstr>
      <vt:lpstr>Teori og faglig påfyll</vt:lpstr>
      <vt:lpstr>Arbeidsgang</vt:lpstr>
      <vt:lpstr>Individuelt arbeid   45 minutter</vt:lpstr>
      <vt:lpstr>Gruppearbeid  15 minutter</vt:lpstr>
      <vt:lpstr>Plenum  15 minutter</vt:lpstr>
      <vt:lpstr>Matematisk kompetanse  C – Utprøving</vt:lpstr>
      <vt:lpstr>Se film</vt:lpstr>
      <vt:lpstr>Film</vt:lpstr>
      <vt:lpstr>Matematisk kompetanse D – Etterarbeid</vt:lpstr>
      <vt:lpstr>Erfaringsdeling</vt:lpstr>
      <vt:lpstr>Gruppearbeid  15 minutter</vt:lpstr>
      <vt:lpstr>Plenum  15 minutter</vt:lpstr>
      <vt:lpstr>Kilder</vt:lpstr>
      <vt:lpstr>Veien videre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Matematisk kompetanse B – Samarbeid</dc:title>
  <cp:lastModifiedBy>Bård Vinje</cp:lastModifiedBy>
  <cp:revision>8</cp:revision>
  <dcterms:modified xsi:type="dcterms:W3CDTF">2018-05-11T09:43:05Z</dcterms:modified>
</cp:coreProperties>
</file>