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14" r:id="rId2"/>
    <p:sldId id="315" r:id="rId3"/>
    <p:sldId id="345" r:id="rId4"/>
    <p:sldId id="415" r:id="rId5"/>
    <p:sldId id="330" r:id="rId6"/>
    <p:sldId id="412" r:id="rId7"/>
    <p:sldId id="413" r:id="rId8"/>
    <p:sldId id="364" r:id="rId9"/>
    <p:sldId id="414" r:id="rId10"/>
    <p:sldId id="365" r:id="rId11"/>
    <p:sldId id="367" r:id="rId12"/>
    <p:sldId id="368" r:id="rId13"/>
    <p:sldId id="369" r:id="rId14"/>
    <p:sldId id="372" r:id="rId15"/>
    <p:sldId id="370" r:id="rId16"/>
    <p:sldId id="389" r:id="rId17"/>
    <p:sldId id="391" r:id="rId18"/>
    <p:sldId id="411" r:id="rId19"/>
    <p:sldId id="373" r:id="rId20"/>
    <p:sldId id="394" r:id="rId21"/>
    <p:sldId id="393" r:id="rId22"/>
    <p:sldId id="397" r:id="rId23"/>
    <p:sldId id="395" r:id="rId24"/>
    <p:sldId id="398" r:id="rId25"/>
    <p:sldId id="399" r:id="rId26"/>
    <p:sldId id="405" r:id="rId27"/>
    <p:sldId id="406" r:id="rId28"/>
    <p:sldId id="407" r:id="rId29"/>
    <p:sldId id="408" r:id="rId30"/>
    <p:sldId id="409" r:id="rId31"/>
    <p:sldId id="383" r:id="rId32"/>
    <p:sldId id="382" r:id="rId33"/>
    <p:sldId id="410" r:id="rId34"/>
    <p:sldId id="384" r:id="rId35"/>
    <p:sldId id="334" r:id="rId36"/>
    <p:sldId id="336" r:id="rId37"/>
    <p:sldId id="375" r:id="rId38"/>
    <p:sldId id="376" r:id="rId39"/>
    <p:sldId id="346" r:id="rId40"/>
    <p:sldId id="358" r:id="rId41"/>
    <p:sldId id="379" r:id="rId42"/>
    <p:sldId id="380" r:id="rId43"/>
    <p:sldId id="377" r:id="rId44"/>
    <p:sldId id="378" r:id="rId45"/>
    <p:sldId id="339" r:id="rId46"/>
  </p:sldIdLst>
  <p:sldSz cx="9144000" cy="6858000" type="screen4x3"/>
  <p:notesSz cx="6858000" cy="994568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jken Korsager" initials="MK" lastIdx="11" clrIdx="0">
    <p:extLst/>
  </p:cmAuthor>
  <p:cmAuthor id="2" name="Susanne Stengrundet" initials="SS" lastIdx="1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183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ddels stil 2 - aks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ys stil 1 - aks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80" autoAdjust="0"/>
    <p:restoredTop sz="95100" autoAdjust="0"/>
  </p:normalViewPr>
  <p:slideViewPr>
    <p:cSldViewPr snapToGrid="0" snapToObjects="1">
      <p:cViewPr varScale="1">
        <p:scale>
          <a:sx n="102" d="100"/>
          <a:sy n="102" d="100"/>
        </p:scale>
        <p:origin x="99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52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285"/>
          </a:xfrm>
          <a:prstGeom prst="rect">
            <a:avLst/>
          </a:prstGeom>
        </p:spPr>
        <p:txBody>
          <a:bodyPr vert="horz" lIns="92002" tIns="46001" rIns="92002" bIns="46001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7285"/>
          </a:xfrm>
          <a:prstGeom prst="rect">
            <a:avLst/>
          </a:prstGeom>
        </p:spPr>
        <p:txBody>
          <a:bodyPr vert="horz" lIns="92002" tIns="46001" rIns="92002" bIns="46001" rtlCol="0"/>
          <a:lstStyle>
            <a:lvl1pPr algn="r">
              <a:defRPr sz="1200"/>
            </a:lvl1pPr>
          </a:lstStyle>
          <a:p>
            <a:fld id="{CFC80595-CB9A-4B2B-9F62-515657FF243E}" type="datetimeFigureOut">
              <a:rPr lang="nb-NO" smtClean="0"/>
              <a:t>29.11.2018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6678"/>
            <a:ext cx="2971800" cy="497285"/>
          </a:xfrm>
          <a:prstGeom prst="rect">
            <a:avLst/>
          </a:prstGeom>
        </p:spPr>
        <p:txBody>
          <a:bodyPr vert="horz" lIns="92002" tIns="46001" rIns="92002" bIns="46001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9446678"/>
            <a:ext cx="2971800" cy="497285"/>
          </a:xfrm>
          <a:prstGeom prst="rect">
            <a:avLst/>
          </a:prstGeom>
        </p:spPr>
        <p:txBody>
          <a:bodyPr vert="horz" lIns="92002" tIns="46001" rIns="92002" bIns="46001" rtlCol="0" anchor="b"/>
          <a:lstStyle>
            <a:lvl1pPr algn="r">
              <a:defRPr sz="1200"/>
            </a:lvl1pPr>
          </a:lstStyle>
          <a:p>
            <a:fld id="{347094F0-FA6A-48DA-95DC-9F0078FF98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8652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2002" tIns="46001" rIns="92002" bIns="46001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12"/>
          </a:xfrm>
          <a:prstGeom prst="rect">
            <a:avLst/>
          </a:prstGeom>
        </p:spPr>
        <p:txBody>
          <a:bodyPr vert="horz" lIns="92002" tIns="46001" rIns="92002" bIns="46001" rtlCol="0"/>
          <a:lstStyle>
            <a:lvl1pPr algn="r">
              <a:defRPr sz="1200"/>
            </a:lvl1pPr>
          </a:lstStyle>
          <a:p>
            <a:fld id="{634AC687-64E8-6F43-AA98-B5EBDB685D9F}" type="datetimeFigureOut">
              <a:rPr lang="nb-NO" smtClean="0"/>
              <a:t>29.11.2018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2" tIns="46001" rIns="92002" bIns="46001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2002" tIns="46001" rIns="92002" bIns="46001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2002" tIns="46001" rIns="92002" bIns="46001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4" y="9446679"/>
            <a:ext cx="2971800" cy="499011"/>
          </a:xfrm>
          <a:prstGeom prst="rect">
            <a:avLst/>
          </a:prstGeom>
        </p:spPr>
        <p:txBody>
          <a:bodyPr vert="horz" lIns="92002" tIns="46001" rIns="92002" bIns="46001" rtlCol="0" anchor="b"/>
          <a:lstStyle>
            <a:lvl1pPr algn="r">
              <a:defRPr sz="1200"/>
            </a:lvl1pPr>
          </a:lstStyle>
          <a:p>
            <a:fld id="{498C61E4-D67C-2040-A9B3-42B060A8C9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64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1495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62490" y="4276321"/>
            <a:ext cx="5299921" cy="3498809"/>
          </a:xfrm>
          <a:prstGeom prst="rect">
            <a:avLst/>
          </a:prstGeom>
        </p:spPr>
        <p:txBody>
          <a:bodyPr wrap="square" lIns="88627" tIns="88627" rIns="88627" bIns="88627" anchor="t" anchorCtr="0">
            <a:noAutofit/>
          </a:bodyPr>
          <a:lstStyle/>
          <a:p>
            <a:pPr lvl="0"/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14450" y="1111250"/>
            <a:ext cx="3997325" cy="2998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5292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1834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8792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153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6014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62490" y="4276321"/>
            <a:ext cx="5299921" cy="3498809"/>
          </a:xfrm>
          <a:prstGeom prst="rect">
            <a:avLst/>
          </a:prstGeom>
        </p:spPr>
        <p:txBody>
          <a:bodyPr wrap="square" lIns="88627" tIns="88627" rIns="88627" bIns="88627" anchor="t" anchorCtr="0">
            <a:noAutofit/>
          </a:bodyPr>
          <a:lstStyle/>
          <a:p>
            <a:pPr lvl="0"/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14450" y="1111250"/>
            <a:ext cx="3997325" cy="2998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9690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3096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9420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1791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048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62490" y="4276321"/>
            <a:ext cx="5299921" cy="3498809"/>
          </a:xfrm>
          <a:prstGeom prst="rect">
            <a:avLst/>
          </a:prstGeom>
        </p:spPr>
        <p:txBody>
          <a:bodyPr wrap="square" lIns="88627" tIns="88627" rIns="88627" bIns="88627" anchor="t" anchorCtr="0">
            <a:noAutofit/>
          </a:bodyPr>
          <a:lstStyle/>
          <a:p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14450" y="1111250"/>
            <a:ext cx="3997325" cy="2998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166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62490" y="4276321"/>
            <a:ext cx="5299921" cy="3498809"/>
          </a:xfrm>
          <a:prstGeom prst="rect">
            <a:avLst/>
          </a:prstGeom>
        </p:spPr>
        <p:txBody>
          <a:bodyPr wrap="square" lIns="88627" tIns="88627" rIns="88627" bIns="88627" anchor="t" anchorCtr="0">
            <a:noAutofit/>
          </a:bodyPr>
          <a:lstStyle/>
          <a:p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14450" y="1111250"/>
            <a:ext cx="3997325" cy="2998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166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62490" y="4276321"/>
            <a:ext cx="5299921" cy="3498809"/>
          </a:xfrm>
          <a:prstGeom prst="rect">
            <a:avLst/>
          </a:prstGeom>
        </p:spPr>
        <p:txBody>
          <a:bodyPr wrap="square" lIns="88627" tIns="88627" rIns="88627" bIns="88627" anchor="t" anchorCtr="0">
            <a:noAutofit/>
          </a:bodyPr>
          <a:lstStyle/>
          <a:p>
            <a:pPr lvl="0"/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14450" y="1111250"/>
            <a:ext cx="3997325" cy="2998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1212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62490" y="4276321"/>
            <a:ext cx="5299921" cy="3498809"/>
          </a:xfrm>
          <a:prstGeom prst="rect">
            <a:avLst/>
          </a:prstGeom>
        </p:spPr>
        <p:txBody>
          <a:bodyPr wrap="square" lIns="88627" tIns="88627" rIns="88627" bIns="88627" anchor="t" anchorCtr="0">
            <a:noAutofit/>
          </a:bodyPr>
          <a:lstStyle/>
          <a:p>
            <a:pPr lvl="0"/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14450" y="1111250"/>
            <a:ext cx="3997325" cy="2998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229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71180" y="2409914"/>
            <a:ext cx="7801641" cy="1674976"/>
          </a:xfrm>
        </p:spPr>
        <p:txBody>
          <a:bodyPr anchor="t">
            <a:normAutofit/>
          </a:bodyPr>
          <a:lstStyle>
            <a:lvl1pPr algn="ctr">
              <a:defRPr sz="5400" b="0" i="0">
                <a:solidFill>
                  <a:schemeClr val="tx2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Modultittel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60749" y="1912281"/>
            <a:ext cx="5280434" cy="44298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Modul </a:t>
            </a:r>
            <a:r>
              <a:rPr lang="nb-NO" dirty="0" err="1"/>
              <a:t>X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3529411"/>
            <a:ext cx="38100" cy="1447800"/>
          </a:xfrm>
          <a:prstGeom prst="rect">
            <a:avLst/>
          </a:prstGeom>
        </p:spPr>
      </p:pic>
      <p:grpSp>
        <p:nvGrpSpPr>
          <p:cNvPr id="4" name="Gruppe 3"/>
          <p:cNvGrpSpPr/>
          <p:nvPr userDrawn="1"/>
        </p:nvGrpSpPr>
        <p:grpSpPr>
          <a:xfrm>
            <a:off x="620590" y="5614909"/>
            <a:ext cx="7902815" cy="647295"/>
            <a:chOff x="1697880" y="5614909"/>
            <a:chExt cx="5885486" cy="647295"/>
          </a:xfrm>
        </p:grpSpPr>
        <p:pic>
          <p:nvPicPr>
            <p:cNvPr id="8" name="Bilde 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20" y="5614909"/>
              <a:ext cx="1589682" cy="647295"/>
            </a:xfrm>
            <a:prstGeom prst="rect">
              <a:avLst/>
            </a:prstGeom>
          </p:spPr>
        </p:pic>
        <p:pic>
          <p:nvPicPr>
            <p:cNvPr id="10" name="Bilde 9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80" y="5739615"/>
              <a:ext cx="1282244" cy="442989"/>
            </a:xfrm>
            <a:prstGeom prst="rect">
              <a:avLst/>
            </a:prstGeom>
          </p:spPr>
        </p:pic>
        <p:pic>
          <p:nvPicPr>
            <p:cNvPr id="11" name="Bilde 10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5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14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7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ferans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48866" y="1262559"/>
            <a:ext cx="8046268" cy="630662"/>
          </a:xfrm>
        </p:spPr>
        <p:txBody>
          <a:bodyPr>
            <a:normAutofit/>
          </a:bodyPr>
          <a:lstStyle>
            <a:lvl1pPr algn="ctr">
              <a:defRPr sz="3600" b="0" i="0">
                <a:solidFill>
                  <a:schemeClr val="accent1"/>
                </a:solidFill>
                <a:latin typeface="+mn-lt"/>
                <a:ea typeface="Campton Medium" charset="0"/>
                <a:cs typeface="Campton Medium" charset="0"/>
              </a:defRPr>
            </a:lvl1pPr>
          </a:lstStyle>
          <a:p>
            <a:r>
              <a:rPr lang="nb-NO" dirty="0"/>
              <a:t>Referanser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2255045"/>
            <a:ext cx="6858000" cy="33921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213143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6065422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135023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1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7636" y="2304637"/>
            <a:ext cx="7886700" cy="1325563"/>
          </a:xfrm>
        </p:spPr>
        <p:txBody>
          <a:bodyPr>
            <a:normAutofit/>
          </a:bodyPr>
          <a:lstStyle>
            <a:lvl1pPr algn="ctr">
              <a:defRPr sz="4800" b="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95586" y="3447481"/>
            <a:ext cx="50800" cy="1085850"/>
          </a:xfrm>
          <a:prstGeom prst="rect">
            <a:avLst/>
          </a:prstGeom>
        </p:spPr>
      </p:pic>
      <p:grpSp>
        <p:nvGrpSpPr>
          <p:cNvPr id="11" name="Gruppe 10"/>
          <p:cNvGrpSpPr/>
          <p:nvPr userDrawn="1"/>
        </p:nvGrpSpPr>
        <p:grpSpPr>
          <a:xfrm>
            <a:off x="620590" y="5614909"/>
            <a:ext cx="7902821" cy="647295"/>
            <a:chOff x="1697878" y="5614909"/>
            <a:chExt cx="5885487" cy="647295"/>
          </a:xfrm>
        </p:grpSpPr>
        <p:pic>
          <p:nvPicPr>
            <p:cNvPr id="12" name="Bilde 1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17" y="5614909"/>
              <a:ext cx="1589681" cy="647295"/>
            </a:xfrm>
            <a:prstGeom prst="rect">
              <a:avLst/>
            </a:prstGeom>
          </p:spPr>
        </p:pic>
        <p:pic>
          <p:nvPicPr>
            <p:cNvPr id="13" name="Bilde 1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78" y="5739615"/>
              <a:ext cx="1282244" cy="442989"/>
            </a:xfrm>
            <a:prstGeom prst="rect">
              <a:avLst/>
            </a:prstGeom>
          </p:spPr>
        </p:pic>
        <p:pic>
          <p:nvPicPr>
            <p:cNvPr id="14" name="Bilde 13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4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8166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064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fors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8866" y="2552978"/>
            <a:ext cx="8046268" cy="901756"/>
          </a:xfrm>
        </p:spPr>
        <p:txBody>
          <a:bodyPr/>
          <a:lstStyle>
            <a:lvl1pPr algn="ctr">
              <a:defRPr b="0" i="0">
                <a:solidFill>
                  <a:schemeClr val="accent1"/>
                </a:solidFill>
                <a:latin typeface="+mn-lt"/>
                <a:ea typeface="Campton Medium" charset="0"/>
                <a:cs typeface="Campton Medium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3991427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1375372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5851776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289702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96399" y="1825626"/>
            <a:ext cx="3726000" cy="411797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18003" y="1826014"/>
            <a:ext cx="3660979" cy="4117586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8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457200"/>
            <a:ext cx="2949178" cy="1600200"/>
          </a:xfrm>
        </p:spPr>
        <p:txBody>
          <a:bodyPr anchor="ctr"/>
          <a:lstStyle>
            <a:lvl1pPr>
              <a:defRPr sz="32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967842" y="681136"/>
            <a:ext cx="4511140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96400" y="2239348"/>
            <a:ext cx="2949178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 </a:t>
            </a:r>
            <a:r>
              <a:rPr lang="nb-NO" dirty="0" err="1"/>
              <a:t>eesfnhef</a:t>
            </a:r>
            <a:r>
              <a:rPr lang="nb-NO" dirty="0"/>
              <a:t> </a:t>
            </a:r>
            <a:r>
              <a:rPr lang="nb-NO" dirty="0" err="1"/>
              <a:t>efe</a:t>
            </a:r>
            <a:r>
              <a:rPr lang="nb-NO" dirty="0"/>
              <a:t> </a:t>
            </a:r>
            <a:r>
              <a:rPr lang="nb-NO" dirty="0" err="1"/>
              <a:t>ege</a:t>
            </a:r>
            <a:r>
              <a:rPr lang="nb-NO" dirty="0"/>
              <a:t> </a:t>
            </a:r>
            <a:r>
              <a:rPr lang="nb-NO" dirty="0" err="1"/>
              <a:t>eg</a:t>
            </a:r>
            <a:r>
              <a:rPr lang="nb-NO" dirty="0"/>
              <a:t> </a:t>
            </a:r>
            <a:r>
              <a:rPr lang="nb-NO" dirty="0" err="1"/>
              <a:t>rwrøl</a:t>
            </a:r>
            <a:r>
              <a:rPr lang="nb-NO" dirty="0"/>
              <a:t>, </a:t>
            </a:r>
            <a:r>
              <a:rPr lang="nb-NO" dirty="0" err="1"/>
              <a:t>etoeg</a:t>
            </a:r>
            <a:r>
              <a:rPr lang="nb-NO" dirty="0"/>
              <a:t>, </a:t>
            </a:r>
            <a:r>
              <a:rPr lang="nb-NO" dirty="0" err="1"/>
              <a:t>e,eg</a:t>
            </a:r>
            <a:r>
              <a:rPr lang="nb-NO" dirty="0"/>
              <a:t> </a:t>
            </a:r>
            <a:r>
              <a:rPr lang="nb-NO" dirty="0" err="1"/>
              <a:t>rgorgo</a:t>
            </a:r>
            <a:r>
              <a:rPr lang="nb-NO" dirty="0"/>
              <a:t> </a:t>
            </a:r>
            <a:r>
              <a:rPr lang="nb-NO" dirty="0" err="1"/>
              <a:t>rog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9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55227" y="457200"/>
            <a:ext cx="30237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888476" y="680989"/>
            <a:ext cx="4418681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455227" y="2239201"/>
            <a:ext cx="3023756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tabell 6"/>
          <p:cNvSpPr>
            <a:spLocks noGrp="1"/>
          </p:cNvSpPr>
          <p:nvPr>
            <p:ph type="tbl" sz="quarter" idx="13"/>
          </p:nvPr>
        </p:nvSpPr>
        <p:spPr>
          <a:xfrm>
            <a:off x="896400" y="1854200"/>
            <a:ext cx="7582582" cy="3767138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nb-NO" dirty="0"/>
              <a:t>Klikk ikonet for å legge til en tabell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0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/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sp>
        <p:nvSpPr>
          <p:cNvPr id="8" name="Plassholder for diagram 7"/>
          <p:cNvSpPr>
            <a:spLocks noGrp="1"/>
          </p:cNvSpPr>
          <p:nvPr>
            <p:ph type="chart" sz="quarter" idx="13"/>
          </p:nvPr>
        </p:nvSpPr>
        <p:spPr>
          <a:xfrm>
            <a:off x="5020469" y="2000250"/>
            <a:ext cx="3458513" cy="3867149"/>
          </a:xfrm>
        </p:spPr>
        <p:txBody>
          <a:bodyPr/>
          <a:lstStyle/>
          <a:p>
            <a:r>
              <a:rPr lang="nb-NO" dirty="0"/>
              <a:t>Klikk ikonet for å legge til et diagram</a:t>
            </a:r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14"/>
          </p:nvPr>
        </p:nvSpPr>
        <p:spPr>
          <a:xfrm>
            <a:off x="896400" y="1994960"/>
            <a:ext cx="3904200" cy="3872441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7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6189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96400" y="1825625"/>
            <a:ext cx="76189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5885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7" r:id="rId5"/>
    <p:sldLayoutId id="2147483662" r:id="rId6"/>
    <p:sldLayoutId id="2147483658" r:id="rId7"/>
    <p:sldLayoutId id="2147483663" r:id="rId8"/>
    <p:sldLayoutId id="2147483654" r:id="rId9"/>
    <p:sldLayoutId id="2147483655" r:id="rId10"/>
    <p:sldLayoutId id="2147483677" r:id="rId11"/>
    <p:sldLayoutId id="2147483661" r:id="rId12"/>
    <p:sldLayoutId id="2147483678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8183"/>
          </a:solidFill>
          <a:latin typeface="+mn-lt"/>
          <a:ea typeface="Campton Book" charset="0"/>
          <a:cs typeface="Campton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71179" y="2397722"/>
            <a:ext cx="7801641" cy="167497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nb-NO" dirty="0">
                <a:solidFill>
                  <a:srgbClr val="268183"/>
                </a:solidFill>
              </a:rPr>
              <a:t>Digitale </a:t>
            </a:r>
            <a:r>
              <a:rPr lang="nb-NO" dirty="0" smtClean="0">
                <a:solidFill>
                  <a:srgbClr val="268183"/>
                </a:solidFill>
              </a:rPr>
              <a:t>ressurser </a:t>
            </a:r>
            <a:r>
              <a:rPr lang="nb-NO" dirty="0">
                <a:solidFill>
                  <a:srgbClr val="268183"/>
                </a:solidFill>
              </a:rPr>
              <a:t>og dybdelæring i </a:t>
            </a:r>
            <a:r>
              <a:rPr lang="nb-NO" dirty="0" smtClean="0">
                <a:solidFill>
                  <a:srgbClr val="268183"/>
                </a:solidFill>
              </a:rPr>
              <a:t>naturfag</a:t>
            </a:r>
            <a:r>
              <a:rPr lang="nb-NO" dirty="0">
                <a:solidFill>
                  <a:srgbClr val="268183"/>
                </a:solidFill>
              </a:rPr>
              <a:t/>
            </a:r>
            <a:br>
              <a:rPr lang="nb-NO" dirty="0">
                <a:solidFill>
                  <a:srgbClr val="268183"/>
                </a:solidFill>
              </a:rPr>
            </a:br>
            <a:r>
              <a:rPr lang="nb-NO" sz="3200" dirty="0">
                <a:solidFill>
                  <a:srgbClr val="268183"/>
                </a:solidFill>
              </a:rPr>
              <a:t>B – Samarbeid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DD7B2E6B-256D-4F96-A706-94501853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783" y="1912281"/>
            <a:ext cx="5280434" cy="442989"/>
          </a:xfrm>
        </p:spPr>
        <p:txBody>
          <a:bodyPr/>
          <a:lstStyle/>
          <a:p>
            <a:r>
              <a:rPr lang="nb-NO" dirty="0"/>
              <a:t>Modul 2</a:t>
            </a:r>
          </a:p>
        </p:txBody>
      </p:sp>
    </p:spTree>
    <p:extLst>
      <p:ext uri="{BB962C8B-B14F-4D97-AF65-F5344CB8AC3E}">
        <p14:creationId xmlns:p14="http://schemas.microsoft.com/office/powerpoint/2010/main" val="793951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Oppgave 1</a:t>
            </a:r>
            <a:endParaRPr lang="x-none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15 minutter</a:t>
            </a:r>
          </a:p>
        </p:txBody>
      </p:sp>
    </p:spTree>
    <p:extLst>
      <p:ext uri="{BB962C8B-B14F-4D97-AF65-F5344CB8AC3E}">
        <p14:creationId xmlns:p14="http://schemas.microsoft.com/office/powerpoint/2010/main" val="629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C81A6E23-D055-4F2E-882D-E2100ADFD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863" y="1888291"/>
            <a:ext cx="3326704" cy="315890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CO</a:t>
            </a:r>
            <a:r>
              <a:rPr lang="nb-NO" baseline="-25000" dirty="0"/>
              <a:t>2</a:t>
            </a:r>
            <a:r>
              <a:rPr lang="nb-NO" dirty="0"/>
              <a:t>-utslipp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4505821" cy="41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 smtClean="0"/>
              <a:t>Økninga </a:t>
            </a:r>
            <a:r>
              <a:rPr lang="nb-NO" sz="2200" dirty="0"/>
              <a:t>av CO</a:t>
            </a:r>
            <a:r>
              <a:rPr lang="nb-NO" sz="2200" baseline="-25000" dirty="0"/>
              <a:t>2 </a:t>
            </a:r>
            <a:r>
              <a:rPr lang="nb-NO" sz="2200" dirty="0"/>
              <a:t>er et globalt problem som må løses gjennom internasjonalt samarbeid. Hvor mye skal de ulike landene kutte? </a:t>
            </a:r>
          </a:p>
          <a:p>
            <a:r>
              <a:rPr lang="nb-NO" sz="2200" dirty="0"/>
              <a:t>Dere skal nå prøve </a:t>
            </a:r>
            <a:r>
              <a:rPr lang="nb-NO" sz="2200" dirty="0" smtClean="0"/>
              <a:t>ei </a:t>
            </a:r>
            <a:r>
              <a:rPr lang="nb-NO" sz="2200" dirty="0"/>
              <a:t>enkel simulering (C-ROADS) </a:t>
            </a:r>
          </a:p>
          <a:p>
            <a:r>
              <a:rPr lang="nb-NO" sz="2200" dirty="0"/>
              <a:t>Instruksjon til gjennomføring av </a:t>
            </a:r>
            <a:r>
              <a:rPr lang="nb-NO" sz="2200" dirty="0" smtClean="0"/>
              <a:t>oppgava </a:t>
            </a:r>
            <a:r>
              <a:rPr lang="nb-NO" sz="2200" dirty="0"/>
              <a:t>vil bli gitt trinnvis på de neste sidene. </a:t>
            </a:r>
            <a:endParaRPr lang="en-US" sz="2200" dirty="0"/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endParaRPr lang="nb-NO" sz="2200" dirty="0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1DDBD3F5-D48F-4C5A-B4C4-B1CE62A492C0}"/>
              </a:ext>
            </a:extLst>
          </p:cNvPr>
          <p:cNvSpPr txBox="1">
            <a:spLocks/>
          </p:cNvSpPr>
          <p:nvPr/>
        </p:nvSpPr>
        <p:spPr>
          <a:xfrm>
            <a:off x="4723201" y="2905089"/>
            <a:ext cx="3822566" cy="387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29006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Simuleringa </a:t>
            </a:r>
            <a:r>
              <a:rPr lang="nb-NO" dirty="0"/>
              <a:t>C-ROADS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690688"/>
            <a:ext cx="7354643" cy="3879321"/>
          </a:xfrm>
        </p:spPr>
        <p:txBody>
          <a:bodyPr>
            <a:normAutofit/>
          </a:bodyPr>
          <a:lstStyle/>
          <a:p>
            <a:r>
              <a:rPr lang="nb-NO" sz="2200" dirty="0"/>
              <a:t>C-ROADS er </a:t>
            </a:r>
            <a:r>
              <a:rPr lang="nb-NO" sz="2200" dirty="0" smtClean="0"/>
              <a:t>ei </a:t>
            </a:r>
            <a:r>
              <a:rPr lang="nb-NO" sz="2200" dirty="0"/>
              <a:t>gratis simulering som illustrerer langtidsvirkninger av klimagassutslipp. Dere skal nå prøve denne </a:t>
            </a:r>
            <a:r>
              <a:rPr lang="nb-NO" sz="2200" dirty="0" smtClean="0"/>
              <a:t>simuleringa </a:t>
            </a:r>
            <a:r>
              <a:rPr lang="nb-NO" sz="2200" dirty="0"/>
              <a:t>i </a:t>
            </a:r>
            <a:r>
              <a:rPr lang="nb-NO" sz="2200" dirty="0" smtClean="0"/>
              <a:t>elevrolla.</a:t>
            </a:r>
            <a:endParaRPr lang="nb-NO" sz="22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8EFA35B-641A-43DB-8013-C006F0CF6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39" y="2812535"/>
            <a:ext cx="7426893" cy="3879321"/>
          </a:xfrm>
          <a:prstGeom prst="rect">
            <a:avLst/>
          </a:prstGeom>
        </p:spPr>
      </p:pic>
      <p:sp>
        <p:nvSpPr>
          <p:cNvPr id="7" name="Snakkeboble: rektangel med avrundede hjørner 6">
            <a:extLst>
              <a:ext uri="{FF2B5EF4-FFF2-40B4-BE49-F238E27FC236}">
                <a16:creationId xmlns:a16="http://schemas.microsoft.com/office/drawing/2014/main" id="{701AD224-6D9D-4970-B1E9-AE2C2944D28D}"/>
              </a:ext>
            </a:extLst>
          </p:cNvPr>
          <p:cNvSpPr/>
          <p:nvPr/>
        </p:nvSpPr>
        <p:spPr>
          <a:xfrm>
            <a:off x="2602907" y="1413370"/>
            <a:ext cx="6200540" cy="1253517"/>
          </a:xfrm>
          <a:prstGeom prst="wedgeRoundRectCallout">
            <a:avLst>
              <a:gd name="adj1" fmla="val -20833"/>
              <a:gd name="adj2" fmla="val 707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b-NO" sz="2200" dirty="0"/>
              <a:t>Sett dere i par og åpne </a:t>
            </a:r>
            <a:r>
              <a:rPr lang="nb-NO" sz="2200" dirty="0" smtClean="0"/>
              <a:t>simuleringa: </a:t>
            </a:r>
            <a:endParaRPr lang="nb-NO" sz="2200" dirty="0"/>
          </a:p>
          <a:p>
            <a:pPr lvl="0" algn="ctr"/>
            <a:r>
              <a:rPr lang="nb-NO" sz="2200" dirty="0"/>
              <a:t>https://croadsworldclimate.climateinteractive.org  </a:t>
            </a:r>
          </a:p>
        </p:txBody>
      </p:sp>
    </p:spTree>
    <p:extLst>
      <p:ext uri="{BB962C8B-B14F-4D97-AF65-F5344CB8AC3E}">
        <p14:creationId xmlns:p14="http://schemas.microsoft.com/office/powerpoint/2010/main" val="320150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Simuleringa </a:t>
            </a:r>
            <a:r>
              <a:rPr lang="nb-NO" dirty="0"/>
              <a:t>C-ROADS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690688"/>
            <a:ext cx="7354643" cy="3879321"/>
          </a:xfrm>
        </p:spPr>
        <p:txBody>
          <a:bodyPr>
            <a:normAutofit/>
          </a:bodyPr>
          <a:lstStyle/>
          <a:p>
            <a:r>
              <a:rPr lang="nb-NO" sz="2200" dirty="0"/>
              <a:t>Still inn </a:t>
            </a:r>
            <a:r>
              <a:rPr lang="nb-NO" sz="2200" dirty="0" smtClean="0"/>
              <a:t>simuleringa </a:t>
            </a:r>
            <a:r>
              <a:rPr lang="nb-NO" sz="2200" dirty="0"/>
              <a:t>på den enkleste varianten «Global».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8EFA35B-641A-43DB-8013-C006F0CF6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82" y="2125239"/>
            <a:ext cx="8913435" cy="4655793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26F1C98-438E-491B-B142-E8A7443A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82" y="2064279"/>
            <a:ext cx="2542077" cy="1544553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9C715BD4-6E13-436C-8601-FBB76FEDA49D}"/>
              </a:ext>
            </a:extLst>
          </p:cNvPr>
          <p:cNvSpPr/>
          <p:nvPr/>
        </p:nvSpPr>
        <p:spPr>
          <a:xfrm>
            <a:off x="1" y="1780032"/>
            <a:ext cx="1255776" cy="132556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610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FE588CA6-4AF4-42B6-8F90-ABAE9AC24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27" y="2435673"/>
            <a:ext cx="8591739" cy="495920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Simuleringa </a:t>
            </a:r>
            <a:r>
              <a:rPr lang="nb-NO" dirty="0"/>
              <a:t>C-ROADS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376516"/>
            <a:ext cx="7583244" cy="4629429"/>
          </a:xfrm>
        </p:spPr>
        <p:txBody>
          <a:bodyPr>
            <a:normAutofit/>
          </a:bodyPr>
          <a:lstStyle/>
          <a:p>
            <a:r>
              <a:rPr lang="nb-NO" sz="2000" dirty="0"/>
              <a:t>Klikk for å se forklaring (oversettelse) av de ulike variablene som kan justeres i </a:t>
            </a:r>
            <a:r>
              <a:rPr lang="nb-NO" sz="2000" dirty="0" smtClean="0"/>
              <a:t>simuleringa. </a:t>
            </a:r>
            <a:endParaRPr lang="nb-NO" sz="2000" dirty="0"/>
          </a:p>
          <a:p>
            <a:r>
              <a:rPr lang="nb-NO" sz="2000" dirty="0" smtClean="0"/>
              <a:t>Oppgava </a:t>
            </a:r>
            <a:r>
              <a:rPr lang="nb-NO" sz="2000" dirty="0"/>
              <a:t>dere skal løse kommer på neste side.</a:t>
            </a:r>
          </a:p>
        </p:txBody>
      </p:sp>
      <p:sp>
        <p:nvSpPr>
          <p:cNvPr id="7" name="Snakkeboble: rektangel med avrundede hjørner 6">
            <a:extLst>
              <a:ext uri="{FF2B5EF4-FFF2-40B4-BE49-F238E27FC236}">
                <a16:creationId xmlns:a16="http://schemas.microsoft.com/office/drawing/2014/main" id="{97A304C8-FF91-FC4C-925E-BB17A3A2A9B1}"/>
              </a:ext>
            </a:extLst>
          </p:cNvPr>
          <p:cNvSpPr/>
          <p:nvPr/>
        </p:nvSpPr>
        <p:spPr>
          <a:xfrm>
            <a:off x="582186" y="4122663"/>
            <a:ext cx="2267425" cy="127027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b-NO" sz="2000" dirty="0"/>
              <a:t>Årstall utslippsmengden når toppen</a:t>
            </a:r>
          </a:p>
        </p:txBody>
      </p:sp>
      <p:sp>
        <p:nvSpPr>
          <p:cNvPr id="8" name="Snakkeboble: rektangel med avrundede hjørner 6">
            <a:extLst>
              <a:ext uri="{FF2B5EF4-FFF2-40B4-BE49-F238E27FC236}">
                <a16:creationId xmlns:a16="http://schemas.microsoft.com/office/drawing/2014/main" id="{6AFE11EA-4EE7-5B4D-B515-47BC29A7C6C7}"/>
              </a:ext>
            </a:extLst>
          </p:cNvPr>
          <p:cNvSpPr/>
          <p:nvPr/>
        </p:nvSpPr>
        <p:spPr>
          <a:xfrm>
            <a:off x="1355911" y="4122663"/>
            <a:ext cx="2546540" cy="127027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b-NO" sz="2000" dirty="0"/>
              <a:t>Årstall  utslippsmengden reduseres</a:t>
            </a:r>
          </a:p>
        </p:txBody>
      </p:sp>
      <p:sp>
        <p:nvSpPr>
          <p:cNvPr id="11" name="Snakkeboble: rektangel med avrundede hjørner 6">
            <a:extLst>
              <a:ext uri="{FF2B5EF4-FFF2-40B4-BE49-F238E27FC236}">
                <a16:creationId xmlns:a16="http://schemas.microsoft.com/office/drawing/2014/main" id="{0FE8FAC1-7C5B-BC4A-A1E5-42CE06E04642}"/>
              </a:ext>
            </a:extLst>
          </p:cNvPr>
          <p:cNvSpPr/>
          <p:nvPr/>
        </p:nvSpPr>
        <p:spPr>
          <a:xfrm>
            <a:off x="2317027" y="4122663"/>
            <a:ext cx="2178778" cy="127027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b-NO" sz="2000" dirty="0"/>
              <a:t>Årlig reduksjons-rate</a:t>
            </a:r>
          </a:p>
        </p:txBody>
      </p:sp>
      <p:sp>
        <p:nvSpPr>
          <p:cNvPr id="12" name="Snakkeboble: rektangel med avrundede hjørner 6">
            <a:extLst>
              <a:ext uri="{FF2B5EF4-FFF2-40B4-BE49-F238E27FC236}">
                <a16:creationId xmlns:a16="http://schemas.microsoft.com/office/drawing/2014/main" id="{51FC2AD5-89B6-7641-BC0F-3316E6AB8CF6}"/>
              </a:ext>
            </a:extLst>
          </p:cNvPr>
          <p:cNvSpPr/>
          <p:nvPr/>
        </p:nvSpPr>
        <p:spPr>
          <a:xfrm>
            <a:off x="2932518" y="4122663"/>
            <a:ext cx="2675388" cy="127027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b-NO" sz="2000" dirty="0"/>
              <a:t>Innsats som skal legges i å forhindre avskoging</a:t>
            </a:r>
          </a:p>
        </p:txBody>
      </p:sp>
      <p:sp>
        <p:nvSpPr>
          <p:cNvPr id="13" name="Snakkeboble: rektangel med avrundede hjørner 6">
            <a:extLst>
              <a:ext uri="{FF2B5EF4-FFF2-40B4-BE49-F238E27FC236}">
                <a16:creationId xmlns:a16="http://schemas.microsoft.com/office/drawing/2014/main" id="{28216AFF-AE3D-CB4A-AA66-9701C7060AD5}"/>
              </a:ext>
            </a:extLst>
          </p:cNvPr>
          <p:cNvSpPr/>
          <p:nvPr/>
        </p:nvSpPr>
        <p:spPr>
          <a:xfrm>
            <a:off x="3878418" y="4122663"/>
            <a:ext cx="2675388" cy="127027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b-NO" sz="2000" dirty="0"/>
              <a:t>Innsats som skal legges i å plante ny skog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5433DCD-5BC3-489B-8791-365DA4AB7C04}"/>
              </a:ext>
            </a:extLst>
          </p:cNvPr>
          <p:cNvSpPr/>
          <p:nvPr/>
        </p:nvSpPr>
        <p:spPr>
          <a:xfrm>
            <a:off x="5545444" y="5682178"/>
            <a:ext cx="1780405" cy="132556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52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18DE7E12-48DA-4820-8825-513923F85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2210"/>
            <a:ext cx="9144000" cy="48045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Simuleringa </a:t>
            </a:r>
            <a:r>
              <a:rPr lang="nb-NO" dirty="0"/>
              <a:t>C-ROADS (5 minutter)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690688"/>
            <a:ext cx="7856376" cy="3879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Oppgave: Utforsk hvordan dere kan oppnå </a:t>
            </a:r>
            <a:r>
              <a:rPr lang="nb-NO" sz="2200" dirty="0" err="1"/>
              <a:t>togradersmålet</a:t>
            </a:r>
            <a:r>
              <a:rPr lang="nb-NO" sz="2200" dirty="0"/>
              <a:t> i 2100.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60377E3-38F1-4432-9AF9-75D129E4D395}"/>
              </a:ext>
            </a:extLst>
          </p:cNvPr>
          <p:cNvSpPr/>
          <p:nvPr/>
        </p:nvSpPr>
        <p:spPr>
          <a:xfrm>
            <a:off x="-1" y="5057839"/>
            <a:ext cx="5437634" cy="121369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5433DCD-5BC3-489B-8791-365DA4AB7C04}"/>
              </a:ext>
            </a:extLst>
          </p:cNvPr>
          <p:cNvSpPr/>
          <p:nvPr/>
        </p:nvSpPr>
        <p:spPr>
          <a:xfrm>
            <a:off x="5705482" y="5401056"/>
            <a:ext cx="1780405" cy="132556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il ned 3"/>
          <p:cNvSpPr/>
          <p:nvPr/>
        </p:nvSpPr>
        <p:spPr>
          <a:xfrm>
            <a:off x="6484243" y="2252057"/>
            <a:ext cx="359764" cy="29830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7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Diskuter (5 minutter)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9" y="1690689"/>
            <a:ext cx="7583244" cy="4180320"/>
          </a:xfrm>
        </p:spPr>
        <p:txBody>
          <a:bodyPr>
            <a:normAutofit/>
          </a:bodyPr>
          <a:lstStyle/>
          <a:p>
            <a:pPr lvl="0"/>
            <a:r>
              <a:rPr lang="nb-NO" sz="2200" dirty="0"/>
              <a:t>Hvordan opplevde dere </a:t>
            </a:r>
            <a:r>
              <a:rPr lang="nb-NO" sz="2200" dirty="0" smtClean="0"/>
              <a:t>oppgava?</a:t>
            </a:r>
            <a:endParaRPr lang="nb-NO" sz="2200" dirty="0"/>
          </a:p>
          <a:p>
            <a:pPr lvl="0"/>
            <a:r>
              <a:rPr lang="nb-NO" sz="2200" dirty="0"/>
              <a:t>Hvilke av kjennetegnene (A–F) på arket opplevde dere passet til </a:t>
            </a:r>
            <a:r>
              <a:rPr lang="nb-NO" sz="2200" dirty="0" smtClean="0"/>
              <a:t>oppgava </a:t>
            </a:r>
            <a:r>
              <a:rPr lang="nb-NO" sz="2200" dirty="0"/>
              <a:t>dere nettopp gjennomførte? </a:t>
            </a:r>
          </a:p>
          <a:p>
            <a:pPr marL="0" indent="0">
              <a:buNone/>
            </a:pPr>
            <a:r>
              <a:rPr lang="nb-NO" sz="2200" b="1" dirty="0"/>
              <a:t> </a:t>
            </a:r>
            <a:endParaRPr lang="nb-NO" sz="2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8412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Oppgave 2</a:t>
            </a:r>
            <a:endParaRPr lang="x-none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15 minutter</a:t>
            </a:r>
          </a:p>
        </p:txBody>
      </p:sp>
    </p:spTree>
    <p:extLst>
      <p:ext uri="{BB962C8B-B14F-4D97-AF65-F5344CB8AC3E}">
        <p14:creationId xmlns:p14="http://schemas.microsoft.com/office/powerpoint/2010/main" val="12859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Simuleringa </a:t>
            </a:r>
            <a:r>
              <a:rPr lang="nb-NO" dirty="0"/>
              <a:t>C-ROADS </a:t>
            </a:r>
            <a:endParaRPr lang="en-US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Dere skal nå jobbe i par med samme </a:t>
            </a:r>
            <a:r>
              <a:rPr lang="nb-NO" sz="2200" dirty="0" smtClean="0"/>
              <a:t>simuleringa </a:t>
            </a:r>
            <a:r>
              <a:rPr lang="nb-NO" sz="2200" dirty="0"/>
              <a:t>(C-ROADS) som i oppgave 1. </a:t>
            </a:r>
          </a:p>
          <a:p>
            <a:r>
              <a:rPr lang="nb-NO" sz="2200" dirty="0"/>
              <a:t>Instruksjon til gjennomføring av </a:t>
            </a:r>
            <a:r>
              <a:rPr lang="nb-NO" sz="2200" dirty="0" smtClean="0"/>
              <a:t>oppgava </a:t>
            </a:r>
            <a:r>
              <a:rPr lang="nb-NO" sz="2200" dirty="0"/>
              <a:t>vil bli gitt trinnvis på de neste sidene. </a:t>
            </a:r>
          </a:p>
          <a:p>
            <a:r>
              <a:rPr lang="nb-NO" sz="2200" dirty="0"/>
              <a:t>Dere skal deretter reflektere over hvordan dere opplevde </a:t>
            </a:r>
            <a:r>
              <a:rPr lang="nb-NO" sz="2200" dirty="0" smtClean="0"/>
              <a:t>oppgava </a:t>
            </a:r>
            <a:r>
              <a:rPr lang="nb-NO" sz="2200" dirty="0"/>
              <a:t>om bruk av </a:t>
            </a:r>
            <a:r>
              <a:rPr lang="nb-NO" sz="2200" dirty="0" smtClean="0"/>
              <a:t>den </a:t>
            </a:r>
            <a:r>
              <a:rPr lang="nb-NO" sz="2200" dirty="0"/>
              <a:t>digitale </a:t>
            </a:r>
            <a:r>
              <a:rPr lang="nb-NO" sz="2200" dirty="0" smtClean="0"/>
              <a:t>ressursen fremmet </a:t>
            </a:r>
            <a:r>
              <a:rPr lang="nb-NO" sz="2200" dirty="0"/>
              <a:t>og/eller hemmet dybdelæring.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240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2" t="8569"/>
          <a:stretch/>
        </p:blipFill>
        <p:spPr bwMode="auto">
          <a:xfrm>
            <a:off x="743170" y="2679539"/>
            <a:ext cx="7056120" cy="408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Simuleringa </a:t>
            </a:r>
            <a:r>
              <a:rPr lang="nb-NO" dirty="0"/>
              <a:t>C-ROADS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584251"/>
            <a:ext cx="7354643" cy="3985758"/>
          </a:xfrm>
        </p:spPr>
        <p:txBody>
          <a:bodyPr>
            <a:normAutofit/>
          </a:bodyPr>
          <a:lstStyle/>
          <a:p>
            <a:r>
              <a:rPr lang="nb-NO" sz="2200" dirty="0"/>
              <a:t>Still inn </a:t>
            </a:r>
            <a:r>
              <a:rPr lang="nb-NO" sz="2200" dirty="0" smtClean="0"/>
              <a:t>simuleringa </a:t>
            </a:r>
            <a:r>
              <a:rPr lang="nb-NO" sz="2200" dirty="0"/>
              <a:t>på «3 Region»</a:t>
            </a:r>
          </a:p>
          <a:p>
            <a:r>
              <a:rPr lang="nb-NO" sz="2200" dirty="0"/>
              <a:t>Hold pekeren over de ulike regionene for å se hvilke land de representerer. 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C715BD4-6E13-436C-8601-FBB76FEDA49D}"/>
              </a:ext>
            </a:extLst>
          </p:cNvPr>
          <p:cNvSpPr/>
          <p:nvPr/>
        </p:nvSpPr>
        <p:spPr>
          <a:xfrm>
            <a:off x="473422" y="2567940"/>
            <a:ext cx="1255776" cy="8534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C715BD4-6E13-436C-8601-FBB76FEDA49D}"/>
              </a:ext>
            </a:extLst>
          </p:cNvPr>
          <p:cNvSpPr/>
          <p:nvPr/>
        </p:nvSpPr>
        <p:spPr>
          <a:xfrm>
            <a:off x="473422" y="5195569"/>
            <a:ext cx="1255776" cy="132556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071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Målet med denne modulen er å bli bevisst på hvordan bruk av digitale </a:t>
            </a:r>
            <a:r>
              <a:rPr lang="nb-NO" sz="2200" dirty="0" smtClean="0"/>
              <a:t>ressurser </a:t>
            </a:r>
            <a:r>
              <a:rPr lang="nb-NO" sz="2200" dirty="0"/>
              <a:t>kan fremme og/eller hemme dybdelæring i </a:t>
            </a:r>
            <a:r>
              <a:rPr lang="nb-NO" sz="2200" dirty="0" smtClean="0"/>
              <a:t>naturfag.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149210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Simuleringa </a:t>
            </a:r>
            <a:r>
              <a:rPr lang="nb-NO" dirty="0"/>
              <a:t>C-ROADS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2" t="8569"/>
          <a:stretch/>
        </p:blipFill>
        <p:spPr bwMode="auto">
          <a:xfrm>
            <a:off x="1073107" y="2990624"/>
            <a:ext cx="7056120" cy="408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07" y="5491247"/>
            <a:ext cx="40005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543485"/>
            <a:ext cx="8248262" cy="4167929"/>
          </a:xfrm>
        </p:spPr>
        <p:txBody>
          <a:bodyPr>
            <a:normAutofit/>
          </a:bodyPr>
          <a:lstStyle/>
          <a:p>
            <a:r>
              <a:rPr lang="nb-NO" sz="2200" dirty="0"/>
              <a:t>La avskoging og skogplanting være </a:t>
            </a:r>
            <a:r>
              <a:rPr lang="nb-NO" sz="2200" dirty="0" smtClean="0"/>
              <a:t>0 %. </a:t>
            </a:r>
            <a:endParaRPr lang="nb-NO" sz="2200" dirty="0"/>
          </a:p>
          <a:p>
            <a:r>
              <a:rPr lang="nb-NO" sz="2200" dirty="0"/>
              <a:t>Sett inn at utslippsmengden topper i 2030, 2035 og 2040</a:t>
            </a:r>
          </a:p>
          <a:p>
            <a:r>
              <a:rPr lang="nb-NO" sz="2200" dirty="0"/>
              <a:t>Sett inn at vi begynner å redusere i år. 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C715BD4-6E13-436C-8601-FBB76FEDA49D}"/>
              </a:ext>
            </a:extLst>
          </p:cNvPr>
          <p:cNvSpPr/>
          <p:nvPr/>
        </p:nvSpPr>
        <p:spPr>
          <a:xfrm>
            <a:off x="3659877" y="5412483"/>
            <a:ext cx="1432560" cy="12334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C715BD4-6E13-436C-8601-FBB76FEDA49D}"/>
              </a:ext>
            </a:extLst>
          </p:cNvPr>
          <p:cNvSpPr/>
          <p:nvPr/>
        </p:nvSpPr>
        <p:spPr>
          <a:xfrm>
            <a:off x="2366127" y="5398507"/>
            <a:ext cx="669303" cy="124739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llipse 13">
            <a:extLst>
              <a:ext uri="{FF2B5EF4-FFF2-40B4-BE49-F238E27FC236}">
                <a16:creationId xmlns:a16="http://schemas.microsoft.com/office/drawing/2014/main" id="{9C715BD4-6E13-436C-8601-FBB76FEDA49D}"/>
              </a:ext>
            </a:extLst>
          </p:cNvPr>
          <p:cNvSpPr/>
          <p:nvPr/>
        </p:nvSpPr>
        <p:spPr>
          <a:xfrm>
            <a:off x="1719252" y="5353327"/>
            <a:ext cx="669303" cy="124739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552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  <p:bldP spid="8" grpId="0" uiExpan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2" t="8569"/>
          <a:stretch/>
        </p:blipFill>
        <p:spPr bwMode="auto">
          <a:xfrm>
            <a:off x="743170" y="2679539"/>
            <a:ext cx="7056120" cy="408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Simuleringa </a:t>
            </a:r>
            <a:r>
              <a:rPr lang="nb-NO" dirty="0"/>
              <a:t>C-ROADS (3 minutter)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583703"/>
            <a:ext cx="7583244" cy="4422242"/>
          </a:xfrm>
        </p:spPr>
        <p:txBody>
          <a:bodyPr>
            <a:normAutofit/>
          </a:bodyPr>
          <a:lstStyle/>
          <a:p>
            <a:r>
              <a:rPr lang="nb-NO" sz="2200" dirty="0"/>
              <a:t>Utforsk </a:t>
            </a:r>
            <a:r>
              <a:rPr lang="nb-NO" sz="2200" dirty="0" smtClean="0"/>
              <a:t>temperaturendringa </a:t>
            </a:r>
            <a:r>
              <a:rPr lang="nb-NO" sz="2200" dirty="0"/>
              <a:t>ved å justere på årlig reduksjon i de ulike regionene.</a:t>
            </a:r>
          </a:p>
          <a:p>
            <a:r>
              <a:rPr lang="nb-NO" sz="2200" dirty="0"/>
              <a:t>Diskuterer de temperaturendringene dere observerer.</a:t>
            </a:r>
          </a:p>
          <a:p>
            <a:endParaRPr lang="nb-NO" sz="2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70" y="5211204"/>
            <a:ext cx="40005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960377E3-38F1-4432-9AF9-75D129E4D395}"/>
              </a:ext>
            </a:extLst>
          </p:cNvPr>
          <p:cNvSpPr/>
          <p:nvPr/>
        </p:nvSpPr>
        <p:spPr>
          <a:xfrm>
            <a:off x="2536021" y="5080699"/>
            <a:ext cx="1129199" cy="121369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5433DCD-5BC3-489B-8791-365DA4AB7C04}"/>
              </a:ext>
            </a:extLst>
          </p:cNvPr>
          <p:cNvSpPr/>
          <p:nvPr/>
        </p:nvSpPr>
        <p:spPr>
          <a:xfrm>
            <a:off x="4951102" y="5202936"/>
            <a:ext cx="1780405" cy="132556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407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Simuleringa </a:t>
            </a:r>
            <a:r>
              <a:rPr lang="nb-NO" dirty="0"/>
              <a:t>C-ROADS (2 minutter)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2" t="8569"/>
          <a:stretch/>
        </p:blipFill>
        <p:spPr bwMode="auto">
          <a:xfrm>
            <a:off x="743170" y="2679539"/>
            <a:ext cx="7056120" cy="408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690689"/>
            <a:ext cx="7354643" cy="3879320"/>
          </a:xfrm>
        </p:spPr>
        <p:txBody>
          <a:bodyPr>
            <a:normAutofit/>
          </a:bodyPr>
          <a:lstStyle/>
          <a:p>
            <a:r>
              <a:rPr lang="nb-NO" sz="2200" dirty="0"/>
              <a:t>Utforsk hvor mye avskoging og skogplanting har i si for </a:t>
            </a:r>
            <a:r>
              <a:rPr lang="nb-NO" sz="2200" dirty="0" smtClean="0"/>
              <a:t>temperaturendringa </a:t>
            </a:r>
            <a:r>
              <a:rPr lang="nb-NO" sz="2200" dirty="0"/>
              <a:t>i følge </a:t>
            </a:r>
            <a:r>
              <a:rPr lang="nb-NO" sz="2200" dirty="0" smtClean="0"/>
              <a:t>simuleringa.</a:t>
            </a:r>
            <a:endParaRPr lang="nb-NO" sz="2200" dirty="0"/>
          </a:p>
          <a:p>
            <a:endParaRPr lang="nb-NO" sz="2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70" y="5211204"/>
            <a:ext cx="40005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960377E3-38F1-4432-9AF9-75D129E4D395}"/>
              </a:ext>
            </a:extLst>
          </p:cNvPr>
          <p:cNvSpPr/>
          <p:nvPr/>
        </p:nvSpPr>
        <p:spPr>
          <a:xfrm>
            <a:off x="3390900" y="5004619"/>
            <a:ext cx="1417540" cy="135685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5433DCD-5BC3-489B-8791-365DA4AB7C04}"/>
              </a:ext>
            </a:extLst>
          </p:cNvPr>
          <p:cNvSpPr/>
          <p:nvPr/>
        </p:nvSpPr>
        <p:spPr>
          <a:xfrm>
            <a:off x="4951102" y="5202936"/>
            <a:ext cx="1780405" cy="132556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911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Simuleringa </a:t>
            </a:r>
            <a:r>
              <a:rPr lang="nb-NO" dirty="0"/>
              <a:t>C-ROADS (5 minutter)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2" t="8569"/>
          <a:stretch/>
        </p:blipFill>
        <p:spPr bwMode="auto">
          <a:xfrm>
            <a:off x="743170" y="2978127"/>
            <a:ext cx="7056120" cy="408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593130"/>
            <a:ext cx="8116287" cy="3976879"/>
          </a:xfrm>
        </p:spPr>
        <p:txBody>
          <a:bodyPr>
            <a:normAutofit/>
          </a:bodyPr>
          <a:lstStyle/>
          <a:p>
            <a:r>
              <a:rPr lang="nb-NO" sz="2200" dirty="0"/>
              <a:t>Bruk kun variabelen </a:t>
            </a:r>
            <a:r>
              <a:rPr lang="nb-NO" sz="2400" dirty="0"/>
              <a:t>«årlig reduksjonsrate» for å komme</a:t>
            </a:r>
            <a:r>
              <a:rPr lang="nb-NO" sz="2200" dirty="0"/>
              <a:t> med to ulike forslag på hvordan vi kan oppnå </a:t>
            </a:r>
            <a:r>
              <a:rPr lang="nb-NO" sz="2200" dirty="0" err="1" smtClean="0"/>
              <a:t>togradersmålet</a:t>
            </a:r>
            <a:r>
              <a:rPr lang="nb-NO" sz="2200" dirty="0" smtClean="0"/>
              <a:t> </a:t>
            </a:r>
            <a:r>
              <a:rPr lang="nb-NO" sz="2200" dirty="0"/>
              <a:t>i 2100.</a:t>
            </a:r>
          </a:p>
          <a:p>
            <a:r>
              <a:rPr lang="nb-NO" sz="2200" dirty="0"/>
              <a:t>Vurder og argumenter for og imot de to forslagene.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86" y="5512775"/>
            <a:ext cx="40005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9C715BD4-6E13-436C-8601-FBB76FEDA49D}"/>
              </a:ext>
            </a:extLst>
          </p:cNvPr>
          <p:cNvSpPr/>
          <p:nvPr/>
        </p:nvSpPr>
        <p:spPr>
          <a:xfrm>
            <a:off x="2676718" y="5382887"/>
            <a:ext cx="803901" cy="110143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36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Diskuter (5 minutter)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9" y="1847653"/>
            <a:ext cx="7583244" cy="402335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nb-NO" sz="2200" dirty="0"/>
              <a:t>Hvordan opplevde dere oppgave 2 som dere nettopp gjennomførte?</a:t>
            </a:r>
          </a:p>
          <a:p>
            <a:pPr lvl="0">
              <a:spcBef>
                <a:spcPts val="1800"/>
              </a:spcBef>
            </a:pPr>
            <a:r>
              <a:rPr lang="nb-NO" sz="2200" dirty="0"/>
              <a:t>Hvilke av kjennetegnene (A–F) på arket opplevde dere passet til oppgave 2?</a:t>
            </a:r>
          </a:p>
          <a:p>
            <a:pPr lvl="0">
              <a:spcBef>
                <a:spcPts val="1800"/>
              </a:spcBef>
            </a:pPr>
            <a:r>
              <a:rPr lang="nb-NO" sz="2200" dirty="0"/>
              <a:t>Hvordan opplevde dere oppgave 1 versus oppgave 2?</a:t>
            </a:r>
          </a:p>
          <a:p>
            <a:pPr marL="0" indent="0">
              <a:spcBef>
                <a:spcPts val="1800"/>
              </a:spcBef>
              <a:buNone/>
            </a:pPr>
            <a:endParaRPr lang="nb-NO" sz="2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637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Faglig påfyll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5 minutter</a:t>
            </a:r>
          </a:p>
        </p:txBody>
      </p:sp>
    </p:spTree>
    <p:extLst>
      <p:ext uri="{BB962C8B-B14F-4D97-AF65-F5344CB8AC3E}">
        <p14:creationId xmlns:p14="http://schemas.microsoft.com/office/powerpoint/2010/main" val="35341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Digitale </a:t>
            </a:r>
            <a:r>
              <a:rPr lang="nb-NO" dirty="0" smtClean="0"/>
              <a:t>ressurser </a:t>
            </a:r>
            <a:r>
              <a:rPr lang="nb-NO" dirty="0"/>
              <a:t>og elevers læring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895737" y="1825625"/>
            <a:ext cx="7908897" cy="418032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nb-NO" altLang="zh-CN" sz="2200" dirty="0"/>
              <a:t>Digitale </a:t>
            </a:r>
            <a:r>
              <a:rPr lang="nb-NO" altLang="zh-CN" sz="2200" dirty="0" smtClean="0"/>
              <a:t>ressurser </a:t>
            </a:r>
            <a:r>
              <a:rPr lang="nb-NO" altLang="zh-CN" sz="2200" dirty="0"/>
              <a:t>omfatter blant annet pc/nettbrett/mobiltelefon, internett, digitale kameraer, måleutstyr og kommunikasjonsutstyr. </a:t>
            </a:r>
            <a:endParaRPr lang="zh-CN" altLang="nb-NO" sz="2200" dirty="0"/>
          </a:p>
          <a:p>
            <a:pPr>
              <a:spcBef>
                <a:spcPts val="1800"/>
              </a:spcBef>
            </a:pPr>
            <a:r>
              <a:rPr lang="nb-NO" sz="2200" dirty="0"/>
              <a:t>Digitale </a:t>
            </a:r>
            <a:r>
              <a:rPr lang="nb-NO" sz="2200" dirty="0" smtClean="0"/>
              <a:t>ressurser </a:t>
            </a:r>
            <a:r>
              <a:rPr lang="nb-NO" sz="2200" dirty="0"/>
              <a:t>kan både være </a:t>
            </a:r>
            <a:r>
              <a:rPr lang="nb-NO" sz="2200" i="1" dirty="0"/>
              <a:t>fremmende</a:t>
            </a:r>
            <a:r>
              <a:rPr lang="nb-NO" sz="2200" dirty="0"/>
              <a:t> og </a:t>
            </a:r>
            <a:r>
              <a:rPr lang="nb-NO" sz="2200" i="1" dirty="0"/>
              <a:t>hemmende</a:t>
            </a:r>
            <a:r>
              <a:rPr lang="nb-NO" sz="2200" dirty="0"/>
              <a:t> for elevers læring.</a:t>
            </a:r>
          </a:p>
          <a:p>
            <a:pPr>
              <a:spcBef>
                <a:spcPts val="1800"/>
              </a:spcBef>
            </a:pPr>
            <a:r>
              <a:rPr lang="nb-NO" sz="2200" dirty="0"/>
              <a:t>Vi skal nå se på hva elever mener, hva </a:t>
            </a:r>
            <a:r>
              <a:rPr lang="nb-NO" sz="2200" dirty="0" smtClean="0"/>
              <a:t>forskninga </a:t>
            </a:r>
            <a:r>
              <a:rPr lang="nb-NO" sz="2200" dirty="0"/>
              <a:t>viser og hvordan en undersøkelse oppsummerer hva som er viktig for elevenes læringsutbytte.</a:t>
            </a:r>
          </a:p>
        </p:txBody>
      </p:sp>
      <p:sp>
        <p:nvSpPr>
          <p:cNvPr id="2" name="Rektangel 1"/>
          <p:cNvSpPr/>
          <p:nvPr/>
        </p:nvSpPr>
        <p:spPr>
          <a:xfrm>
            <a:off x="4032606" y="563661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nb-NO" dirty="0"/>
              <a:t>Strømme og Korsager, 2015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95346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Elevers oppfatning 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I undersøkelsen Monitor skole 2013 og 2016 svarer de fleste av elevene at bruk av datamaskin/nettbrett gir dem bedre læring. </a:t>
            </a:r>
          </a:p>
          <a:p>
            <a:r>
              <a:rPr lang="nb-NO" sz="2200" dirty="0"/>
              <a:t>Samtidig mener en del elever at det stjeler </a:t>
            </a:r>
            <a:r>
              <a:rPr lang="nb-NO" sz="2200" dirty="0" smtClean="0"/>
              <a:t>tida </a:t>
            </a:r>
            <a:r>
              <a:rPr lang="nb-NO" sz="2200" dirty="0"/>
              <a:t>fra læring.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4306" y="3255908"/>
            <a:ext cx="65055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5686724" y="6140881"/>
            <a:ext cx="3134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Egeberg</a:t>
            </a:r>
            <a:r>
              <a:rPr lang="en-US" dirty="0"/>
              <a:t>, </a:t>
            </a:r>
            <a:r>
              <a:rPr lang="en-US" dirty="0" err="1"/>
              <a:t>Hultin</a:t>
            </a:r>
            <a:r>
              <a:rPr lang="en-US" dirty="0"/>
              <a:t> og Berge, 2016 </a:t>
            </a:r>
            <a:endParaRPr lang="nb-NO" dirty="0"/>
          </a:p>
        </p:txBody>
      </p:sp>
      <p:sp>
        <p:nvSpPr>
          <p:cNvPr id="8" name="Snakkeboble: rektangel med avrundede hjørner 6">
            <a:extLst>
              <a:ext uri="{FF2B5EF4-FFF2-40B4-BE49-F238E27FC236}">
                <a16:creationId xmlns:a16="http://schemas.microsoft.com/office/drawing/2014/main" id="{701AD224-6D9D-4970-B1E9-AE2C2944D28D}"/>
              </a:ext>
            </a:extLst>
          </p:cNvPr>
          <p:cNvSpPr/>
          <p:nvPr/>
        </p:nvSpPr>
        <p:spPr>
          <a:xfrm>
            <a:off x="4930995" y="876693"/>
            <a:ext cx="3663337" cy="1351634"/>
          </a:xfrm>
          <a:prstGeom prst="wedgeRoundRectCallout">
            <a:avLst>
              <a:gd name="adj1" fmla="val -34677"/>
              <a:gd name="adj2" fmla="val 1125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b-NO" sz="2200" dirty="0"/>
              <a:t>Hva kan være årsaken til endringene fra 2013 til 2016?</a:t>
            </a:r>
          </a:p>
        </p:txBody>
      </p:sp>
    </p:spTree>
    <p:extLst>
      <p:ext uri="{BB962C8B-B14F-4D97-AF65-F5344CB8AC3E}">
        <p14:creationId xmlns:p14="http://schemas.microsoft.com/office/powerpoint/2010/main" val="164978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sier </a:t>
            </a:r>
            <a:r>
              <a:rPr lang="nb-NO" dirty="0" smtClean="0"/>
              <a:t>forskninga?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Digitale </a:t>
            </a:r>
            <a:r>
              <a:rPr lang="nb-NO" sz="2200" dirty="0" smtClean="0"/>
              <a:t>ressurser </a:t>
            </a:r>
            <a:r>
              <a:rPr lang="nb-NO" sz="2200" i="1" dirty="0"/>
              <a:t>kan fremme </a:t>
            </a:r>
            <a:r>
              <a:rPr lang="nb-NO" sz="2200" dirty="0"/>
              <a:t>elevers forståelse og motivasjon hvis de digitale </a:t>
            </a:r>
            <a:r>
              <a:rPr lang="nb-NO" sz="2200" dirty="0" smtClean="0"/>
              <a:t>ressursene</a:t>
            </a:r>
            <a:r>
              <a:rPr lang="nb-NO" sz="2200" dirty="0"/>
              <a:t>:</a:t>
            </a:r>
          </a:p>
          <a:p>
            <a:pPr>
              <a:spcBef>
                <a:spcPts val="1800"/>
              </a:spcBef>
            </a:pPr>
            <a:r>
              <a:rPr lang="nb-NO" sz="2200" dirty="0"/>
              <a:t>settes inn i en kontekst og brukes sammen med andre læringsressurser og metoder</a:t>
            </a:r>
          </a:p>
          <a:p>
            <a:pPr>
              <a:spcBef>
                <a:spcPts val="1800"/>
              </a:spcBef>
            </a:pPr>
            <a:r>
              <a:rPr lang="nb-NO" sz="2200" dirty="0"/>
              <a:t>brukes til å trene og utvikle ferdigheter som trengs innen naturvitenskapen </a:t>
            </a:r>
          </a:p>
          <a:p>
            <a:pPr>
              <a:spcBef>
                <a:spcPts val="1800"/>
              </a:spcBef>
            </a:pPr>
            <a:r>
              <a:rPr lang="nb-NO" sz="2200" dirty="0"/>
              <a:t>stimulerer til refleksjon</a:t>
            </a:r>
          </a:p>
          <a:p>
            <a:pPr>
              <a:spcBef>
                <a:spcPts val="1800"/>
              </a:spcBef>
            </a:pPr>
            <a:endParaRPr lang="nb-NO" sz="2200" dirty="0"/>
          </a:p>
          <a:p>
            <a:pPr marL="0" indent="0">
              <a:spcBef>
                <a:spcPts val="1800"/>
              </a:spcBef>
              <a:buNone/>
            </a:pPr>
            <a:endParaRPr lang="nb-NO" sz="2200" dirty="0"/>
          </a:p>
          <a:p>
            <a:pPr>
              <a:spcBef>
                <a:spcPts val="1800"/>
              </a:spcBef>
            </a:pPr>
            <a:endParaRPr lang="nb-NO" sz="2200" dirty="0"/>
          </a:p>
          <a:p>
            <a:pPr>
              <a:spcBef>
                <a:spcPts val="1800"/>
              </a:spcBef>
            </a:pPr>
            <a:endParaRPr lang="nb-NO" sz="2200" dirty="0"/>
          </a:p>
        </p:txBody>
      </p:sp>
      <p:sp>
        <p:nvSpPr>
          <p:cNvPr id="4" name="Rektangel 3"/>
          <p:cNvSpPr/>
          <p:nvPr/>
        </p:nvSpPr>
        <p:spPr>
          <a:xfrm>
            <a:off x="2809188" y="5113548"/>
            <a:ext cx="57851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dirty="0"/>
          </a:p>
          <a:p>
            <a:pPr algn="r"/>
            <a:r>
              <a:rPr lang="nb-NO" dirty="0" err="1"/>
              <a:t>Bleck</a:t>
            </a:r>
            <a:r>
              <a:rPr lang="nb-NO" dirty="0"/>
              <a:t>, </a:t>
            </a:r>
            <a:r>
              <a:rPr lang="nb-NO" dirty="0" err="1"/>
              <a:t>Bullinger</a:t>
            </a:r>
            <a:r>
              <a:rPr lang="nb-NO" dirty="0"/>
              <a:t>, </a:t>
            </a:r>
            <a:r>
              <a:rPr lang="nb-NO" dirty="0" err="1"/>
              <a:t>Lude</a:t>
            </a:r>
            <a:r>
              <a:rPr lang="nb-NO" dirty="0"/>
              <a:t> og </a:t>
            </a:r>
            <a:r>
              <a:rPr lang="nb-NO" dirty="0" err="1"/>
              <a:t>Schaal</a:t>
            </a:r>
            <a:r>
              <a:rPr lang="nb-NO" dirty="0"/>
              <a:t>, 2012; </a:t>
            </a:r>
          </a:p>
          <a:p>
            <a:pPr algn="r"/>
            <a:r>
              <a:rPr lang="nb-NO" dirty="0"/>
              <a:t>Lee, Linn, Varma og Liu, 2010; </a:t>
            </a:r>
            <a:br>
              <a:rPr lang="nb-NO" dirty="0"/>
            </a:br>
            <a:r>
              <a:rPr lang="nb-NO" dirty="0" err="1"/>
              <a:t>Ruchter</a:t>
            </a:r>
            <a:r>
              <a:rPr lang="nb-NO" dirty="0"/>
              <a:t>, Klar og </a:t>
            </a:r>
            <a:r>
              <a:rPr lang="nb-NO" dirty="0" err="1"/>
              <a:t>Geiger</a:t>
            </a:r>
            <a:r>
              <a:rPr lang="nb-NO" dirty="0"/>
              <a:t>, 2010</a:t>
            </a:r>
          </a:p>
        </p:txBody>
      </p:sp>
      <p:sp>
        <p:nvSpPr>
          <p:cNvPr id="5" name="Snakkeboble: rektangel med avrundede hjørner 6">
            <a:extLst>
              <a:ext uri="{FF2B5EF4-FFF2-40B4-BE49-F238E27FC236}">
                <a16:creationId xmlns:a16="http://schemas.microsoft.com/office/drawing/2014/main" id="{701AD224-6D9D-4970-B1E9-AE2C2944D28D}"/>
              </a:ext>
            </a:extLst>
          </p:cNvPr>
          <p:cNvSpPr/>
          <p:nvPr/>
        </p:nvSpPr>
        <p:spPr>
          <a:xfrm>
            <a:off x="5324285" y="-27875"/>
            <a:ext cx="3663337" cy="1351634"/>
          </a:xfrm>
          <a:prstGeom prst="wedgeRoundRectCallout">
            <a:avLst>
              <a:gd name="adj1" fmla="val -33403"/>
              <a:gd name="adj2" fmla="val 766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b-NO" sz="2200" dirty="0"/>
              <a:t>Hvordan opplevde dere at gruppeoppgave 1 og 2 passer med disse punktene?</a:t>
            </a:r>
          </a:p>
        </p:txBody>
      </p:sp>
    </p:spTree>
    <p:extLst>
      <p:ext uri="{BB962C8B-B14F-4D97-AF65-F5344CB8AC3E}">
        <p14:creationId xmlns:p14="http://schemas.microsoft.com/office/powerpoint/2010/main" val="244903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sier </a:t>
            </a:r>
            <a:r>
              <a:rPr lang="nb-NO" dirty="0" smtClean="0"/>
              <a:t>forskninga?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Digitale </a:t>
            </a:r>
            <a:r>
              <a:rPr lang="nb-NO" sz="2200" dirty="0" smtClean="0"/>
              <a:t>ressurser </a:t>
            </a:r>
            <a:r>
              <a:rPr lang="nb-NO" sz="2200" i="1" dirty="0"/>
              <a:t>kan hemme </a:t>
            </a:r>
            <a:r>
              <a:rPr lang="nb-NO" sz="2200" dirty="0"/>
              <a:t>elevers forståelse og motivasjon hvis:</a:t>
            </a:r>
          </a:p>
          <a:p>
            <a:pPr lvl="1">
              <a:spcBef>
                <a:spcPts val="1800"/>
              </a:spcBef>
            </a:pPr>
            <a:r>
              <a:rPr lang="nb-NO" sz="2200" dirty="0"/>
              <a:t>fokus blir på </a:t>
            </a:r>
            <a:r>
              <a:rPr lang="nb-NO" sz="2200" i="1" dirty="0"/>
              <a:t>hvordan </a:t>
            </a:r>
            <a:r>
              <a:rPr lang="nb-NO" sz="2200" dirty="0"/>
              <a:t>de digitale </a:t>
            </a:r>
            <a:r>
              <a:rPr lang="nb-NO" sz="2200" dirty="0" smtClean="0"/>
              <a:t>ressursene </a:t>
            </a:r>
            <a:r>
              <a:rPr lang="nb-NO" sz="2200" dirty="0"/>
              <a:t>skal brukes og ikke </a:t>
            </a:r>
            <a:r>
              <a:rPr lang="nb-NO" sz="2200" i="1" dirty="0"/>
              <a:t>hvorfor og hva </a:t>
            </a:r>
            <a:r>
              <a:rPr lang="nb-NO" sz="2200" dirty="0"/>
              <a:t>de skal brukes til</a:t>
            </a:r>
          </a:p>
          <a:p>
            <a:pPr lvl="1">
              <a:spcBef>
                <a:spcPts val="1800"/>
              </a:spcBef>
            </a:pPr>
            <a:r>
              <a:rPr lang="nb-NO" sz="2200" dirty="0"/>
              <a:t>den teknologiske terskelen blir for stor</a:t>
            </a:r>
          </a:p>
          <a:p>
            <a:pPr>
              <a:spcBef>
                <a:spcPts val="1800"/>
              </a:spcBef>
            </a:pPr>
            <a:endParaRPr lang="nb-NO" sz="2200" dirty="0"/>
          </a:p>
          <a:p>
            <a:pPr>
              <a:spcBef>
                <a:spcPts val="1800"/>
              </a:spcBef>
            </a:pPr>
            <a:endParaRPr lang="nb-NO" sz="2200" dirty="0"/>
          </a:p>
        </p:txBody>
      </p:sp>
      <p:sp>
        <p:nvSpPr>
          <p:cNvPr id="4" name="Rektangel 3"/>
          <p:cNvSpPr/>
          <p:nvPr/>
        </p:nvSpPr>
        <p:spPr>
          <a:xfrm>
            <a:off x="4022333" y="54057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b-NO" dirty="0"/>
          </a:p>
          <a:p>
            <a:pPr algn="r"/>
            <a:r>
              <a:rPr lang="nb-NO" dirty="0" err="1"/>
              <a:t>Bleck</a:t>
            </a:r>
            <a:r>
              <a:rPr lang="nb-NO" dirty="0"/>
              <a:t>, </a:t>
            </a:r>
            <a:r>
              <a:rPr lang="nb-NO" dirty="0" err="1"/>
              <a:t>Bullinger</a:t>
            </a:r>
            <a:r>
              <a:rPr lang="nb-NO" dirty="0"/>
              <a:t>, </a:t>
            </a:r>
            <a:r>
              <a:rPr lang="nb-NO" dirty="0" err="1"/>
              <a:t>Lude</a:t>
            </a:r>
            <a:r>
              <a:rPr lang="nb-NO" dirty="0"/>
              <a:t> og </a:t>
            </a:r>
            <a:r>
              <a:rPr lang="nb-NO" dirty="0" err="1"/>
              <a:t>Schaal</a:t>
            </a:r>
            <a:r>
              <a:rPr lang="nb-NO" dirty="0"/>
              <a:t>, 2012; </a:t>
            </a:r>
          </a:p>
          <a:p>
            <a:pPr algn="r"/>
            <a:r>
              <a:rPr lang="nb-NO" dirty="0"/>
              <a:t>Lee, Linn, Varma og Liu, 2010; </a:t>
            </a:r>
            <a:br>
              <a:rPr lang="nb-NO" dirty="0"/>
            </a:br>
            <a:r>
              <a:rPr lang="nb-NO" dirty="0" err="1"/>
              <a:t>Ruchter</a:t>
            </a:r>
            <a:r>
              <a:rPr lang="nb-NO" dirty="0"/>
              <a:t>, Klar og </a:t>
            </a:r>
            <a:r>
              <a:rPr lang="nb-NO" dirty="0" err="1"/>
              <a:t>Geiger</a:t>
            </a:r>
            <a:r>
              <a:rPr lang="nb-NO" dirty="0"/>
              <a:t>, 2010</a:t>
            </a:r>
          </a:p>
        </p:txBody>
      </p:sp>
      <p:sp>
        <p:nvSpPr>
          <p:cNvPr id="5" name="Snakkeboble: rektangel med avrundede hjørner 6">
            <a:extLst>
              <a:ext uri="{FF2B5EF4-FFF2-40B4-BE49-F238E27FC236}">
                <a16:creationId xmlns:a16="http://schemas.microsoft.com/office/drawing/2014/main" id="{701AD224-6D9D-4970-B1E9-AE2C2944D28D}"/>
              </a:ext>
            </a:extLst>
          </p:cNvPr>
          <p:cNvSpPr/>
          <p:nvPr/>
        </p:nvSpPr>
        <p:spPr>
          <a:xfrm>
            <a:off x="4930996" y="163526"/>
            <a:ext cx="3598386" cy="2064801"/>
          </a:xfrm>
          <a:prstGeom prst="wedgeRoundRectCallout">
            <a:avLst>
              <a:gd name="adj1" fmla="val -33403"/>
              <a:gd name="adj2" fmla="val 766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b-NO" sz="2000" dirty="0"/>
              <a:t>Har dere erfaring fra egen undervisning der enten dere eller elevene deres opplevde dette ved bruk av digitale </a:t>
            </a:r>
            <a:r>
              <a:rPr lang="nb-NO" sz="2000" dirty="0" smtClean="0"/>
              <a:t>ressurser?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50949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Tidsplan for denne økta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378283"/>
              </p:ext>
            </p:extLst>
          </p:nvPr>
        </p:nvGraphicFramePr>
        <p:xfrm>
          <a:off x="895350" y="1825625"/>
          <a:ext cx="7583488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674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571814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Tid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Oppsummer forarbeidet i grupper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20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34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Del i plenum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Oppgave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15</a:t>
                      </a:r>
                      <a:r>
                        <a:rPr lang="nb-NO" sz="2200" baseline="0" dirty="0"/>
                        <a:t> </a:t>
                      </a:r>
                      <a:r>
                        <a:rPr lang="nb-NO" sz="2200" dirty="0"/>
                        <a:t>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82660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2200" dirty="0"/>
                        <a:t>Oppgave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dirty="0"/>
                        <a:t>15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87338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2200" dirty="0"/>
                        <a:t>Faglig påfyll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dirty="0"/>
                        <a:t>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830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Oppsummer i plenum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30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88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Planlegg egen undervisning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10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641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b="1" dirty="0"/>
                        <a:t>Total tidsbruk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1" dirty="0"/>
                        <a:t>100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99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Hva må til? </a:t>
            </a:r>
            <a:br>
              <a:rPr lang="nb-NO" dirty="0"/>
            </a:br>
            <a:r>
              <a:rPr lang="nb-NO" dirty="0"/>
              <a:t>IKT og elevers faglige læringsutbytte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368905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/>
              <a:t>Funn fra </a:t>
            </a:r>
            <a:r>
              <a:rPr lang="nb-NO" sz="2200" dirty="0" smtClean="0"/>
              <a:t>SMIL-undersøkelsen</a:t>
            </a:r>
            <a:br>
              <a:rPr lang="nb-NO" sz="2200" dirty="0" smtClean="0"/>
            </a:br>
            <a:r>
              <a:rPr lang="nb-NO" sz="2200" dirty="0" smtClean="0"/>
              <a:t>fra </a:t>
            </a:r>
            <a:r>
              <a:rPr lang="nb-NO" sz="2200" dirty="0"/>
              <a:t>2014 viser at elevenes </a:t>
            </a:r>
            <a:r>
              <a:rPr lang="nb-NO" sz="2200" dirty="0" smtClean="0"/>
              <a:t/>
            </a:r>
            <a:br>
              <a:rPr lang="nb-NO" sz="2200" dirty="0" smtClean="0"/>
            </a:br>
            <a:r>
              <a:rPr lang="nb-NO" sz="2200" dirty="0" smtClean="0"/>
              <a:t>læringsutbytte </a:t>
            </a:r>
            <a:r>
              <a:rPr lang="nb-NO" sz="2200" dirty="0"/>
              <a:t>er avhengig av: </a:t>
            </a:r>
          </a:p>
          <a:p>
            <a:pPr marL="0" indent="0">
              <a:buNone/>
            </a:pPr>
            <a:endParaRPr lang="nb-NO" sz="2200" dirty="0"/>
          </a:p>
          <a:p>
            <a:pPr lvl="1">
              <a:spcBef>
                <a:spcPts val="1200"/>
              </a:spcBef>
            </a:pPr>
            <a:r>
              <a:rPr lang="nb-NO" sz="2200" dirty="0"/>
              <a:t>tilgjengelige digitale ressurser</a:t>
            </a:r>
          </a:p>
          <a:p>
            <a:pPr lvl="1">
              <a:spcBef>
                <a:spcPts val="1200"/>
              </a:spcBef>
            </a:pPr>
            <a:r>
              <a:rPr lang="nb-NO" sz="2200" dirty="0"/>
              <a:t>lærernes digitale kompetanse og evne til å tilpasse </a:t>
            </a:r>
            <a:r>
              <a:rPr lang="nb-NO" sz="2200" dirty="0" smtClean="0"/>
              <a:t>undervisninga </a:t>
            </a:r>
            <a:endParaRPr lang="nb-NO" sz="2200" dirty="0"/>
          </a:p>
          <a:p>
            <a:pPr lvl="1">
              <a:spcBef>
                <a:spcPts val="1200"/>
              </a:spcBef>
            </a:pPr>
            <a:r>
              <a:rPr lang="nb-NO" sz="2200" dirty="0"/>
              <a:t>tydelige strategier for IKT-bruk hos skoleeier og skoleleder</a:t>
            </a:r>
          </a:p>
        </p:txBody>
      </p:sp>
      <p:sp>
        <p:nvSpPr>
          <p:cNvPr id="4" name="Rektangel 3"/>
          <p:cNvSpPr/>
          <p:nvPr/>
        </p:nvSpPr>
        <p:spPr>
          <a:xfrm>
            <a:off x="3261674" y="5817715"/>
            <a:ext cx="5681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Krumsvik</a:t>
            </a:r>
            <a:r>
              <a:rPr lang="en-US" dirty="0"/>
              <a:t>, </a:t>
            </a:r>
            <a:r>
              <a:rPr lang="en-US" dirty="0" err="1"/>
              <a:t>Egelandsdal</a:t>
            </a:r>
            <a:r>
              <a:rPr lang="en-US" dirty="0"/>
              <a:t>, </a:t>
            </a:r>
            <a:r>
              <a:rPr lang="en-US" dirty="0" err="1"/>
              <a:t>Sarastuen</a:t>
            </a:r>
            <a:r>
              <a:rPr lang="en-US" dirty="0"/>
              <a:t>, Jones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Eikeland</a:t>
            </a:r>
            <a:r>
              <a:rPr lang="en-US" dirty="0"/>
              <a:t>, 2013 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887" y="1611871"/>
            <a:ext cx="2356267" cy="1687512"/>
          </a:xfrm>
          <a:prstGeom prst="rect">
            <a:avLst/>
          </a:prstGeom>
        </p:spPr>
      </p:pic>
      <p:sp>
        <p:nvSpPr>
          <p:cNvPr id="6" name="Snakkeboble: rektangel med avrundede hjørner 6">
            <a:extLst>
              <a:ext uri="{FF2B5EF4-FFF2-40B4-BE49-F238E27FC236}">
                <a16:creationId xmlns:a16="http://schemas.microsoft.com/office/drawing/2014/main" id="{701AD224-6D9D-4970-B1E9-AE2C2944D28D}"/>
              </a:ext>
            </a:extLst>
          </p:cNvPr>
          <p:cNvSpPr/>
          <p:nvPr/>
        </p:nvSpPr>
        <p:spPr>
          <a:xfrm>
            <a:off x="4930996" y="973394"/>
            <a:ext cx="3598386" cy="1254933"/>
          </a:xfrm>
          <a:prstGeom prst="wedgeRoundRectCallout">
            <a:avLst>
              <a:gd name="adj1" fmla="val -28758"/>
              <a:gd name="adj2" fmla="val 1353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b-NO" sz="2000" dirty="0"/>
              <a:t>Hvordan er disse tingene på skolen deres?</a:t>
            </a:r>
          </a:p>
        </p:txBody>
      </p:sp>
    </p:spTree>
    <p:extLst>
      <p:ext uri="{BB962C8B-B14F-4D97-AF65-F5344CB8AC3E}">
        <p14:creationId xmlns:p14="http://schemas.microsoft.com/office/powerpoint/2010/main" val="293726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Diskuter og del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30 minutter</a:t>
            </a:r>
          </a:p>
        </p:txBody>
      </p:sp>
    </p:spTree>
    <p:extLst>
      <p:ext uri="{BB962C8B-B14F-4D97-AF65-F5344CB8AC3E}">
        <p14:creationId xmlns:p14="http://schemas.microsoft.com/office/powerpoint/2010/main" val="179457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7"/>
            <a:ext cx="7583243" cy="770500"/>
          </a:xfrm>
        </p:spPr>
        <p:txBody>
          <a:bodyPr/>
          <a:lstStyle/>
          <a:p>
            <a:r>
              <a:rPr lang="nb-NO" dirty="0"/>
              <a:t>Diskuter i grupper (10 minutter)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585046"/>
            <a:ext cx="7583244" cy="3803570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</a:pPr>
            <a:r>
              <a:rPr lang="nb-NO" sz="2200" dirty="0"/>
              <a:t>Hvordan opplevde dere at de to aktivitetene henholdsvis fremmet eller hemmet dybdelæring?</a:t>
            </a:r>
          </a:p>
          <a:p>
            <a:pPr lvl="0">
              <a:spcBef>
                <a:spcPts val="1200"/>
              </a:spcBef>
            </a:pPr>
            <a:r>
              <a:rPr lang="nb-NO" sz="2200" dirty="0"/>
              <a:t>Hvordan var opplevelsen sammenliknet med andre erfaringer dere har med bruk av digitale </a:t>
            </a:r>
            <a:r>
              <a:rPr lang="nb-NO" sz="2200" dirty="0" smtClean="0"/>
              <a:t>ressurser?</a:t>
            </a:r>
            <a:endParaRPr lang="nb-NO" sz="2200" dirty="0"/>
          </a:p>
          <a:p>
            <a:pPr lvl="0">
              <a:spcBef>
                <a:spcPts val="1200"/>
              </a:spcBef>
            </a:pPr>
            <a:r>
              <a:rPr lang="nb-NO" sz="2200" dirty="0"/>
              <a:t>Gjenkjente dere noe fra </a:t>
            </a:r>
            <a:r>
              <a:rPr lang="nb-NO" sz="2200" dirty="0" smtClean="0"/>
              <a:t>forskninga </a:t>
            </a:r>
            <a:r>
              <a:rPr lang="nb-NO" sz="2200" dirty="0"/>
              <a:t>i opplevelsen av de to aktivitetene samt i tidligere erfaringer?</a:t>
            </a:r>
          </a:p>
          <a:p>
            <a:pPr lvl="0">
              <a:spcBef>
                <a:spcPts val="1200"/>
              </a:spcBef>
            </a:pPr>
            <a:endParaRPr lang="nb-NO" sz="2200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780379"/>
              </p:ext>
            </p:extLst>
          </p:nvPr>
        </p:nvGraphicFramePr>
        <p:xfrm>
          <a:off x="130628" y="3992022"/>
          <a:ext cx="8892074" cy="257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9445">
                  <a:extLst>
                    <a:ext uri="{9D8B030D-6E8A-4147-A177-3AD203B41FA5}">
                      <a16:colId xmlns:a16="http://schemas.microsoft.com/office/drawing/2014/main" val="2232390027"/>
                    </a:ext>
                  </a:extLst>
                </a:gridCol>
                <a:gridCol w="4702629">
                  <a:extLst>
                    <a:ext uri="{9D8B030D-6E8A-4147-A177-3AD203B41FA5}">
                      <a16:colId xmlns:a16="http://schemas.microsoft.com/office/drawing/2014/main" val="2253596691"/>
                    </a:ext>
                  </a:extLst>
                </a:gridCol>
              </a:tblGrid>
              <a:tr h="303299">
                <a:tc>
                  <a:txBody>
                    <a:bodyPr/>
                    <a:lstStyle/>
                    <a:p>
                      <a:r>
                        <a:rPr lang="nb-NO" sz="2100" dirty="0"/>
                        <a:t>Kan hemme</a:t>
                      </a:r>
                      <a:r>
                        <a:rPr lang="nb-NO" sz="2100" baseline="0" dirty="0"/>
                        <a:t> hvis</a:t>
                      </a:r>
                      <a:endParaRPr lang="nb-NO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100" dirty="0"/>
                        <a:t>Kan</a:t>
                      </a:r>
                      <a:r>
                        <a:rPr lang="nb-NO" sz="2100" baseline="0" dirty="0"/>
                        <a:t> f</a:t>
                      </a:r>
                      <a:r>
                        <a:rPr lang="nb-NO" sz="2100" dirty="0"/>
                        <a:t>remme hvis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114725"/>
                  </a:ext>
                </a:extLst>
              </a:tr>
              <a:tr h="1645291">
                <a:tc>
                  <a:txBody>
                    <a:bodyPr/>
                    <a:lstStyle/>
                    <a:p>
                      <a:pPr marL="285750" lvl="0" indent="-2857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nb-NO" sz="2100" dirty="0"/>
                        <a:t>fokus blir på hvordan de digitale </a:t>
                      </a:r>
                      <a:r>
                        <a:rPr lang="nb-NO" sz="2100" dirty="0" smtClean="0"/>
                        <a:t>ressursene </a:t>
                      </a:r>
                      <a:r>
                        <a:rPr lang="nb-NO" sz="2100" dirty="0"/>
                        <a:t>skal brukes og ikke hvorfor og hva de skal brukes til</a:t>
                      </a:r>
                    </a:p>
                    <a:p>
                      <a:pPr marL="285750" lvl="0" indent="-2857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nb-NO" sz="2100" dirty="0"/>
                        <a:t>den teknologiske terskelen blir for stor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nb-NO" sz="2100" dirty="0"/>
                        <a:t>settes inn i en kontekst og brukes sammen med andre læringsressurser og metoder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nb-NO" sz="2100" dirty="0"/>
                        <a:t>brukes til å trene og utvikle ferdigheter som trengs innen naturvitenskapen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nb-NO" sz="2100" dirty="0"/>
                        <a:t>stimulerer til refleksjon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149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1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7"/>
            <a:ext cx="7583243" cy="784944"/>
          </a:xfrm>
        </p:spPr>
        <p:txBody>
          <a:bodyPr/>
          <a:lstStyle/>
          <a:p>
            <a:pPr lvl="0"/>
            <a:r>
              <a:rPr lang="nb-NO" dirty="0"/>
              <a:t>Oppsummer i </a:t>
            </a:r>
            <a:r>
              <a:rPr lang="nb-NO" dirty="0" smtClean="0"/>
              <a:t>gruppene </a:t>
            </a:r>
            <a:r>
              <a:rPr lang="nb-NO" dirty="0"/>
              <a:t>(5 minutter)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nb-NO" sz="2200" dirty="0"/>
              <a:t>Hvordan kan bruken av digitale </a:t>
            </a:r>
            <a:r>
              <a:rPr lang="nb-NO" sz="2200" dirty="0" smtClean="0"/>
              <a:t>ressurser </a:t>
            </a:r>
            <a:r>
              <a:rPr lang="nb-NO" sz="2200" dirty="0"/>
              <a:t>henholdsvis fremme eller hemme dybdelæring?</a:t>
            </a:r>
          </a:p>
          <a:p>
            <a:pPr>
              <a:spcBef>
                <a:spcPts val="1800"/>
              </a:spcBef>
            </a:pPr>
            <a:r>
              <a:rPr lang="nb-NO" sz="2200" dirty="0"/>
              <a:t>Hva er spesielt viktig å tenke på når man tar i bruk digitale </a:t>
            </a:r>
            <a:r>
              <a:rPr lang="nb-NO" sz="2200" dirty="0" smtClean="0"/>
              <a:t>ressurser </a:t>
            </a:r>
            <a:r>
              <a:rPr lang="nb-NO" sz="2200" dirty="0"/>
              <a:t>for å oppnå dybdelæring? Del gjerne konkrete tips.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6838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8" y="365127"/>
            <a:ext cx="7583243" cy="770500"/>
          </a:xfrm>
        </p:spPr>
        <p:txBody>
          <a:bodyPr/>
          <a:lstStyle/>
          <a:p>
            <a:r>
              <a:rPr lang="nb-NO" dirty="0"/>
              <a:t>Del i plenum (15 minutter)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723936"/>
            <a:ext cx="7583244" cy="2932279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nb-NO" sz="2200" dirty="0"/>
              <a:t>Hver gruppe deler sine tanker.</a:t>
            </a:r>
          </a:p>
          <a:p>
            <a:pPr lvl="0">
              <a:lnSpc>
                <a:spcPct val="100000"/>
              </a:lnSpc>
              <a:spcBef>
                <a:spcPts val="1800"/>
              </a:spcBef>
            </a:pPr>
            <a:r>
              <a:rPr lang="nb-NO" sz="2200" dirty="0"/>
              <a:t>Hvordan kan bruken av digitale </a:t>
            </a:r>
            <a:r>
              <a:rPr lang="nb-NO" sz="2200" dirty="0" smtClean="0"/>
              <a:t>ressurser </a:t>
            </a:r>
            <a:r>
              <a:rPr lang="nb-NO" sz="2200" dirty="0"/>
              <a:t>henholdsvis fremme eller hemme dybdelæring?</a:t>
            </a:r>
          </a:p>
          <a:p>
            <a:pPr lvl="0">
              <a:lnSpc>
                <a:spcPct val="100000"/>
              </a:lnSpc>
              <a:spcBef>
                <a:spcPts val="1800"/>
              </a:spcBef>
            </a:pPr>
            <a:r>
              <a:rPr lang="nb-NO" sz="2200" dirty="0"/>
              <a:t>Hva er spesielt viktig å tenke på når man tar i bruk digitale </a:t>
            </a:r>
            <a:r>
              <a:rPr lang="nb-NO" sz="2200" dirty="0" smtClean="0"/>
              <a:t>ressurser </a:t>
            </a:r>
            <a:r>
              <a:rPr lang="nb-NO" sz="2200" dirty="0"/>
              <a:t>for å oppnå dybdelæring?</a:t>
            </a:r>
          </a:p>
          <a:p>
            <a:pPr lvl="0">
              <a:lnSpc>
                <a:spcPct val="100000"/>
              </a:lnSpc>
              <a:spcBef>
                <a:spcPts val="1800"/>
              </a:spcBef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6970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Planlegg egen undervisning 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10 minutter</a:t>
            </a:r>
          </a:p>
        </p:txBody>
      </p:sp>
    </p:spTree>
    <p:extLst>
      <p:ext uri="{BB962C8B-B14F-4D97-AF65-F5344CB8AC3E}">
        <p14:creationId xmlns:p14="http://schemas.microsoft.com/office/powerpoint/2010/main" val="5118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/>
              <a:t>Planlegg egen undervisning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Jobb individuelt eller i grupper:</a:t>
            </a:r>
          </a:p>
          <a:p>
            <a:pPr>
              <a:spcBef>
                <a:spcPts val="1800"/>
              </a:spcBef>
            </a:pPr>
            <a:r>
              <a:rPr lang="nb-NO" sz="2200" dirty="0"/>
              <a:t>Planlegg en aktivitet der elevene må bruke digitale </a:t>
            </a:r>
            <a:r>
              <a:rPr lang="nb-NO" sz="2200" dirty="0" smtClean="0"/>
              <a:t>ressurser </a:t>
            </a:r>
            <a:r>
              <a:rPr lang="nb-NO" sz="2200" dirty="0"/>
              <a:t>(kan være de to dere har prøvd i denne modulen eller noe annet). </a:t>
            </a:r>
          </a:p>
          <a:p>
            <a:pPr>
              <a:spcBef>
                <a:spcPts val="1800"/>
              </a:spcBef>
            </a:pPr>
            <a:r>
              <a:rPr lang="nb-NO" sz="2200" dirty="0"/>
              <a:t>Skisser hvordan du tenker </a:t>
            </a:r>
            <a:r>
              <a:rPr lang="nb-NO" sz="2200" dirty="0" smtClean="0"/>
              <a:t>den </a:t>
            </a:r>
            <a:r>
              <a:rPr lang="nb-NO" sz="2200" dirty="0"/>
              <a:t>digitale </a:t>
            </a:r>
            <a:r>
              <a:rPr lang="nb-NO" sz="2200" dirty="0" smtClean="0"/>
              <a:t>ressursen </a:t>
            </a:r>
            <a:r>
              <a:rPr lang="nb-NO" sz="2200" dirty="0"/>
              <a:t>kan støtte elevenes dybdelæring. Bruk tabellen </a:t>
            </a:r>
            <a:r>
              <a:rPr lang="nb-NO" sz="2200" i="1" dirty="0"/>
              <a:t>Dybdelæring – overflatelæring </a:t>
            </a:r>
            <a:r>
              <a:rPr lang="nb-NO" sz="2200" dirty="0" smtClean="0"/>
              <a:t>som </a:t>
            </a:r>
            <a:r>
              <a:rPr lang="nb-NO" sz="2200" dirty="0"/>
              <a:t>dere får utdelt. </a:t>
            </a:r>
          </a:p>
          <a:p>
            <a:pPr marL="0" indent="0">
              <a:buNone/>
            </a:pPr>
            <a:endParaRPr lang="nb-NO" sz="2200" dirty="0" smtClean="0"/>
          </a:p>
          <a:p>
            <a:pPr marL="0" indent="0">
              <a:buNone/>
            </a:pPr>
            <a:r>
              <a:rPr lang="nb-NO" sz="2200" dirty="0" smtClean="0"/>
              <a:t>Aktiviteten </a:t>
            </a:r>
            <a:r>
              <a:rPr lang="nb-NO" sz="2200" dirty="0"/>
              <a:t>skal gjennomføres før </a:t>
            </a:r>
            <a:r>
              <a:rPr lang="nb-NO" sz="2200" i="1" dirty="0"/>
              <a:t>D – Etterarbeid</a:t>
            </a:r>
            <a:r>
              <a:rPr lang="nb-NO" sz="2200" dirty="0" smtClean="0"/>
              <a:t>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52643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71179" y="2397722"/>
            <a:ext cx="7801641" cy="167497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nb-NO" dirty="0">
                <a:solidFill>
                  <a:srgbClr val="268183"/>
                </a:solidFill>
              </a:rPr>
              <a:t>Digitale </a:t>
            </a:r>
            <a:r>
              <a:rPr lang="nb-NO" dirty="0" smtClean="0">
                <a:solidFill>
                  <a:srgbClr val="268183"/>
                </a:solidFill>
              </a:rPr>
              <a:t>ressurser </a:t>
            </a:r>
            <a:r>
              <a:rPr lang="nb-NO" dirty="0">
                <a:solidFill>
                  <a:srgbClr val="268183"/>
                </a:solidFill>
              </a:rPr>
              <a:t>for dybdelæring i </a:t>
            </a:r>
            <a:r>
              <a:rPr lang="nb-NO" dirty="0" smtClean="0">
                <a:solidFill>
                  <a:srgbClr val="268183"/>
                </a:solidFill>
              </a:rPr>
              <a:t>naturfag</a:t>
            </a:r>
            <a:r>
              <a:rPr lang="nb-NO" dirty="0">
                <a:solidFill>
                  <a:srgbClr val="268183"/>
                </a:solidFill>
              </a:rPr>
              <a:t/>
            </a:r>
            <a:br>
              <a:rPr lang="nb-NO" dirty="0">
                <a:solidFill>
                  <a:srgbClr val="268183"/>
                </a:solidFill>
              </a:rPr>
            </a:br>
            <a:r>
              <a:rPr lang="nb-NO" sz="3200" dirty="0">
                <a:solidFill>
                  <a:srgbClr val="268183"/>
                </a:solidFill>
              </a:rPr>
              <a:t>D – Etterarbeid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DD7B2E6B-256D-4F96-A706-94501853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783" y="1912281"/>
            <a:ext cx="5280434" cy="442989"/>
          </a:xfrm>
        </p:spPr>
        <p:txBody>
          <a:bodyPr/>
          <a:lstStyle/>
          <a:p>
            <a:r>
              <a:rPr lang="nb-NO" dirty="0"/>
              <a:t>Modul 2</a:t>
            </a:r>
          </a:p>
        </p:txBody>
      </p:sp>
    </p:spTree>
    <p:extLst>
      <p:ext uri="{BB962C8B-B14F-4D97-AF65-F5344CB8AC3E}">
        <p14:creationId xmlns:p14="http://schemas.microsoft.com/office/powerpoint/2010/main" val="305261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Målet med denne modulen er å bli bevisst på hvordan bruk av digitale </a:t>
            </a:r>
            <a:r>
              <a:rPr lang="nb-NO" sz="2200" dirty="0" smtClean="0"/>
              <a:t>ressurser </a:t>
            </a:r>
            <a:r>
              <a:rPr lang="nb-NO" sz="2200" dirty="0"/>
              <a:t>kan fremme og/eller hemme dybdelæring i </a:t>
            </a:r>
            <a:r>
              <a:rPr lang="nb-NO" sz="2200" dirty="0" smtClean="0"/>
              <a:t>naturfag.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3652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Tidsplan for denne økta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003871"/>
              </p:ext>
            </p:extLst>
          </p:nvPr>
        </p:nvGraphicFramePr>
        <p:xfrm>
          <a:off x="895350" y="1825625"/>
          <a:ext cx="758348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674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571814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Del erfaringer etter utprøving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20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34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Oppsummer i grupper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10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dirty="0"/>
                        <a:t>Oppsummer i plenum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dirty="0"/>
                        <a:t>20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750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Veien videre og neste modul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  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88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b="1" dirty="0"/>
                        <a:t>Total tidsbruk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1" dirty="0"/>
                        <a:t>55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773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45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 forarbeidet i grupper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20 minutter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567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Del erfaringer etter utprøving </a:t>
            </a:r>
            <a:br>
              <a:rPr lang="nb-NO" dirty="0"/>
            </a:br>
            <a:r>
              <a:rPr lang="nb-NO" dirty="0"/>
              <a:t>(20 minutter)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Del erfaringene fra </a:t>
            </a:r>
            <a:r>
              <a:rPr lang="nb-NO" sz="2200" dirty="0" smtClean="0"/>
              <a:t>utprøvinga </a:t>
            </a:r>
            <a:r>
              <a:rPr lang="nb-NO" sz="2200" dirty="0"/>
              <a:t>i grupper på tre–fire deltakere. </a:t>
            </a:r>
          </a:p>
          <a:p>
            <a:pPr>
              <a:spcBef>
                <a:spcPts val="1800"/>
              </a:spcBef>
            </a:pPr>
            <a:r>
              <a:rPr lang="nb-NO" sz="2200" dirty="0"/>
              <a:t>Hvordan opplevde du at de digitale </a:t>
            </a:r>
            <a:r>
              <a:rPr lang="nb-NO" sz="2200" dirty="0" smtClean="0"/>
              <a:t>ressursene </a:t>
            </a:r>
            <a:r>
              <a:rPr lang="nb-NO" sz="2200" dirty="0"/>
              <a:t>fremmet dybdelæring hos elevene?</a:t>
            </a:r>
          </a:p>
          <a:p>
            <a:pPr lvl="0">
              <a:spcBef>
                <a:spcPts val="1800"/>
              </a:spcBef>
            </a:pPr>
            <a:r>
              <a:rPr lang="nb-NO" sz="2200" dirty="0"/>
              <a:t>Var det noe i bruken av de digitale </a:t>
            </a:r>
            <a:r>
              <a:rPr lang="nb-NO" sz="2200" dirty="0" smtClean="0"/>
              <a:t>ressursene </a:t>
            </a:r>
            <a:r>
              <a:rPr lang="nb-NO" sz="2200" dirty="0"/>
              <a:t>som hemmet dybdelæring hos elevene?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Bruk tabellen med kjennetegnene på overflatelæring og dybdelæring når dere diskuterer (se neste side).</a:t>
            </a:r>
          </a:p>
        </p:txBody>
      </p:sp>
    </p:spTree>
    <p:extLst>
      <p:ext uri="{BB962C8B-B14F-4D97-AF65-F5344CB8AC3E}">
        <p14:creationId xmlns:p14="http://schemas.microsoft.com/office/powerpoint/2010/main" val="403466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lassholder for innhold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8480"/>
              </p:ext>
            </p:extLst>
          </p:nvPr>
        </p:nvGraphicFramePr>
        <p:xfrm>
          <a:off x="179508" y="108715"/>
          <a:ext cx="8889540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4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4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6111">
                <a:tc>
                  <a:txBody>
                    <a:bodyPr/>
                    <a:lstStyle/>
                    <a:p>
                      <a:r>
                        <a:rPr lang="nb-NO" sz="2000" noProof="0" dirty="0" smtClean="0"/>
                        <a:t>Overflatelæring</a:t>
                      </a:r>
                      <a:endParaRPr lang="nb-NO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noProof="0" dirty="0" smtClean="0"/>
                        <a:t>Dybdelæring</a:t>
                      </a:r>
                      <a:endParaRPr lang="nb-NO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388">
                <a:tc>
                  <a:txBody>
                    <a:bodyPr/>
                    <a:lstStyle/>
                    <a:p>
                      <a:r>
                        <a:rPr lang="nb-NO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Elevene jobber med nytt lærestoff uten å relatere det til hva de kan fra før.</a:t>
                      </a:r>
                      <a:endParaRPr lang="nb-NO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Elevene relaterer nye ideer og begrep til tidligere kunnskaper og erfaringer.</a:t>
                      </a:r>
                      <a:endParaRPr lang="nb-NO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388">
                <a:tc>
                  <a:txBody>
                    <a:bodyPr/>
                    <a:lstStyle/>
                    <a:p>
                      <a:r>
                        <a:rPr lang="nb-NO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Elevene behandler lærestoff som adskilte kunnskapselementer.</a:t>
                      </a:r>
                      <a:endParaRPr lang="nb-NO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Elevene organiserer egen kunnskap i begrepssystem som henger sammen.</a:t>
                      </a:r>
                      <a:endParaRPr lang="nb-NO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398">
                <a:tc>
                  <a:txBody>
                    <a:bodyPr/>
                    <a:lstStyle/>
                    <a:p>
                      <a:r>
                        <a:rPr lang="nb-NO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Elevene memorerer fakta og utfører prosedyrer uten å forstå hvordan eller hvorfor.</a:t>
                      </a:r>
                      <a:endParaRPr lang="nb-NO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Elevene ser etter mønstre og underliggende prinsipper.</a:t>
                      </a:r>
                      <a:endParaRPr lang="nb-NO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398">
                <a:tc>
                  <a:txBody>
                    <a:bodyPr/>
                    <a:lstStyle/>
                    <a:p>
                      <a:r>
                        <a:rPr lang="nb-NO" sz="2000" noProof="0" dirty="0" smtClean="0"/>
                        <a:t>Elevene har vanskelig for</a:t>
                      </a:r>
                      <a:r>
                        <a:rPr lang="nb-NO" sz="2000" baseline="0" noProof="0" dirty="0" smtClean="0"/>
                        <a:t> å forstå nye ideer som er forskjellige fra de de har møtt i læreboka.</a:t>
                      </a:r>
                      <a:endParaRPr lang="nb-NO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noProof="0" dirty="0" smtClean="0"/>
                        <a:t>Elevene vurderer nye ideer og knytter de til konklusjoner.</a:t>
                      </a:r>
                      <a:endParaRPr lang="nb-NO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398">
                <a:tc>
                  <a:txBody>
                    <a:bodyPr/>
                    <a:lstStyle/>
                    <a:p>
                      <a:r>
                        <a:rPr lang="nb-NO" sz="2000" noProof="0" dirty="0" smtClean="0"/>
                        <a:t>Elevene behandler fakta og prosedyrer som statisk kunnskap,</a:t>
                      </a:r>
                      <a:r>
                        <a:rPr lang="nb-NO" sz="2000" baseline="0" noProof="0" dirty="0" smtClean="0"/>
                        <a:t> overført fra en allvitende autoritet.</a:t>
                      </a:r>
                      <a:endParaRPr lang="nb-NO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noProof="0" dirty="0" smtClean="0"/>
                        <a:t>Elevene forstår hvordan kunnskap blir</a:t>
                      </a:r>
                      <a:r>
                        <a:rPr lang="nb-NO" sz="2000" baseline="0" noProof="0" dirty="0" smtClean="0"/>
                        <a:t> til gjennom dialog og vurderer logikken i et argument kritisk.</a:t>
                      </a:r>
                      <a:endParaRPr lang="nb-NO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388">
                <a:tc>
                  <a:txBody>
                    <a:bodyPr/>
                    <a:lstStyle/>
                    <a:p>
                      <a:r>
                        <a:rPr lang="nb-NO" sz="2000" noProof="0" dirty="0" smtClean="0"/>
                        <a:t>Elevene memorerer</a:t>
                      </a:r>
                      <a:r>
                        <a:rPr lang="nb-NO" sz="2000" baseline="0" noProof="0" dirty="0" smtClean="0"/>
                        <a:t> uten å reflektere over formålet eller over egne læringsstrategier.</a:t>
                      </a:r>
                      <a:endParaRPr lang="nb-NO" sz="2000" baseline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noProof="0" dirty="0" smtClean="0"/>
                        <a:t>Elevene reflekterer over sin</a:t>
                      </a:r>
                      <a:r>
                        <a:rPr lang="nb-NO" sz="2000" baseline="0" noProof="0" dirty="0" smtClean="0"/>
                        <a:t> </a:t>
                      </a:r>
                      <a:r>
                        <a:rPr lang="nb-NO" sz="2000" noProof="0" dirty="0" smtClean="0"/>
                        <a:t>egen forståelse og sin egen læringsprosess.</a:t>
                      </a:r>
                      <a:endParaRPr lang="nb-NO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6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 i grupper (10 minutter)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På bakgrunn av erfaringene deres skal </a:t>
            </a:r>
            <a:r>
              <a:rPr lang="nb-NO" sz="2200" dirty="0" smtClean="0"/>
              <a:t>hver gruppe </a:t>
            </a:r>
            <a:r>
              <a:rPr lang="nb-NO" sz="2200" dirty="0"/>
              <a:t>velge:</a:t>
            </a:r>
          </a:p>
          <a:p>
            <a:pPr lvl="0">
              <a:spcBef>
                <a:spcPts val="1800"/>
              </a:spcBef>
            </a:pPr>
            <a:r>
              <a:rPr lang="nb-NO" sz="2200" dirty="0"/>
              <a:t>et eksempel på hvordan bruken av digitale </a:t>
            </a:r>
            <a:r>
              <a:rPr lang="nb-NO" sz="2200" dirty="0" smtClean="0"/>
              <a:t>ressurser </a:t>
            </a:r>
            <a:r>
              <a:rPr lang="nb-NO" sz="2200" dirty="0"/>
              <a:t>kan fremme dybdelæring</a:t>
            </a:r>
          </a:p>
          <a:p>
            <a:pPr lvl="0">
              <a:spcBef>
                <a:spcPts val="1800"/>
              </a:spcBef>
            </a:pPr>
            <a:r>
              <a:rPr lang="nb-NO" sz="2200" dirty="0"/>
              <a:t>to konkrete tips til hva som er viktig når man bruker digitale </a:t>
            </a:r>
            <a:r>
              <a:rPr lang="nb-NO" sz="2200" dirty="0" smtClean="0"/>
              <a:t>ressurser 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17582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 i plenum (20 minutter)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nb-NO" sz="2200" dirty="0"/>
              <a:t>Del eksemplene dere har valgte ut i gruppediskusjonen.</a:t>
            </a:r>
          </a:p>
        </p:txBody>
      </p:sp>
    </p:spTree>
    <p:extLst>
      <p:ext uri="{BB962C8B-B14F-4D97-AF65-F5344CB8AC3E}">
        <p14:creationId xmlns:p14="http://schemas.microsoft.com/office/powerpoint/2010/main" val="393519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816746" cy="1325563"/>
          </a:xfrm>
        </p:spPr>
        <p:txBody>
          <a:bodyPr/>
          <a:lstStyle/>
          <a:p>
            <a:r>
              <a:rPr lang="nb-NO" dirty="0"/>
              <a:t>Veien videre og neste modul (5 minutter)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Se gjennom </a:t>
            </a:r>
            <a:r>
              <a:rPr lang="nb-NO" sz="2200" i="1" dirty="0"/>
              <a:t>Introduksjon </a:t>
            </a:r>
            <a:r>
              <a:rPr lang="nb-NO" sz="2200" dirty="0"/>
              <a:t>og </a:t>
            </a:r>
            <a:r>
              <a:rPr lang="nb-NO" sz="2200" i="1" dirty="0"/>
              <a:t>A – Forarbeid </a:t>
            </a:r>
            <a:r>
              <a:rPr lang="nb-NO" sz="2200" dirty="0"/>
              <a:t>i det som blir deres neste modul.</a:t>
            </a:r>
          </a:p>
        </p:txBody>
      </p:sp>
    </p:spTree>
    <p:extLst>
      <p:ext uri="{BB962C8B-B14F-4D97-AF65-F5344CB8AC3E}">
        <p14:creationId xmlns:p14="http://schemas.microsoft.com/office/powerpoint/2010/main" val="1688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Kilder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03428" y="2255045"/>
            <a:ext cx="7587428" cy="3392144"/>
          </a:xfrm>
        </p:spPr>
        <p:txBody>
          <a:bodyPr>
            <a:noAutofit/>
          </a:bodyPr>
          <a:lstStyle/>
          <a:p>
            <a:pPr algn="l"/>
            <a:r>
              <a:rPr lang="en-US" sz="1400" dirty="0" err="1"/>
              <a:t>Bleck</a:t>
            </a:r>
            <a:r>
              <a:rPr lang="en-US" sz="1400" dirty="0"/>
              <a:t>, S., </a:t>
            </a:r>
            <a:r>
              <a:rPr lang="en-US" sz="1400" dirty="0" err="1"/>
              <a:t>Bullinger</a:t>
            </a:r>
            <a:r>
              <a:rPr lang="en-US" sz="1400" dirty="0"/>
              <a:t>, M., Lude, A.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Schaal</a:t>
            </a:r>
            <a:r>
              <a:rPr lang="en-US" sz="1400" dirty="0"/>
              <a:t>, S. (2012). Electronic Mobile Devices in Environmental Education (EE) and Education for Sustainable Development (ESD) – Evaluation of Concepts and Potentials. </a:t>
            </a:r>
            <a:r>
              <a:rPr lang="en-US" sz="1400" i="1" dirty="0"/>
              <a:t>Procedia-Social and Behavioral Sciences</a:t>
            </a:r>
            <a:r>
              <a:rPr lang="en-US" sz="1400" dirty="0"/>
              <a:t>, </a:t>
            </a:r>
            <a:r>
              <a:rPr lang="en-US" sz="1400" i="1" dirty="0"/>
              <a:t>46</a:t>
            </a:r>
            <a:r>
              <a:rPr lang="en-US" sz="1400" dirty="0"/>
              <a:t>, 1232–1236.</a:t>
            </a:r>
          </a:p>
          <a:p>
            <a:pPr algn="l"/>
            <a:r>
              <a:rPr lang="en-US" sz="1400" dirty="0" err="1"/>
              <a:t>Egeberg</a:t>
            </a:r>
            <a:r>
              <a:rPr lang="en-US" sz="1400" dirty="0"/>
              <a:t>, G., </a:t>
            </a:r>
            <a:r>
              <a:rPr lang="en-US" sz="1400" dirty="0" err="1"/>
              <a:t>Hultin</a:t>
            </a:r>
            <a:r>
              <a:rPr lang="en-US" sz="1400" dirty="0"/>
              <a:t>, H. </a:t>
            </a:r>
            <a:r>
              <a:rPr lang="en-US" sz="1400" dirty="0" err="1"/>
              <a:t>og</a:t>
            </a:r>
            <a:r>
              <a:rPr lang="en-US" sz="1400" dirty="0"/>
              <a:t> Berge, O. (2016). Monitor </a:t>
            </a:r>
            <a:r>
              <a:rPr lang="en-US" sz="1400" dirty="0" err="1"/>
              <a:t>skole</a:t>
            </a:r>
            <a:r>
              <a:rPr lang="en-US" sz="1400" dirty="0"/>
              <a:t> 2016: </a:t>
            </a:r>
            <a:r>
              <a:rPr lang="en-US" sz="1400" dirty="0" err="1"/>
              <a:t>Skolens</a:t>
            </a:r>
            <a:r>
              <a:rPr lang="en-US" sz="1400" dirty="0"/>
              <a:t> </a:t>
            </a:r>
            <a:r>
              <a:rPr lang="en-US" sz="1400" dirty="0" err="1"/>
              <a:t>digitale</a:t>
            </a:r>
            <a:r>
              <a:rPr lang="en-US" sz="1400" dirty="0"/>
              <a:t> </a:t>
            </a:r>
            <a:r>
              <a:rPr lang="en-US" sz="1400" dirty="0" err="1"/>
              <a:t>tilstand</a:t>
            </a:r>
            <a:r>
              <a:rPr lang="en-US" sz="1400" dirty="0"/>
              <a:t>.</a:t>
            </a:r>
          </a:p>
          <a:p>
            <a:pPr algn="l"/>
            <a:r>
              <a:rPr lang="en-US" sz="1400" dirty="0" err="1"/>
              <a:t>Krumsvik</a:t>
            </a:r>
            <a:r>
              <a:rPr lang="en-US" sz="1400" dirty="0"/>
              <a:t>, R. J., </a:t>
            </a:r>
            <a:r>
              <a:rPr lang="en-US" sz="1400" dirty="0" err="1"/>
              <a:t>Egelandsdal</a:t>
            </a:r>
            <a:r>
              <a:rPr lang="en-US" sz="1400" dirty="0"/>
              <a:t>, K., </a:t>
            </a:r>
            <a:r>
              <a:rPr lang="en-US" sz="1400" dirty="0" err="1"/>
              <a:t>Sarastuen</a:t>
            </a:r>
            <a:r>
              <a:rPr lang="en-US" sz="1400" dirty="0"/>
              <a:t>, N. K., Jones, L. Ø.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Eikeland</a:t>
            </a:r>
            <a:r>
              <a:rPr lang="en-US" sz="1400" dirty="0"/>
              <a:t>, O. J. (2013). </a:t>
            </a:r>
            <a:r>
              <a:rPr lang="en-US" sz="1400" dirty="0" err="1"/>
              <a:t>Sammenhengen</a:t>
            </a:r>
            <a:r>
              <a:rPr lang="en-US" sz="1400" dirty="0"/>
              <a:t> </a:t>
            </a:r>
            <a:r>
              <a:rPr lang="en-US" sz="1400" dirty="0" err="1"/>
              <a:t>mellom</a:t>
            </a:r>
            <a:r>
              <a:rPr lang="en-US" sz="1400" dirty="0"/>
              <a:t> IKT-</a:t>
            </a:r>
            <a:r>
              <a:rPr lang="en-US" sz="1400" dirty="0" err="1"/>
              <a:t>bruk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læringsutbytte</a:t>
            </a:r>
            <a:r>
              <a:rPr lang="en-US" sz="1400" dirty="0"/>
              <a:t> (SMIL)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videregående</a:t>
            </a:r>
            <a:r>
              <a:rPr lang="en-US" sz="1400" dirty="0"/>
              <a:t> </a:t>
            </a:r>
            <a:r>
              <a:rPr lang="en-US" sz="1400" dirty="0" err="1"/>
              <a:t>opplæring</a:t>
            </a:r>
            <a:r>
              <a:rPr lang="en-US" sz="1400" dirty="0"/>
              <a:t>. Bergen: </a:t>
            </a:r>
            <a:r>
              <a:rPr lang="en-US" sz="1400" dirty="0" err="1"/>
              <a:t>Universitetet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Bergen.</a:t>
            </a:r>
          </a:p>
          <a:p>
            <a:pPr algn="l"/>
            <a:r>
              <a:rPr lang="en-US" sz="1400" dirty="0"/>
              <a:t>Lee, H. S., Linn, M. C., Varma, K. </a:t>
            </a:r>
            <a:r>
              <a:rPr lang="en-US" sz="1400" dirty="0" err="1"/>
              <a:t>og</a:t>
            </a:r>
            <a:r>
              <a:rPr lang="en-US" sz="1400" dirty="0"/>
              <a:t> Liu, O. L. (2010). How do technology‐enhanced inquiry science units impact classroom learning? </a:t>
            </a:r>
            <a:r>
              <a:rPr lang="en-US" sz="1400" i="1" dirty="0"/>
              <a:t>Journal of Research in Science Teaching</a:t>
            </a:r>
            <a:r>
              <a:rPr lang="en-US" sz="1400" dirty="0"/>
              <a:t>, </a:t>
            </a:r>
            <a:r>
              <a:rPr lang="en-US" sz="1400" i="1" dirty="0"/>
              <a:t>47</a:t>
            </a:r>
            <a:r>
              <a:rPr lang="en-US" sz="1400" dirty="0"/>
              <a:t>(1), 71–90</a:t>
            </a:r>
          </a:p>
          <a:p>
            <a:pPr algn="l"/>
            <a:r>
              <a:rPr lang="en-US" sz="1400" dirty="0" err="1"/>
              <a:t>Ruchter</a:t>
            </a:r>
            <a:r>
              <a:rPr lang="en-US" sz="1400" dirty="0"/>
              <a:t>, M., </a:t>
            </a:r>
            <a:r>
              <a:rPr lang="en-US" sz="1400" dirty="0" err="1"/>
              <a:t>Klar</a:t>
            </a:r>
            <a:r>
              <a:rPr lang="en-US" sz="1400" dirty="0"/>
              <a:t>, B. </a:t>
            </a:r>
            <a:r>
              <a:rPr lang="en-US" sz="1400" dirty="0" err="1"/>
              <a:t>og</a:t>
            </a:r>
            <a:r>
              <a:rPr lang="en-US" sz="1400" dirty="0"/>
              <a:t> Geiger, W. (2010). Comparing the effects of mobile computers and traditional approaches in environmental education. </a:t>
            </a:r>
            <a:r>
              <a:rPr lang="en-US" sz="1400" i="1" dirty="0"/>
              <a:t>Computers &amp; Education</a:t>
            </a:r>
            <a:r>
              <a:rPr lang="en-US" sz="1400" dirty="0"/>
              <a:t>, </a:t>
            </a:r>
            <a:r>
              <a:rPr lang="en-US" sz="1400" i="1" dirty="0"/>
              <a:t>54</a:t>
            </a:r>
            <a:r>
              <a:rPr lang="en-US" sz="1400" dirty="0"/>
              <a:t>(4), 1054–1067.</a:t>
            </a:r>
          </a:p>
          <a:p>
            <a:pPr algn="l"/>
            <a:r>
              <a:rPr lang="de-DE" sz="1400" dirty="0"/>
              <a:t>Schaal, S., </a:t>
            </a:r>
            <a:r>
              <a:rPr lang="de-DE" sz="1400" dirty="0" err="1"/>
              <a:t>Grübmeyer</a:t>
            </a:r>
            <a:r>
              <a:rPr lang="de-DE" sz="1400" dirty="0"/>
              <a:t>, S. </a:t>
            </a:r>
            <a:r>
              <a:rPr lang="de-DE" sz="1400" dirty="0" err="1"/>
              <a:t>og</a:t>
            </a:r>
            <a:r>
              <a:rPr lang="de-DE" sz="1400" dirty="0"/>
              <a:t> Matt, M. (2012). </a:t>
            </a:r>
            <a:r>
              <a:rPr lang="en-US" sz="1400" dirty="0"/>
              <a:t>Outdoors and Online-inquiry with mobile devices in pre-service science teacher education. </a:t>
            </a:r>
            <a:r>
              <a:rPr lang="nb-NO" sz="1400" i="1" dirty="0"/>
              <a:t>World Journal </a:t>
            </a:r>
            <a:r>
              <a:rPr lang="nb-NO" sz="1400" i="1" dirty="0" err="1"/>
              <a:t>on</a:t>
            </a:r>
            <a:r>
              <a:rPr lang="nb-NO" sz="1400" i="1" dirty="0"/>
              <a:t> </a:t>
            </a:r>
            <a:r>
              <a:rPr lang="nb-NO" sz="1400" i="1" dirty="0" err="1"/>
              <a:t>Educational</a:t>
            </a:r>
            <a:r>
              <a:rPr lang="nb-NO" sz="1400" i="1" dirty="0"/>
              <a:t> Technology</a:t>
            </a:r>
            <a:r>
              <a:rPr lang="nb-NO" sz="1400" dirty="0"/>
              <a:t>, </a:t>
            </a:r>
            <a:r>
              <a:rPr lang="nb-NO" sz="1400" i="1" dirty="0"/>
              <a:t>4</a:t>
            </a:r>
            <a:r>
              <a:rPr lang="nb-NO" sz="1400" dirty="0"/>
              <a:t>(2), 113–125. </a:t>
            </a:r>
          </a:p>
          <a:p>
            <a:pPr algn="l"/>
            <a:r>
              <a:rPr lang="nb-NO" sz="1400" dirty="0"/>
              <a:t>Strømme, A. og Korsager, M. (2015). Digital kompetanse i Marion, P. van &amp; Strømme, A. s. 187–210 (red. 2015). Biologididaktikk. Kristiansand, Cappelen Damm</a:t>
            </a:r>
          </a:p>
          <a:p>
            <a:pPr algn="l"/>
            <a:endParaRPr lang="nb-NO" sz="1400" dirty="0"/>
          </a:p>
          <a:p>
            <a:pPr algn="l"/>
            <a:endParaRPr lang="nb-NO" sz="1400" dirty="0"/>
          </a:p>
          <a:p>
            <a:pPr algn="l"/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13747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Oppsummer forarbeidet i </a:t>
            </a:r>
            <a:r>
              <a:rPr lang="nb-NO" dirty="0" smtClean="0"/>
              <a:t>grupper </a:t>
            </a:r>
            <a:br>
              <a:rPr lang="nb-NO" dirty="0" smtClean="0"/>
            </a:br>
            <a:r>
              <a:rPr lang="nb-NO" dirty="0" smtClean="0"/>
              <a:t>(</a:t>
            </a:r>
            <a:r>
              <a:rPr lang="nb-NO" dirty="0"/>
              <a:t>5 minutter)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nb-NO" sz="2200" dirty="0"/>
              <a:t>Jobb i grupper på tre–fire personer:</a:t>
            </a:r>
          </a:p>
          <a:p>
            <a:pPr marL="228600" lvl="1">
              <a:spcBef>
                <a:spcPts val="1000"/>
              </a:spcBef>
            </a:pPr>
            <a:r>
              <a:rPr lang="nb-NO" sz="2200" dirty="0"/>
              <a:t>Se på tabellen dere får utdelt om kjennetegn på overflatelæring og dybdelæring. </a:t>
            </a:r>
          </a:p>
          <a:p>
            <a:pPr marL="228600" lvl="1">
              <a:spcBef>
                <a:spcPts val="1000"/>
              </a:spcBef>
            </a:pPr>
            <a:r>
              <a:rPr lang="nb-NO" sz="2200" dirty="0"/>
              <a:t>Finn kjennetegnene A–F (fra forarbeidet) i tabellen.</a:t>
            </a:r>
          </a:p>
          <a:p>
            <a:pPr lvl="1">
              <a:lnSpc>
                <a:spcPct val="100000"/>
              </a:lnSpc>
            </a:pPr>
            <a:endParaRPr lang="nb-NO" sz="2200" dirty="0"/>
          </a:p>
          <a:p>
            <a:pPr>
              <a:lnSpc>
                <a:spcPct val="100000"/>
              </a:lnSpc>
            </a:pPr>
            <a:endParaRPr lang="nb-NO" sz="22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626" y="3508223"/>
            <a:ext cx="4178711" cy="3097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il høyre 4"/>
          <p:cNvSpPr/>
          <p:nvPr/>
        </p:nvSpPr>
        <p:spPr>
          <a:xfrm>
            <a:off x="4152124" y="4558993"/>
            <a:ext cx="418736" cy="4177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96" y="3890864"/>
            <a:ext cx="3782808" cy="1956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113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 forarbeidet i </a:t>
            </a:r>
            <a:r>
              <a:rPr lang="nb-NO" dirty="0" smtClean="0"/>
              <a:t>grupper</a:t>
            </a:r>
            <a:br>
              <a:rPr lang="nb-NO" dirty="0" smtClean="0"/>
            </a:br>
            <a:r>
              <a:rPr lang="nb-NO" dirty="0" smtClean="0"/>
              <a:t>(</a:t>
            </a:r>
            <a:r>
              <a:rPr lang="nb-NO" dirty="0"/>
              <a:t>10 minutter)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690689"/>
            <a:ext cx="7583244" cy="41803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2200" dirty="0"/>
              <a:t>Bruk notatene fra forarbeidet, og presenter kort: Hvordan brukte du digitale </a:t>
            </a:r>
            <a:r>
              <a:rPr lang="nb-NO" sz="2200" dirty="0" smtClean="0"/>
              <a:t>ressurser </a:t>
            </a:r>
            <a:r>
              <a:rPr lang="nb-NO" sz="2200" dirty="0"/>
              <a:t>og hvilke av kjennetegnene (A–F) beskriver elevenes aktivitet?</a:t>
            </a:r>
          </a:p>
          <a:p>
            <a:pPr>
              <a:lnSpc>
                <a:spcPct val="100000"/>
              </a:lnSpc>
            </a:pPr>
            <a:r>
              <a:rPr lang="nb-NO" sz="2200" dirty="0"/>
              <a:t>En person setter tellestrek for hvert kjennetegn (A–F) i den felles tabellen.  </a:t>
            </a:r>
          </a:p>
          <a:p>
            <a:endParaRPr lang="nb-NO" sz="2200" dirty="0"/>
          </a:p>
        </p:txBody>
      </p:sp>
      <p:sp>
        <p:nvSpPr>
          <p:cNvPr id="5" name="Pil høyre 4"/>
          <p:cNvSpPr/>
          <p:nvPr/>
        </p:nvSpPr>
        <p:spPr>
          <a:xfrm rot="1612883">
            <a:off x="2675103" y="3639905"/>
            <a:ext cx="1111695" cy="4177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341" y="3508223"/>
            <a:ext cx="4178711" cy="3097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7554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 forarbeidet i </a:t>
            </a:r>
            <a:r>
              <a:rPr lang="nb-NO" dirty="0" smtClean="0"/>
              <a:t>grupper</a:t>
            </a:r>
            <a:br>
              <a:rPr lang="nb-NO" dirty="0" smtClean="0"/>
            </a:br>
            <a:r>
              <a:rPr lang="nb-NO" dirty="0" smtClean="0"/>
              <a:t>(</a:t>
            </a:r>
            <a:r>
              <a:rPr lang="nb-NO" dirty="0"/>
              <a:t>5 minutter)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09946"/>
            <a:ext cx="7583244" cy="4061063"/>
          </a:xfrm>
        </p:spPr>
        <p:txBody>
          <a:bodyPr>
            <a:normAutofit/>
          </a:bodyPr>
          <a:lstStyle/>
          <a:p>
            <a:pPr lvl="0"/>
            <a:r>
              <a:rPr lang="nb-NO" sz="2200" dirty="0"/>
              <a:t>Oppsummer hvor mange tellestreker dere fikk i </a:t>
            </a:r>
            <a:r>
              <a:rPr lang="nb-NO" sz="2200" dirty="0" smtClean="0"/>
              <a:t>gruppa </a:t>
            </a:r>
            <a:r>
              <a:rPr lang="nb-NO" sz="2200" dirty="0"/>
              <a:t>på de ulike kjennetegnene.</a:t>
            </a:r>
          </a:p>
          <a:p>
            <a:pPr lvl="0"/>
            <a:r>
              <a:rPr lang="nb-NO" sz="2200" dirty="0"/>
              <a:t>Er det kjennetegn på overflatelæring og/eller dybdelæring som beskrev aktivitetene fra forarbeidet? </a:t>
            </a:r>
          </a:p>
          <a:p>
            <a:endParaRPr lang="nb-NO" sz="2200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341" y="3508223"/>
            <a:ext cx="4178711" cy="3097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25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Del i plenum (5 minutter)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nb-NO" sz="2200" dirty="0"/>
              <a:t>Hver gruppe deler (kort):</a:t>
            </a:r>
          </a:p>
          <a:p>
            <a:r>
              <a:rPr lang="nb-NO" sz="2200" dirty="0"/>
              <a:t>Hvor mange tellestreker har </a:t>
            </a:r>
            <a:r>
              <a:rPr lang="nb-NO" sz="2200" dirty="0" smtClean="0"/>
              <a:t>gruppa </a:t>
            </a:r>
            <a:r>
              <a:rPr lang="nb-NO" sz="2200" dirty="0"/>
              <a:t>på de ulike kjennetegna?</a:t>
            </a:r>
          </a:p>
          <a:p>
            <a:r>
              <a:rPr lang="nb-NO" sz="2200" dirty="0"/>
              <a:t>Var det kjennetegn på overflatelæring og/eller dybdelæring som beskrev aktivitetene fra forarbeidet?</a:t>
            </a:r>
          </a:p>
          <a:p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133078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Gruppeoppgaver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Dere skal nå jobbe gjennom to gruppeoppgaver.</a:t>
            </a:r>
          </a:p>
          <a:p>
            <a:r>
              <a:rPr lang="nb-NO" sz="2200" dirty="0"/>
              <a:t>I hver oppgave skal dere først prøve </a:t>
            </a:r>
            <a:r>
              <a:rPr lang="nb-NO" sz="2200" dirty="0" smtClean="0"/>
              <a:t>ei </a:t>
            </a:r>
            <a:r>
              <a:rPr lang="nb-NO" sz="2200" dirty="0"/>
              <a:t>simulering i </a:t>
            </a:r>
            <a:r>
              <a:rPr lang="nb-NO" sz="2200" dirty="0" smtClean="0"/>
              <a:t>elevrolla.</a:t>
            </a:r>
            <a:endParaRPr lang="nb-NO" sz="2200" dirty="0"/>
          </a:p>
          <a:p>
            <a:r>
              <a:rPr lang="nb-NO" sz="2200" dirty="0"/>
              <a:t>Dere skal deretter reflektere over hvordan dere opplevde </a:t>
            </a:r>
            <a:r>
              <a:rPr lang="nb-NO" sz="2200" dirty="0" smtClean="0"/>
              <a:t>oppgava </a:t>
            </a:r>
            <a:r>
              <a:rPr lang="nb-NO" sz="2200" dirty="0"/>
              <a:t>om bruk av </a:t>
            </a:r>
            <a:r>
              <a:rPr lang="nb-NO" sz="2200" dirty="0" smtClean="0"/>
              <a:t>den </a:t>
            </a:r>
            <a:r>
              <a:rPr lang="nb-NO" sz="2200" dirty="0"/>
              <a:t>digitale </a:t>
            </a:r>
            <a:r>
              <a:rPr lang="nb-NO" sz="2200" dirty="0" smtClean="0"/>
              <a:t>ressursen fremmet </a:t>
            </a:r>
            <a:r>
              <a:rPr lang="nb-NO" sz="2200" dirty="0"/>
              <a:t>og/eller hemmet dybdelæring. </a:t>
            </a:r>
          </a:p>
        </p:txBody>
      </p:sp>
    </p:spTree>
    <p:extLst>
      <p:ext uri="{BB962C8B-B14F-4D97-AF65-F5344CB8AC3E}">
        <p14:creationId xmlns:p14="http://schemas.microsoft.com/office/powerpoint/2010/main" val="26422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Realfagsløyper">
      <a:dk1>
        <a:srgbClr val="333333"/>
      </a:dk1>
      <a:lt1>
        <a:srgbClr val="FFFFFF"/>
      </a:lt1>
      <a:dk2>
        <a:srgbClr val="268183"/>
      </a:dk2>
      <a:lt2>
        <a:srgbClr val="E7E6E6"/>
      </a:lt2>
      <a:accent1>
        <a:srgbClr val="037F83"/>
      </a:accent1>
      <a:accent2>
        <a:srgbClr val="18B3B7"/>
      </a:accent2>
      <a:accent3>
        <a:srgbClr val="FDB90C"/>
      </a:accent3>
      <a:accent4>
        <a:srgbClr val="D3EEEE"/>
      </a:accent4>
      <a:accent5>
        <a:srgbClr val="268183"/>
      </a:accent5>
      <a:accent6>
        <a:srgbClr val="E25143"/>
      </a:accent6>
      <a:hlink>
        <a:srgbClr val="037F83"/>
      </a:hlink>
      <a:folHlink>
        <a:srgbClr val="037F8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9" id="{4C339673-3458-D54E-BAD1-9F5EA0A7244E}" vid="{3DC8B92C-5C4A-6D4A-AA28-A98CFDCD97D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6702</TotalTime>
  <Words>1876</Words>
  <Application>Microsoft Office PowerPoint</Application>
  <PresentationFormat>On-screen Show (4:3)</PresentationFormat>
  <Paragraphs>223</Paragraphs>
  <Slides>45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Campton Book</vt:lpstr>
      <vt:lpstr>Campton Light</vt:lpstr>
      <vt:lpstr>Campton Medium</vt:lpstr>
      <vt:lpstr>Office-tema</vt:lpstr>
      <vt:lpstr>Digitale ressurser og dybdelæring i naturfag B – Samarbeid</vt:lpstr>
      <vt:lpstr>Mål</vt:lpstr>
      <vt:lpstr>Tidsplan for denne økta</vt:lpstr>
      <vt:lpstr>Oppsummer forarbeidet i grupper</vt:lpstr>
      <vt:lpstr>Oppsummer forarbeidet i grupper  (5 minutter)</vt:lpstr>
      <vt:lpstr>Oppsummer forarbeidet i grupper (10 minutter)</vt:lpstr>
      <vt:lpstr>Oppsummer forarbeidet i grupper (5 minutter)</vt:lpstr>
      <vt:lpstr>Del i plenum (5 minutter)</vt:lpstr>
      <vt:lpstr>Gruppeoppgaver</vt:lpstr>
      <vt:lpstr>Oppgave 1</vt:lpstr>
      <vt:lpstr>CO2-utslipp</vt:lpstr>
      <vt:lpstr>Simuleringa C-ROADS </vt:lpstr>
      <vt:lpstr>Simuleringa C-ROADS </vt:lpstr>
      <vt:lpstr>Simuleringa C-ROADS </vt:lpstr>
      <vt:lpstr>Simuleringa C-ROADS (5 minutter) </vt:lpstr>
      <vt:lpstr>Diskuter (5 minutter)</vt:lpstr>
      <vt:lpstr>Oppgave 2</vt:lpstr>
      <vt:lpstr>Simuleringa C-ROADS </vt:lpstr>
      <vt:lpstr>Simuleringa C-ROADS</vt:lpstr>
      <vt:lpstr>Simuleringa C-ROADS</vt:lpstr>
      <vt:lpstr>Simuleringa C-ROADS (3 minutter) </vt:lpstr>
      <vt:lpstr>Simuleringa C-ROADS (2 minutter) </vt:lpstr>
      <vt:lpstr>Simuleringa C-ROADS (5 minutter) </vt:lpstr>
      <vt:lpstr>Diskuter (5 minutter)</vt:lpstr>
      <vt:lpstr>Faglig påfyll</vt:lpstr>
      <vt:lpstr>Digitale ressurser og elevers læring</vt:lpstr>
      <vt:lpstr>Elevers oppfatning </vt:lpstr>
      <vt:lpstr>Hva sier forskninga?</vt:lpstr>
      <vt:lpstr>Hva sier forskninga?</vt:lpstr>
      <vt:lpstr>Hva må til?  IKT og elevers faglige læringsutbytte </vt:lpstr>
      <vt:lpstr>Diskuter og del</vt:lpstr>
      <vt:lpstr>Diskuter i grupper (10 minutter)</vt:lpstr>
      <vt:lpstr>Oppsummer i gruppene (5 minutter)</vt:lpstr>
      <vt:lpstr>Del i plenum (15 minutter)</vt:lpstr>
      <vt:lpstr>Planlegg egen undervisning </vt:lpstr>
      <vt:lpstr>Planlegg egen undervisning</vt:lpstr>
      <vt:lpstr>Digitale ressurser for dybdelæring i naturfag D – Etterarbeid</vt:lpstr>
      <vt:lpstr>Mål</vt:lpstr>
      <vt:lpstr>Tidsplan for denne økta</vt:lpstr>
      <vt:lpstr>Del erfaringer etter utprøving  (20 minutter)</vt:lpstr>
      <vt:lpstr>PowerPoint Presentation</vt:lpstr>
      <vt:lpstr>Oppsummer i grupper (10 minutter)</vt:lpstr>
      <vt:lpstr>Oppsummer i plenum (20 minutter)</vt:lpstr>
      <vt:lpstr>Veien videre og neste modul (5 minutter)</vt:lpstr>
      <vt:lpstr>Kilder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Realfagsløyper 2017</dc:title>
  <dc:creator>Hilde Osmo Reindal</dc:creator>
  <cp:lastModifiedBy>Øystein Sørborg</cp:lastModifiedBy>
  <cp:revision>264</cp:revision>
  <cp:lastPrinted>2018-09-04T09:49:51Z</cp:lastPrinted>
  <dcterms:created xsi:type="dcterms:W3CDTF">2017-08-11T05:42:55Z</dcterms:created>
  <dcterms:modified xsi:type="dcterms:W3CDTF">2018-11-29T09:09:58Z</dcterms:modified>
</cp:coreProperties>
</file>