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26" r:id="rId2"/>
    <p:sldId id="427" r:id="rId3"/>
    <p:sldId id="478" r:id="rId4"/>
    <p:sldId id="428" r:id="rId5"/>
    <p:sldId id="471" r:id="rId6"/>
    <p:sldId id="472" r:id="rId7"/>
    <p:sldId id="365" r:id="rId8"/>
    <p:sldId id="433" r:id="rId9"/>
    <p:sldId id="495" r:id="rId10"/>
    <p:sldId id="496" r:id="rId11"/>
    <p:sldId id="457" r:id="rId12"/>
    <p:sldId id="468" r:id="rId13"/>
    <p:sldId id="489" r:id="rId14"/>
    <p:sldId id="490" r:id="rId15"/>
    <p:sldId id="500" r:id="rId16"/>
    <p:sldId id="502" r:id="rId17"/>
    <p:sldId id="491" r:id="rId18"/>
    <p:sldId id="497" r:id="rId19"/>
    <p:sldId id="434" r:id="rId20"/>
    <p:sldId id="503" r:id="rId21"/>
    <p:sldId id="473" r:id="rId22"/>
    <p:sldId id="505" r:id="rId23"/>
    <p:sldId id="480" r:id="rId24"/>
    <p:sldId id="481" r:id="rId25"/>
    <p:sldId id="498" r:id="rId26"/>
    <p:sldId id="483" r:id="rId27"/>
    <p:sldId id="499" r:id="rId28"/>
    <p:sldId id="445" r:id="rId29"/>
    <p:sldId id="501" r:id="rId30"/>
    <p:sldId id="447" r:id="rId31"/>
    <p:sldId id="448" r:id="rId32"/>
    <p:sldId id="449" r:id="rId33"/>
    <p:sldId id="452" r:id="rId34"/>
    <p:sldId id="453" r:id="rId35"/>
    <p:sldId id="454" r:id="rId36"/>
  </p:sldIdLst>
  <p:sldSz cx="9144000" cy="6858000" type="screen4x3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ken Korsager" initials="MK" lastIdx="14" clrIdx="0">
    <p:extLst/>
  </p:cmAuthor>
  <p:cmAuthor id="2" name="Susanne Stengrundet" initials="SS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87907" autoAdjust="0"/>
  </p:normalViewPr>
  <p:slideViewPr>
    <p:cSldViewPr snapToGrid="0" snapToObjects="1">
      <p:cViewPr varScale="1">
        <p:scale>
          <a:sx n="101" d="100"/>
          <a:sy n="101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8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11.04.2019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11.04.2019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37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800" dirty="0"/>
              <a:t>Barber, J. (2009). The Seeds of Science/Roots of Reading Inquiry Framework, scienceandliteracy.org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Korsager (2018)</a:t>
            </a:r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31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Kompetansemål etter 4. og 7.trinn</a:t>
            </a:r>
          </a:p>
          <a:p>
            <a:pPr algn="r"/>
            <a:r>
              <a:rPr lang="nb-NO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Læreplan i naturfag på høring Vår 2019</a:t>
            </a:r>
            <a:endParaRPr lang="nb-NO" sz="14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Kompetansemål etter 4. og 7.trinn</a:t>
            </a:r>
          </a:p>
          <a:p>
            <a:pPr algn="r"/>
            <a:r>
              <a:rPr lang="nb-NO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Læreplan i naturfag på høring Vår 2019</a:t>
            </a:r>
            <a:endParaRPr lang="nb-NO" sz="14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9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nb-NO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Læreplan i naturfag på høring Vår 2019</a:t>
            </a:r>
            <a:endParaRPr lang="nb-NO" sz="14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95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Nilsen, T., &amp; Frøyland, M. (2016). Undervisning i naturfag. I O. K. Bergem, H. Kaarstein &amp; T. Nilsen (Eds.), Vi kan lykkes i realfag. Resultater og analyser fra TIMSS 2015 (s. 137-157). Universitetsforlaget.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895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9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13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72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62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928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14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88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30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45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06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6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40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32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04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77" r:id="rId11"/>
    <p:sldLayoutId id="214748366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opplegg/vis.html?tid=2050402" TargetMode="External"/><Relationship Id="rId2" Type="http://schemas.openxmlformats.org/officeDocument/2006/relationships/hyperlink" Target="https://www.naturfag.no/uopplegg/vis.html?tid=895075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aturfag.no/binfil/download2.php?tid=199785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dirty="0">
                <a:solidFill>
                  <a:srgbClr val="268183"/>
                </a:solidFill>
              </a:rPr>
              <a:t>Innhente data med 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dirty="0">
                <a:solidFill>
                  <a:srgbClr val="268183"/>
                </a:solidFill>
              </a:rPr>
              <a:t>digitale verktøy</a:t>
            </a:r>
            <a:br>
              <a:rPr lang="nb-NO" dirty="0">
                <a:solidFill>
                  <a:srgbClr val="268183"/>
                </a:solidFill>
              </a:rPr>
            </a:br>
            <a:br>
              <a:rPr lang="nb-NO" sz="3600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18453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Faseoverganger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1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Rekkefølgen på setningene er (men starten kan være hvor som helst):</a:t>
            </a:r>
          </a:p>
          <a:p>
            <a:r>
              <a:rPr lang="nb-NO" sz="2200" dirty="0"/>
              <a:t>       Is varmes opp</a:t>
            </a:r>
          </a:p>
          <a:p>
            <a:r>
              <a:rPr lang="nb-NO" sz="2200" dirty="0"/>
              <a:t>       Is smelter</a:t>
            </a:r>
          </a:p>
          <a:p>
            <a:r>
              <a:rPr lang="nb-NO" sz="2200" dirty="0"/>
              <a:t>       Vann varmes opp</a:t>
            </a:r>
          </a:p>
          <a:p>
            <a:r>
              <a:rPr lang="nb-NO" sz="2200" dirty="0"/>
              <a:t>       Vann fordamper</a:t>
            </a:r>
          </a:p>
          <a:p>
            <a:r>
              <a:rPr lang="nb-NO" sz="2200" dirty="0"/>
              <a:t>       Vanndamp kjøles ned</a:t>
            </a:r>
          </a:p>
          <a:p>
            <a:r>
              <a:rPr lang="nb-NO" sz="2200" dirty="0"/>
              <a:t>       Vanndamp kondenserer</a:t>
            </a:r>
          </a:p>
          <a:p>
            <a:r>
              <a:rPr lang="nb-NO" sz="2200" dirty="0"/>
              <a:t>       Vann kjøles ned</a:t>
            </a:r>
          </a:p>
          <a:p>
            <a:r>
              <a:rPr lang="nb-NO" sz="2200" dirty="0"/>
              <a:t>       Vann fryser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6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Datainnsamling med termometer </a:t>
            </a:r>
            <a:br>
              <a:rPr lang="nb-NO" dirty="0"/>
            </a:br>
            <a:r>
              <a:rPr lang="nb-NO" dirty="0"/>
              <a:t>(10 minutter)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0435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sz="2200" dirty="0"/>
              <a:t>Fyll én dl kaldt vann i et begerglass.</a:t>
            </a:r>
          </a:p>
          <a:p>
            <a:r>
              <a:rPr lang="nb-NO" sz="2200" dirty="0"/>
              <a:t>Sett begerglasset på en kokeplate og sett på maks varme. </a:t>
            </a:r>
          </a:p>
          <a:p>
            <a:r>
              <a:rPr lang="nb-NO" sz="2200" dirty="0"/>
              <a:t>Putt termometeret opp i vannet og mål temperaturen hvert 15. sekund i fire minutter. Sensoren skal ikke røre bunnen.</a:t>
            </a:r>
          </a:p>
          <a:p>
            <a:r>
              <a:rPr lang="nb-NO" sz="2200" dirty="0"/>
              <a:t>Noter målingene i den utskrevne tabellen. </a:t>
            </a:r>
          </a:p>
          <a:p>
            <a:r>
              <a:rPr lang="nb-NO" sz="2200" dirty="0"/>
              <a:t>Sett «temperatur» på y-aksen og «tid» på x-aksen i koordinatsystemet under tabellen. </a:t>
            </a:r>
          </a:p>
          <a:p>
            <a:r>
              <a:rPr lang="nb-NO" sz="2200" dirty="0"/>
              <a:t>Bruk dataene deres til å tegne en graf i koordinatsystemet som viser temperaturendringen i vannet over tid.  </a:t>
            </a:r>
            <a:endParaRPr lang="en-US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503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Datainnsamling med datalogger  </a:t>
            </a:r>
            <a:br>
              <a:rPr lang="nb-NO" dirty="0"/>
            </a:br>
            <a:r>
              <a:rPr lang="nb-NO" dirty="0"/>
              <a:t>(10 minutter)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Sørg for at dataloggeren er koplet til aktuelt program</a:t>
            </a:r>
          </a:p>
          <a:p>
            <a:r>
              <a:rPr lang="nb-NO" sz="2200" dirty="0"/>
              <a:t>Fyll én dl kaldt vann i et begerglass.</a:t>
            </a:r>
          </a:p>
          <a:p>
            <a:r>
              <a:rPr lang="nb-NO" sz="2200" dirty="0"/>
              <a:t>Sett begerglasset på en kokeplate og sett på maks varme. </a:t>
            </a:r>
          </a:p>
          <a:p>
            <a:r>
              <a:rPr lang="nb-NO" sz="2200" dirty="0"/>
              <a:t>Putt sensoren på dataloggeren opp i vannet og trykk start/record i programmet. Sensoren skal ikke røre bunnen.</a:t>
            </a:r>
          </a:p>
          <a:p>
            <a:r>
              <a:rPr lang="nb-NO" sz="2200" dirty="0"/>
              <a:t>Stopp målingene etter fire minutter. </a:t>
            </a:r>
          </a:p>
          <a:p>
            <a:endParaRPr lang="nb-NO" sz="2200" dirty="0"/>
          </a:p>
          <a:p>
            <a:endParaRPr lang="en-US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1906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Forklar</a:t>
            </a:r>
            <a:r>
              <a:rPr lang="en-US" dirty="0"/>
              <a:t> </a:t>
            </a:r>
            <a:r>
              <a:rPr lang="en-US" dirty="0" err="1"/>
              <a:t>resultatet</a:t>
            </a:r>
            <a:r>
              <a:rPr lang="en-US" dirty="0"/>
              <a:t> (5 </a:t>
            </a:r>
            <a:r>
              <a:rPr lang="en-US" dirty="0" err="1"/>
              <a:t>minutter</a:t>
            </a:r>
            <a:r>
              <a:rPr lang="en-US" dirty="0"/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Se på de to grafene.</a:t>
            </a:r>
          </a:p>
          <a:p>
            <a:pPr lvl="1"/>
            <a:r>
              <a:rPr lang="nb-NO" sz="2200" dirty="0"/>
              <a:t>Hvordan er de like og hvordan er de ulike?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Forklar de to grafene ved hjelp av lappene med begreper for faseoverganger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Hvilke faser gjennomgår vannet i de to datainnsamlingene?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Hvilke faser ville vannet ha gjennomgått hvis dere hadde fortsatt oppvarmingen? 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Hvilke faser ville vannet ha gjennomgått hvis dere hadde kjølt ned vannet etterpå? </a:t>
            </a:r>
          </a:p>
          <a:p>
            <a:pPr lvl="1">
              <a:spcBef>
                <a:spcPts val="1800"/>
              </a:spcBef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43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Undervisnings</a:t>
            </a:r>
            <a:r>
              <a:rPr lang="en-US" dirty="0"/>
              <a:t>-tips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Her finner tips til aktiviteter innen temaene: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stoffer i fast-, væske- og gassform:</a:t>
            </a:r>
            <a:br>
              <a:rPr lang="nb-NO" sz="2200" dirty="0"/>
            </a:br>
            <a:r>
              <a:rPr lang="nb-NO" sz="2200" dirty="0">
                <a:hlinkClick r:id="rId2"/>
              </a:rPr>
              <a:t>https://www.naturfag.no/uopplegg/vis.html?tid=895075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faseoverganger vannets egenskaper og global oppvarming:  </a:t>
            </a:r>
            <a:r>
              <a:rPr lang="nb-NO" sz="2200" dirty="0">
                <a:hlinkClick r:id="rId3"/>
              </a:rPr>
              <a:t>https://www.naturfag.no/uopplegg/vis.html?tid=2050402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5756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Fagdidaktisk</a:t>
            </a:r>
            <a:r>
              <a:rPr lang="en-US" sz="3600" dirty="0"/>
              <a:t> </a:t>
            </a:r>
            <a:r>
              <a:rPr lang="en-US" sz="3600" dirty="0" err="1"/>
              <a:t>refleksjon</a:t>
            </a:r>
            <a:endParaRPr lang="x-none" sz="36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376255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Utbytte og erfaringer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3189767"/>
            <a:ext cx="7583244" cy="2681242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nb-NO" sz="2200" dirty="0"/>
              <a:t>Her er fire kommentarer fra lærere som har prøvd ut de de to d</a:t>
            </a:r>
            <a:r>
              <a:rPr lang="nb-NO" sz="2400" dirty="0"/>
              <a:t>atainnsamlingene dere nettopp har gjennomført.  </a:t>
            </a: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400" dirty="0"/>
              <a:t>Hvilket sitat tror dere hører til hvilket verktøy?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nb-NO" sz="2400" dirty="0"/>
              <a:t>Svaret kommer på neste bilde </a:t>
            </a:r>
            <a:endParaRPr lang="nb-NO" sz="2200" dirty="0"/>
          </a:p>
        </p:txBody>
      </p:sp>
      <p:sp>
        <p:nvSpPr>
          <p:cNvPr id="4" name="Bildeforklaring formet som et avrundet rektangel 3"/>
          <p:cNvSpPr/>
          <p:nvPr/>
        </p:nvSpPr>
        <p:spPr>
          <a:xfrm>
            <a:off x="7853433" y="1426870"/>
            <a:ext cx="1251098" cy="1095153"/>
          </a:xfrm>
          <a:prstGeom prst="wedgeRoundRectCallout">
            <a:avLst>
              <a:gd name="adj1" fmla="val -52074"/>
              <a:gd name="adj2" fmla="val 99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Oi se! </a:t>
            </a:r>
          </a:p>
          <a:p>
            <a:pPr algn="ctr"/>
            <a:r>
              <a:rPr lang="en-US" sz="1900" dirty="0" err="1"/>
              <a:t>Stilig</a:t>
            </a:r>
            <a:r>
              <a:rPr lang="en-US" sz="1900" dirty="0"/>
              <a:t> </a:t>
            </a:r>
            <a:r>
              <a:rPr lang="en-US" sz="1900" dirty="0" err="1"/>
              <a:t>altså</a:t>
            </a:r>
            <a:r>
              <a:rPr lang="en-US" sz="1900" dirty="0"/>
              <a:t>.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97467" y="1349029"/>
            <a:ext cx="2273594" cy="1325563"/>
          </a:xfrm>
          <a:prstGeom prst="wedgeRoundRectCallout">
            <a:avLst>
              <a:gd name="adj1" fmla="val -4934"/>
              <a:gd name="adj2" fmla="val 80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Her </a:t>
            </a:r>
            <a:r>
              <a:rPr lang="en-US" sz="1900" dirty="0" err="1"/>
              <a:t>ville</a:t>
            </a:r>
            <a:r>
              <a:rPr lang="en-US" sz="1900" dirty="0"/>
              <a:t> vi fort ha </a:t>
            </a:r>
            <a:r>
              <a:rPr lang="en-US" sz="1900" dirty="0" err="1"/>
              <a:t>hatt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del </a:t>
            </a:r>
            <a:r>
              <a:rPr lang="en-US" sz="1900" dirty="0" err="1"/>
              <a:t>elever</a:t>
            </a:r>
            <a:r>
              <a:rPr lang="en-US" sz="1900" dirty="0"/>
              <a:t> </a:t>
            </a:r>
            <a:r>
              <a:rPr lang="en-US" sz="1900" dirty="0" err="1"/>
              <a:t>som</a:t>
            </a:r>
            <a:r>
              <a:rPr lang="en-US" sz="1900" dirty="0"/>
              <a:t> </a:t>
            </a:r>
            <a:r>
              <a:rPr lang="en-US" sz="1900" dirty="0" err="1"/>
              <a:t>danset</a:t>
            </a:r>
            <a:r>
              <a:rPr lang="en-US" sz="1900" dirty="0"/>
              <a:t> </a:t>
            </a:r>
            <a:r>
              <a:rPr lang="en-US" sz="1900" dirty="0" err="1"/>
              <a:t>rundt</a:t>
            </a:r>
            <a:r>
              <a:rPr lang="en-US" sz="1900" dirty="0"/>
              <a:t> </a:t>
            </a:r>
            <a:r>
              <a:rPr lang="en-US" sz="1900" dirty="0" err="1"/>
              <a:t>bak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klasserommet</a:t>
            </a:r>
            <a:endParaRPr lang="en-US" sz="1900" dirty="0"/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071729" y="1349029"/>
            <a:ext cx="2515432" cy="1250836"/>
          </a:xfrm>
          <a:prstGeom prst="wedgeRoundRectCallout">
            <a:avLst>
              <a:gd name="adj1" fmla="val -3048"/>
              <a:gd name="adj2" fmla="val 87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/>
              <a:t>Alle</a:t>
            </a:r>
            <a:r>
              <a:rPr lang="en-US" sz="1900" dirty="0"/>
              <a:t> </a:t>
            </a:r>
            <a:r>
              <a:rPr lang="en-US" sz="1900" dirty="0" err="1"/>
              <a:t>hadde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arbeidsoppgave</a:t>
            </a:r>
            <a:r>
              <a:rPr lang="en-US" sz="1900" dirty="0"/>
              <a:t> under </a:t>
            </a:r>
            <a:r>
              <a:rPr lang="en-US" sz="1900" dirty="0" err="1"/>
              <a:t>datainnsamlingen</a:t>
            </a:r>
            <a:endParaRPr lang="en-US" sz="1900" dirty="0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2584597" y="1349029"/>
            <a:ext cx="2273595" cy="1095153"/>
          </a:xfrm>
          <a:prstGeom prst="wedgeRoundRectCallout">
            <a:avLst>
              <a:gd name="adj1" fmla="val -32380"/>
              <a:gd name="adj2" fmla="val 106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/>
              <a:t>Jeg</a:t>
            </a:r>
            <a:r>
              <a:rPr lang="en-US" sz="1900" dirty="0"/>
              <a:t> </a:t>
            </a:r>
            <a:r>
              <a:rPr lang="en-US" sz="1900" dirty="0" err="1"/>
              <a:t>tror</a:t>
            </a:r>
            <a:r>
              <a:rPr lang="en-US" sz="1900" dirty="0"/>
              <a:t> </a:t>
            </a:r>
            <a:r>
              <a:rPr lang="en-US" sz="1900" dirty="0" err="1"/>
              <a:t>grafen</a:t>
            </a:r>
            <a:r>
              <a:rPr lang="en-US" sz="1900" dirty="0"/>
              <a:t> </a:t>
            </a:r>
            <a:r>
              <a:rPr lang="en-US" sz="1900" dirty="0" err="1"/>
              <a:t>vår</a:t>
            </a:r>
            <a:r>
              <a:rPr lang="en-US" sz="1900" dirty="0"/>
              <a:t> </a:t>
            </a:r>
            <a:r>
              <a:rPr lang="en-US" sz="1900" dirty="0" err="1"/>
              <a:t>ble</a:t>
            </a:r>
            <a:r>
              <a:rPr lang="en-US" sz="1900" dirty="0"/>
              <a:t> </a:t>
            </a:r>
            <a:r>
              <a:rPr lang="en-US" sz="1900" dirty="0" err="1"/>
              <a:t>litt</a:t>
            </a:r>
            <a:r>
              <a:rPr lang="en-US" sz="1900" dirty="0"/>
              <a:t> </a:t>
            </a:r>
            <a:r>
              <a:rPr lang="en-US" sz="1900" dirty="0" err="1"/>
              <a:t>unøyaktig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7214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Utbytte og erfaringer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nb-NO" sz="2200" dirty="0"/>
              <a:t>Jobb i grupper på fire. Diskuter følgende og noter svarene i refleksjonstabellen dere har fått utdelt.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Hva lærte dere av aktiviteten? (ferdigheter og kunnskap)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Hvilke utfordringer og fordeler med de to ulike verktøyene opplevde dere?</a:t>
            </a:r>
          </a:p>
        </p:txBody>
      </p:sp>
      <p:graphicFrame>
        <p:nvGraphicFramePr>
          <p:cNvPr id="6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482949"/>
              </p:ext>
            </p:extLst>
          </p:nvPr>
        </p:nvGraphicFramePr>
        <p:xfrm>
          <a:off x="895739" y="4047830"/>
          <a:ext cx="75834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2926120083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466264481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446027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b="0" noProof="0"/>
                        <a:t>Utbytte</a:t>
                      </a:r>
                      <a:r>
                        <a:rPr lang="nb-NO" sz="2000" b="0" baseline="0" noProof="0"/>
                        <a:t> og erfaringer</a:t>
                      </a:r>
                      <a:endParaRPr lang="nb-NO" sz="20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noProof="0"/>
                        <a:t>Digitalt termometer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noProof="0"/>
                        <a:t>Datalogger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9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Kunnskaper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3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Ferdigheter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1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Utfordringer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5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Fordeler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51371"/>
                  </a:ext>
                </a:extLst>
              </a:tr>
            </a:tbl>
          </a:graphicData>
        </a:graphic>
      </p:graphicFrame>
      <p:sp>
        <p:nvSpPr>
          <p:cNvPr id="5" name="Bildeforklaring formet som et avrundet rektangel 4"/>
          <p:cNvSpPr/>
          <p:nvPr/>
        </p:nvSpPr>
        <p:spPr>
          <a:xfrm>
            <a:off x="6859584" y="2543801"/>
            <a:ext cx="1939959" cy="1095153"/>
          </a:xfrm>
          <a:prstGeom prst="wedgeRoundRectCallout">
            <a:avLst>
              <a:gd name="adj1" fmla="val -29055"/>
              <a:gd name="adj2" fmla="val 77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Oi se! </a:t>
            </a:r>
          </a:p>
          <a:p>
            <a:pPr algn="ctr"/>
            <a:r>
              <a:rPr lang="nb-NO" sz="1900" dirty="0"/>
              <a:t>Stilig altså.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4687360" y="1295880"/>
            <a:ext cx="3011269" cy="1095153"/>
          </a:xfrm>
          <a:prstGeom prst="wedgeRoundRectCallout">
            <a:avLst>
              <a:gd name="adj1" fmla="val -894"/>
              <a:gd name="adj2" fmla="val 1760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Her ville vi fort ha hatt en del elever som danset rundt bak i klasserommet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1216299" y="1537921"/>
            <a:ext cx="3168503" cy="1095153"/>
          </a:xfrm>
          <a:prstGeom prst="wedgeRoundRectCallout">
            <a:avLst>
              <a:gd name="adj1" fmla="val 39569"/>
              <a:gd name="adj2" fmla="val 154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Alle hadde en arbeidsoppgave under datainnsamlingen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755797" y="2748239"/>
            <a:ext cx="2273595" cy="1095153"/>
          </a:xfrm>
          <a:prstGeom prst="wedgeRoundRectCallout">
            <a:avLst>
              <a:gd name="adj1" fmla="val 77519"/>
              <a:gd name="adj2" fmla="val 57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Jeg tror grafen vår ble litt unøyaktig</a:t>
            </a:r>
          </a:p>
        </p:txBody>
      </p:sp>
    </p:spTree>
    <p:extLst>
      <p:ext uri="{BB962C8B-B14F-4D97-AF65-F5344CB8AC3E}">
        <p14:creationId xmlns:p14="http://schemas.microsoft.com/office/powerpoint/2010/main" val="26639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838325"/>
            <a:ext cx="7467211" cy="4032684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nb-NO" sz="2200" dirty="0"/>
              <a:t>Hver gruppe svarene sine fra tabellen i plenum.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Hva lærte dere av aktiviteten? (ferdigheter og kunnskap)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Hvilke utfordringer og fordeler med de to ulike verktøyene opplevde dere?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nb-NO" sz="2200" dirty="0"/>
              <a:t> </a:t>
            </a:r>
          </a:p>
        </p:txBody>
      </p:sp>
      <p:graphicFrame>
        <p:nvGraphicFramePr>
          <p:cNvPr id="4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06811"/>
              </p:ext>
            </p:extLst>
          </p:nvPr>
        </p:nvGraphicFramePr>
        <p:xfrm>
          <a:off x="895739" y="4047830"/>
          <a:ext cx="75834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>
                  <a:extLst>
                    <a:ext uri="{9D8B030D-6E8A-4147-A177-3AD203B41FA5}">
                      <a16:colId xmlns:a16="http://schemas.microsoft.com/office/drawing/2014/main" val="2926120083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466264481"/>
                    </a:ext>
                  </a:extLst>
                </a:gridCol>
                <a:gridCol w="2527829">
                  <a:extLst>
                    <a:ext uri="{9D8B030D-6E8A-4147-A177-3AD203B41FA5}">
                      <a16:colId xmlns:a16="http://schemas.microsoft.com/office/drawing/2014/main" val="1446027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b="0" noProof="0"/>
                        <a:t>Utbytte</a:t>
                      </a:r>
                      <a:r>
                        <a:rPr lang="nb-NO" sz="2000" b="0" baseline="0" noProof="0"/>
                        <a:t> og erfaringer</a:t>
                      </a:r>
                      <a:endParaRPr lang="nb-NO" sz="20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noProof="0"/>
                        <a:t>Digitalt termometer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noProof="0"/>
                        <a:t>Datalogger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9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Kunnskaper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3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Ferdigheter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1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Utfordringer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5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noProof="0"/>
                        <a:t>Fordeler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5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8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Faglig påfyll om utforskende arbeid </a:t>
            </a:r>
            <a:br>
              <a:rPr lang="nb-NO" sz="3600" dirty="0"/>
            </a:br>
            <a:r>
              <a:rPr lang="nb-NO" sz="3600" dirty="0"/>
              <a:t>og digitale verktøy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25777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å reflektere over hvordan ulike digitale verktøy kan brukes til å innhente data og hvilke ulike læringsutbytter elevene kan få av de ulike verktøyene når man jobber utforskende.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64795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78" y="251991"/>
            <a:ext cx="7583243" cy="943775"/>
          </a:xfrm>
        </p:spPr>
        <p:txBody>
          <a:bodyPr>
            <a:normAutofit/>
          </a:bodyPr>
          <a:lstStyle/>
          <a:p>
            <a:r>
              <a:rPr lang="nb-NO" sz="3600" dirty="0"/>
              <a:t>Utforskende arbeidsmåter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1791404"/>
            <a:ext cx="3954161" cy="3914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Figuren viser elementer som ofte inngår i utforskende arbeid. </a:t>
            </a:r>
          </a:p>
          <a:p>
            <a:pPr marL="0" indent="0">
              <a:buNone/>
            </a:pPr>
            <a:r>
              <a:rPr lang="nb-NO" sz="2200" dirty="0"/>
              <a:t>utforskende arbeid starter ofte med en observasjon av et fenomen.</a:t>
            </a:r>
          </a:p>
          <a:p>
            <a:pPr marL="0" indent="0">
              <a:buNone/>
            </a:pPr>
            <a:r>
              <a:rPr lang="nb-NO" sz="2200" dirty="0"/>
              <a:t>I dette eksemplet kunne det vært observasjon av tåke. </a:t>
            </a:r>
          </a:p>
          <a:p>
            <a:pPr marL="0" indent="0">
              <a:buNone/>
            </a:pPr>
            <a:r>
              <a:rPr lang="nb-NO" sz="2200" dirty="0"/>
              <a:t>Det kan trigge en rekke spørsmål </a:t>
            </a:r>
          </a:p>
          <a:p>
            <a:pPr marL="0" indent="0">
              <a:buNone/>
            </a:pPr>
            <a:r>
              <a:rPr lang="nb-NO" sz="2200" dirty="0"/>
              <a:t>og mulige hypoteser som man da ønsker å undersøke.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45B7768-593A-4942-8DB3-88F551875ECA}"/>
              </a:ext>
            </a:extLst>
          </p:cNvPr>
          <p:cNvGrpSpPr/>
          <p:nvPr/>
        </p:nvGrpSpPr>
        <p:grpSpPr>
          <a:xfrm>
            <a:off x="4453891" y="2420504"/>
            <a:ext cx="3695261" cy="3715888"/>
            <a:chOff x="1979712" y="1239913"/>
            <a:chExt cx="5619279" cy="5391471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3"/>
            <a:srcRect b="8172"/>
            <a:stretch/>
          </p:blipFill>
          <p:spPr>
            <a:xfrm>
              <a:off x="1979712" y="1239913"/>
              <a:ext cx="5619279" cy="5391471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0F4C58F-293F-4FE1-8E42-08871E2F969B}"/>
                </a:ext>
              </a:extLst>
            </p:cNvPr>
            <p:cNvSpPr/>
            <p:nvPr/>
          </p:nvSpPr>
          <p:spPr>
            <a:xfrm>
              <a:off x="3637700" y="3429000"/>
              <a:ext cx="1003312" cy="230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DC5CB2F-1593-445B-BDD5-0C9B94E3756C}"/>
                </a:ext>
              </a:extLst>
            </p:cNvPr>
            <p:cNvSpPr/>
            <p:nvPr/>
          </p:nvSpPr>
          <p:spPr>
            <a:xfrm>
              <a:off x="3786039" y="3429000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9B9597A-D0C8-4B25-9B20-35377CAB2962}"/>
                </a:ext>
              </a:extLst>
            </p:cNvPr>
            <p:cNvSpPr/>
            <p:nvPr/>
          </p:nvSpPr>
          <p:spPr>
            <a:xfrm>
              <a:off x="4070344" y="4394825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4902899" y="623839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Modell av elementer som ofte inngår i utforskende arbeid. Modellen er basert på Barber 2009.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029188" y="5797838"/>
            <a:ext cx="2424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nb-NO" sz="1600" dirty="0"/>
              <a:t>Korsager (2018)</a:t>
            </a:r>
          </a:p>
        </p:txBody>
      </p:sp>
      <p:pic>
        <p:nvPicPr>
          <p:cNvPr id="1026" name="Picture 2" descr="Sea Mist, Natur, Morgen, TÃ¥ke, Nature, Himm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2" r="45444"/>
          <a:stretch/>
        </p:blipFill>
        <p:spPr bwMode="auto">
          <a:xfrm>
            <a:off x="4254803" y="758576"/>
            <a:ext cx="2773871" cy="1945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7227762" y="1714501"/>
            <a:ext cx="1668588" cy="848776"/>
          </a:xfrm>
          <a:prstGeom prst="wedgeRoundRectCallout">
            <a:avLst>
              <a:gd name="adj1" fmla="val -107908"/>
              <a:gd name="adj2" fmla="val 65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Hva er egentlig tåke?</a:t>
            </a:r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7296150" y="2646635"/>
            <a:ext cx="1741042" cy="848776"/>
          </a:xfrm>
          <a:prstGeom prst="wedgeRoundRectCallout">
            <a:avLst>
              <a:gd name="adj1" fmla="val -91067"/>
              <a:gd name="adj2" fmla="val -23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Hvorfor oppstår tåke?</a:t>
            </a:r>
          </a:p>
        </p:txBody>
      </p:sp>
      <p:sp>
        <p:nvSpPr>
          <p:cNvPr id="14" name="Bildeforklaring formet som et avrundet rektangel 13"/>
          <p:cNvSpPr/>
          <p:nvPr/>
        </p:nvSpPr>
        <p:spPr>
          <a:xfrm>
            <a:off x="7558755" y="3576475"/>
            <a:ext cx="1562986" cy="848776"/>
          </a:xfrm>
          <a:prstGeom prst="wedgeRoundRectCallout">
            <a:avLst>
              <a:gd name="adj1" fmla="val -104578"/>
              <a:gd name="adj2" fmla="val -53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/>
              <a:t>Hvis tåke er vann så…</a:t>
            </a:r>
          </a:p>
        </p:txBody>
      </p:sp>
    </p:spTree>
    <p:extLst>
      <p:ext uri="{BB962C8B-B14F-4D97-AF65-F5344CB8AC3E}">
        <p14:creationId xmlns:p14="http://schemas.microsoft.com/office/powerpoint/2010/main" val="311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Sea Mist, Natur, Morgen, TÃ¥ke, Nature, Himm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2" r="45444"/>
          <a:stretch/>
        </p:blipFill>
        <p:spPr bwMode="auto">
          <a:xfrm>
            <a:off x="4254803" y="758576"/>
            <a:ext cx="2773871" cy="1945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e 19">
            <a:extLst>
              <a:ext uri="{FF2B5EF4-FFF2-40B4-BE49-F238E27FC236}">
                <a16:creationId xmlns:a16="http://schemas.microsoft.com/office/drawing/2014/main" id="{C45B7768-593A-4942-8DB3-88F551875ECA}"/>
              </a:ext>
            </a:extLst>
          </p:cNvPr>
          <p:cNvGrpSpPr/>
          <p:nvPr/>
        </p:nvGrpSpPr>
        <p:grpSpPr>
          <a:xfrm>
            <a:off x="4453891" y="2420504"/>
            <a:ext cx="3695261" cy="3715888"/>
            <a:chOff x="1979712" y="1239913"/>
            <a:chExt cx="5619279" cy="5391471"/>
          </a:xfrm>
        </p:grpSpPr>
        <p:pic>
          <p:nvPicPr>
            <p:cNvPr id="21" name="Bilde 20"/>
            <p:cNvPicPr>
              <a:picLocks noChangeAspect="1"/>
            </p:cNvPicPr>
            <p:nvPr/>
          </p:nvPicPr>
          <p:blipFill rotWithShape="1">
            <a:blip r:embed="rId4"/>
            <a:srcRect b="8172"/>
            <a:stretch/>
          </p:blipFill>
          <p:spPr>
            <a:xfrm>
              <a:off x="1979712" y="1239913"/>
              <a:ext cx="5619279" cy="5391471"/>
            </a:xfrm>
            <a:prstGeom prst="rect">
              <a:avLst/>
            </a:prstGeom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0F4C58F-293F-4FE1-8E42-08871E2F969B}"/>
                </a:ext>
              </a:extLst>
            </p:cNvPr>
            <p:cNvSpPr/>
            <p:nvPr/>
          </p:nvSpPr>
          <p:spPr>
            <a:xfrm>
              <a:off x="3637700" y="3429000"/>
              <a:ext cx="1003312" cy="230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DC5CB2F-1593-445B-BDD5-0C9B94E3756C}"/>
                </a:ext>
              </a:extLst>
            </p:cNvPr>
            <p:cNvSpPr/>
            <p:nvPr/>
          </p:nvSpPr>
          <p:spPr>
            <a:xfrm>
              <a:off x="3786039" y="3429000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9B9597A-D0C8-4B25-9B20-35377CAB2962}"/>
                </a:ext>
              </a:extLst>
            </p:cNvPr>
            <p:cNvSpPr/>
            <p:nvPr/>
          </p:nvSpPr>
          <p:spPr>
            <a:xfrm>
              <a:off x="4070344" y="4394825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For å forstå hva tåke er og hvordan det oppstår, kan det være relevant å </a:t>
            </a:r>
            <a:r>
              <a:rPr lang="nb-NO" sz="2200" i="1" dirty="0"/>
              <a:t>utforske og beskrive vannets kretsløp* </a:t>
            </a:r>
            <a:r>
              <a:rPr lang="nb-NO" sz="2200" dirty="0"/>
              <a:t>og </a:t>
            </a:r>
            <a:r>
              <a:rPr lang="nb-NO" sz="2200" i="1" dirty="0"/>
              <a:t>utforske faseoverganger*.</a:t>
            </a:r>
            <a:r>
              <a:rPr lang="nb-NO" sz="22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Datainnsamlingen i utforskende arbeid kan være både førstehåndsdata (samle egne data) og andrehånds-data (se på andres data).</a:t>
            </a:r>
          </a:p>
        </p:txBody>
      </p:sp>
      <p:sp>
        <p:nvSpPr>
          <p:cNvPr id="13" name="Ellipse 12"/>
          <p:cNvSpPr/>
          <p:nvPr/>
        </p:nvSpPr>
        <p:spPr>
          <a:xfrm>
            <a:off x="6163202" y="4003196"/>
            <a:ext cx="2223984" cy="17862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ndskap, Kysten, Waters, Beach, Skyer, Vann, InnsjÃ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4" y="271656"/>
            <a:ext cx="2523628" cy="1682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øyrebuet pil 16"/>
          <p:cNvSpPr/>
          <p:nvPr/>
        </p:nvSpPr>
        <p:spPr>
          <a:xfrm flipV="1">
            <a:off x="6717785" y="522579"/>
            <a:ext cx="399161" cy="746017"/>
          </a:xfrm>
          <a:prstGeom prst="curvedRightArrow">
            <a:avLst>
              <a:gd name="adj1" fmla="val 25000"/>
              <a:gd name="adj2" fmla="val 71413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Venstrebuet pil 15"/>
          <p:cNvSpPr/>
          <p:nvPr/>
        </p:nvSpPr>
        <p:spPr>
          <a:xfrm>
            <a:off x="7538483" y="522579"/>
            <a:ext cx="382773" cy="80685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84378" y="251991"/>
            <a:ext cx="7583243" cy="94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/>
              <a:t>Utforskende arbeidsmåter </a:t>
            </a:r>
            <a:endParaRPr lang="nb-NO" dirty="0"/>
          </a:p>
        </p:txBody>
      </p:sp>
      <p:sp>
        <p:nvSpPr>
          <p:cNvPr id="26" name="Rektangel 25"/>
          <p:cNvSpPr/>
          <p:nvPr/>
        </p:nvSpPr>
        <p:spPr>
          <a:xfrm>
            <a:off x="1967022" y="5743545"/>
            <a:ext cx="2226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nb-NO" sz="1000" b="1" dirty="0"/>
              <a:t>*Kompetansemål etter 4. og 7.trinn</a:t>
            </a:r>
          </a:p>
          <a:p>
            <a:pPr algn="r"/>
            <a:r>
              <a:rPr lang="nb-NO" sz="1000" dirty="0"/>
              <a:t>Læreplan i naturfag på høring Vår 2019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902899" y="623839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Modell av elementer som ofte inngår i utforskende arbeid. Modellen er basert på Barber 2009.</a:t>
            </a:r>
          </a:p>
        </p:txBody>
      </p:sp>
    </p:spTree>
    <p:extLst>
      <p:ext uri="{BB962C8B-B14F-4D97-AF65-F5344CB8AC3E}">
        <p14:creationId xmlns:p14="http://schemas.microsoft.com/office/powerpoint/2010/main" val="16234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Om elevene skal innhente egne data kan digitale verktøy være til hjelp.</a:t>
            </a:r>
          </a:p>
          <a:p>
            <a:pPr marL="0" indent="0">
              <a:buNone/>
            </a:pPr>
            <a:r>
              <a:rPr lang="nb-NO" sz="2200" dirty="0"/>
              <a:t>I dette eksemplet har dere brukt to ulike digitale verktøy for å utforske faseoverganger ved å måle temperatur: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digitalt termometer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digital datalogger med temperatursensor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4378" y="251991"/>
            <a:ext cx="7583243" cy="94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/>
              <a:t>Utforskende arbeidsmåter </a:t>
            </a:r>
            <a:endParaRPr lang="nb-NO" dirty="0"/>
          </a:p>
        </p:txBody>
      </p:sp>
      <p:sp>
        <p:nvSpPr>
          <p:cNvPr id="14" name="Rektangel 13"/>
          <p:cNvSpPr/>
          <p:nvPr/>
        </p:nvSpPr>
        <p:spPr>
          <a:xfrm>
            <a:off x="4902899" y="623839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Modell av elementer som ofte inngår i utforskende arbeid. Modellen er basert på Barber 2009.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C45B7768-593A-4942-8DB3-88F551875ECA}"/>
              </a:ext>
            </a:extLst>
          </p:cNvPr>
          <p:cNvGrpSpPr/>
          <p:nvPr/>
        </p:nvGrpSpPr>
        <p:grpSpPr>
          <a:xfrm>
            <a:off x="4453891" y="1533525"/>
            <a:ext cx="4842509" cy="4602867"/>
            <a:chOff x="1979712" y="1239913"/>
            <a:chExt cx="5619279" cy="5391471"/>
          </a:xfrm>
        </p:grpSpPr>
        <p:pic>
          <p:nvPicPr>
            <p:cNvPr id="16" name="Bilde 15"/>
            <p:cNvPicPr>
              <a:picLocks noChangeAspect="1"/>
            </p:cNvPicPr>
            <p:nvPr/>
          </p:nvPicPr>
          <p:blipFill rotWithShape="1">
            <a:blip r:embed="rId3"/>
            <a:srcRect b="8172"/>
            <a:stretch/>
          </p:blipFill>
          <p:spPr>
            <a:xfrm>
              <a:off x="1979712" y="1239913"/>
              <a:ext cx="5619279" cy="5391471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0F4C58F-293F-4FE1-8E42-08871E2F969B}"/>
                </a:ext>
              </a:extLst>
            </p:cNvPr>
            <p:cNvSpPr/>
            <p:nvPr/>
          </p:nvSpPr>
          <p:spPr>
            <a:xfrm>
              <a:off x="3637700" y="3429000"/>
              <a:ext cx="1003312" cy="230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DC5CB2F-1593-445B-BDD5-0C9B94E3756C}"/>
                </a:ext>
              </a:extLst>
            </p:cNvPr>
            <p:cNvSpPr/>
            <p:nvPr/>
          </p:nvSpPr>
          <p:spPr>
            <a:xfrm>
              <a:off x="3786039" y="3429000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9B9597A-D0C8-4B25-9B20-35377CAB2962}"/>
                </a:ext>
              </a:extLst>
            </p:cNvPr>
            <p:cNvSpPr/>
            <p:nvPr/>
          </p:nvSpPr>
          <p:spPr>
            <a:xfrm>
              <a:off x="4070344" y="4394825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Ellipse 20"/>
          <p:cNvSpPr/>
          <p:nvPr/>
        </p:nvSpPr>
        <p:spPr>
          <a:xfrm>
            <a:off x="6677025" y="3281111"/>
            <a:ext cx="2492956" cy="2212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Oppsummering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295420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Utforskende arbeid og læring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Siste TIMSS-undersøkelsen viste en positiv sammenheng mellom utforskende aktiviteter og elevprestasjoner. </a:t>
            </a:r>
          </a:p>
          <a:p>
            <a:r>
              <a:rPr lang="nb-NO" sz="2200" dirty="0"/>
              <a:t>Observasjoner og gjøringer gir trening i ferdigheter og innsikt i metoder, men fører i seg selv ikke automatisk til læring. </a:t>
            </a:r>
          </a:p>
          <a:p>
            <a:r>
              <a:rPr lang="nb-NO" sz="2200" dirty="0"/>
              <a:t>Læringsutbyttet øker når elevene må få mulighet til å kommunisere, diskutere og sammenligne resultatene sine.</a:t>
            </a:r>
          </a:p>
        </p:txBody>
      </p:sp>
      <p:sp>
        <p:nvSpPr>
          <p:cNvPr id="6" name="Rektangel 5"/>
          <p:cNvSpPr/>
          <p:nvPr/>
        </p:nvSpPr>
        <p:spPr>
          <a:xfrm>
            <a:off x="5145939" y="6165126"/>
            <a:ext cx="3733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/>
              <a:t>Haug, Mork &amp; Frøyland (2018); Nilsen &amp; Frøyland (2016) </a:t>
            </a:r>
          </a:p>
        </p:txBody>
      </p:sp>
    </p:spTree>
    <p:extLst>
      <p:ext uri="{BB962C8B-B14F-4D97-AF65-F5344CB8AC3E}">
        <p14:creationId xmlns:p14="http://schemas.microsoft.com/office/powerpoint/2010/main" val="410608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Utforskende arbeidsmåter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3" y="1825624"/>
            <a:ext cx="4940994" cy="43217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Begge de digitale verktøyene har fordeler og ulemper i datainnsamling.</a:t>
            </a:r>
          </a:p>
          <a:p>
            <a:pPr>
              <a:lnSpc>
                <a:spcPct val="100000"/>
              </a:lnSpc>
            </a:pPr>
            <a:r>
              <a:rPr lang="nb-NO" sz="2200" b="1" dirty="0"/>
              <a:t>Digital termometer: </a:t>
            </a:r>
            <a:r>
              <a:rPr lang="nb-NO" sz="2200" dirty="0"/>
              <a:t>elevene lærer å notere, organisere og selv fremstille data innsamlede, men bruker noe  tid på bearbeiding av data. </a:t>
            </a:r>
          </a:p>
          <a:p>
            <a:pPr>
              <a:lnSpc>
                <a:spcPct val="100000"/>
              </a:lnSpc>
            </a:pPr>
            <a:r>
              <a:rPr lang="nb-NO" sz="2200" b="1" dirty="0" err="1"/>
              <a:t>Datalogger</a:t>
            </a:r>
            <a:r>
              <a:rPr lang="nb-NO" sz="2200" b="1" dirty="0"/>
              <a:t>: </a:t>
            </a:r>
            <a:r>
              <a:rPr lang="nb-NO" sz="2200" dirty="0"/>
              <a:t>elevene får  automatisk data-innsamling som kan foregå med høy frekvens, over tid, og uten fysisk tilstedeværelse, men de kan miste forståelse for og eierskap til dataene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45B7768-593A-4942-8DB3-88F551875ECA}"/>
              </a:ext>
            </a:extLst>
          </p:cNvPr>
          <p:cNvGrpSpPr/>
          <p:nvPr/>
        </p:nvGrpSpPr>
        <p:grpSpPr>
          <a:xfrm>
            <a:off x="5072348" y="1594941"/>
            <a:ext cx="4011619" cy="3963177"/>
            <a:chOff x="1979712" y="1239913"/>
            <a:chExt cx="5619279" cy="5391471"/>
          </a:xfrm>
        </p:grpSpPr>
        <p:pic>
          <p:nvPicPr>
            <p:cNvPr id="13" name="Bilde 12"/>
            <p:cNvPicPr>
              <a:picLocks noChangeAspect="1"/>
            </p:cNvPicPr>
            <p:nvPr/>
          </p:nvPicPr>
          <p:blipFill rotWithShape="1">
            <a:blip r:embed="rId3"/>
            <a:srcRect b="8172"/>
            <a:stretch/>
          </p:blipFill>
          <p:spPr>
            <a:xfrm>
              <a:off x="1979712" y="1239913"/>
              <a:ext cx="5619279" cy="5391471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0F4C58F-293F-4FE1-8E42-08871E2F969B}"/>
                </a:ext>
              </a:extLst>
            </p:cNvPr>
            <p:cNvSpPr/>
            <p:nvPr/>
          </p:nvSpPr>
          <p:spPr>
            <a:xfrm>
              <a:off x="3637700" y="3429000"/>
              <a:ext cx="1003312" cy="230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DC5CB2F-1593-445B-BDD5-0C9B94E3756C}"/>
                </a:ext>
              </a:extLst>
            </p:cNvPr>
            <p:cNvSpPr/>
            <p:nvPr/>
          </p:nvSpPr>
          <p:spPr>
            <a:xfrm>
              <a:off x="3786039" y="3429000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9B9597A-D0C8-4B25-9B20-35377CAB2962}"/>
                </a:ext>
              </a:extLst>
            </p:cNvPr>
            <p:cNvSpPr/>
            <p:nvPr/>
          </p:nvSpPr>
          <p:spPr>
            <a:xfrm>
              <a:off x="4070344" y="4394825"/>
              <a:ext cx="1003312" cy="1036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ktangel 16"/>
          <p:cNvSpPr/>
          <p:nvPr/>
        </p:nvSpPr>
        <p:spPr>
          <a:xfrm>
            <a:off x="5527600" y="579584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Modell av elementer som ofte inngår i utforskende arbeid. Modellen er basert på Barber 2009.</a:t>
            </a:r>
          </a:p>
        </p:txBody>
      </p:sp>
      <p:sp>
        <p:nvSpPr>
          <p:cNvPr id="4" name="Ellipse 3"/>
          <p:cNvSpPr/>
          <p:nvPr/>
        </p:nvSpPr>
        <p:spPr>
          <a:xfrm>
            <a:off x="7078158" y="3062174"/>
            <a:ext cx="2005811" cy="181988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5739" y="439480"/>
            <a:ext cx="7583243" cy="1333499"/>
          </a:xfrm>
        </p:spPr>
        <p:txBody>
          <a:bodyPr>
            <a:normAutofit fontScale="90000"/>
          </a:bodyPr>
          <a:lstStyle/>
          <a:p>
            <a:r>
              <a:rPr lang="nb-NO" dirty="0"/>
              <a:t>Uansett hvilket digitalt verktøy man velger å bruke i de utforskende arbeidsmåtene så er det viktig at elevene: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95738" y="2162175"/>
            <a:ext cx="7162412" cy="38569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200" dirty="0"/>
              <a:t>ikke bruker for mye tid på selve datainnsamlingen, slik at det ikke er tid til analyse og tolking av dataene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får eierskap til, og forstår dataene de samler inn og hva de kan brukes til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får mulighet til å kommunisere og diskutere resultatene underveis i prosessen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anvender resultater fra datainnsamling i en eller flere faglige kontekster (eksempel i denne oppgaven kan være vannets kretsløp og egenskaper til stoffer)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579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Planlegg egen undervisning </a:t>
            </a:r>
            <a:endParaRPr lang="en-US" sz="36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  <a:br>
              <a:rPr lang="nb-NO" dirty="0"/>
            </a:br>
            <a:r>
              <a:rPr lang="nb-NO" dirty="0"/>
              <a:t>(10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sz="2200" dirty="0"/>
              <a:t>Jobb individuelt eller i grupper: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Planlegg en aktivitet der elevene må bruke digitale verktøy (kan være de to dere har prøvd i denne modulen eller noe annet) til datainnsamling.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Skisser hvilket læringsutbytte aktiviteten skal gi elevene.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sz="2200" dirty="0"/>
              <a:t>Aktiviteten skal gjennomføres før neste samling.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Før neste samling skal du reflektere over hvilket læringsutbytte opplevde du at aktiviteten ga elevene og om det var hensiktsmessig  bruke det digitale verktøyet.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nb-NO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690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dirty="0">
                <a:solidFill>
                  <a:srgbClr val="268183"/>
                </a:solidFill>
              </a:rPr>
              <a:t>Innhente data med 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dirty="0">
                <a:solidFill>
                  <a:srgbClr val="268183"/>
                </a:solidFill>
              </a:rPr>
              <a:t>digitale verktøy</a:t>
            </a:r>
            <a:br>
              <a:rPr lang="nb-NO" dirty="0">
                <a:solidFill>
                  <a:srgbClr val="268183"/>
                </a:solidFill>
              </a:rPr>
            </a:br>
            <a:br>
              <a:rPr lang="nb-NO" sz="3600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85808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før dere starter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7" y="1825625"/>
            <a:ext cx="5143113" cy="4180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Sjekk at dere har utstyr tilgjengelig: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digitalt termometer, datalogger </a:t>
            </a:r>
            <a:br>
              <a:rPr lang="nb-NO" sz="2200" dirty="0"/>
            </a:br>
            <a:r>
              <a:rPr lang="nb-NO" sz="2200" dirty="0"/>
              <a:t>med temperatursensor, kokeplate, 100–200 ml begerglass, vann, stoppeklokke, noe å notere med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utskrift av tabell og refleksjonsskjema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1AEC9C5-0185-48BB-A3C8-D88D8FB86C98}"/>
              </a:ext>
            </a:extLst>
          </p:cNvPr>
          <p:cNvSpPr txBox="1">
            <a:spLocks/>
          </p:cNvSpPr>
          <p:nvPr/>
        </p:nvSpPr>
        <p:spPr>
          <a:xfrm>
            <a:off x="895737" y="4791074"/>
            <a:ext cx="7171937" cy="3578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nb-NO" sz="2200" dirty="0"/>
              <a:t>Det anbefales at dere gjennomfører datainnsamlingene, men dersom dere ikke har nødvendig utstyr kan dere se filmer av datainnsamlingene. 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4F80A5C8-251F-43A2-AEEC-B7BAF0ED873E}"/>
              </a:ext>
            </a:extLst>
          </p:cNvPr>
          <p:cNvSpPr/>
          <p:nvPr/>
        </p:nvSpPr>
        <p:spPr>
          <a:xfrm>
            <a:off x="5924551" y="1378582"/>
            <a:ext cx="3095626" cy="1772605"/>
          </a:xfrm>
          <a:prstGeom prst="wedgeRoundRectCallout">
            <a:avLst>
              <a:gd name="adj1" fmla="val -58678"/>
              <a:gd name="adj2" fmla="val 13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Dataloggeren må være klar til bruk og koblet til aktuelt program for datainnsamling. Modulen gir ikke opplæring i bruk.</a:t>
            </a:r>
          </a:p>
        </p:txBody>
      </p:sp>
    </p:spTree>
    <p:extLst>
      <p:ext uri="{BB962C8B-B14F-4D97-AF65-F5344CB8AC3E}">
        <p14:creationId xmlns:p14="http://schemas.microsoft.com/office/powerpoint/2010/main" val="46460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å reflektere over hvordan ulike digitale verktøy kan brukes til å innhente data og hvilke ulike læringsutbytter elevene kan få av de ulike verktøyene når man jobber utforskende. </a:t>
            </a:r>
          </a:p>
        </p:txBody>
      </p:sp>
    </p:spTree>
    <p:extLst>
      <p:ext uri="{BB962C8B-B14F-4D97-AF65-F5344CB8AC3E}">
        <p14:creationId xmlns:p14="http://schemas.microsoft.com/office/powerpoint/2010/main" val="108962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29597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etter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5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/>
                        <a:t>Veien videre og neste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  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7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63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erfaringer etter utprøving </a:t>
            </a:r>
            <a:br>
              <a:rPr lang="nb-NO" dirty="0"/>
            </a:br>
            <a:r>
              <a:rPr lang="nb-NO" dirty="0"/>
              <a:t>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Del erfaringene fra utprøvingen i grupper på tre–fire deltakere.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Forklar kort aktiviteten og hvilket bruke digitalt verktøy elevene brukte til datainnsamling.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Hvilket læringsutbytte opplevde du at aktiviteten ga elevene?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Var hensiktsmessig  bruke det digitale verktøyet?</a:t>
            </a:r>
          </a:p>
          <a:p>
            <a:pPr>
              <a:spcBef>
                <a:spcPts val="1800"/>
              </a:spcBef>
            </a:pPr>
            <a:endParaRPr lang="nb-NO" sz="2200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På bakgrunn av erfaringsdelingen skal gruppen velge to konkrete eksempler på bruk av digitale verktøy i naturfag som dere syns fungerer godt.</a:t>
            </a:r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42062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200" dirty="0"/>
              <a:t>Del eksemplene dere valgte ut i gruppediskusjonen.</a:t>
            </a:r>
          </a:p>
        </p:txBody>
      </p:sp>
    </p:spTree>
    <p:extLst>
      <p:ext uri="{BB962C8B-B14F-4D97-AF65-F5344CB8AC3E}">
        <p14:creationId xmlns:p14="http://schemas.microsoft.com/office/powerpoint/2010/main" val="59572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16746" cy="1325563"/>
          </a:xfrm>
        </p:spPr>
        <p:txBody>
          <a:bodyPr/>
          <a:lstStyle/>
          <a:p>
            <a:r>
              <a:rPr lang="nb-NO" dirty="0"/>
              <a:t>Veien videre og neste modul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Se gjennom </a:t>
            </a:r>
            <a:r>
              <a:rPr lang="nb-NO" sz="2200" i="1" dirty="0"/>
              <a:t>Introduksjon </a:t>
            </a:r>
            <a:r>
              <a:rPr lang="nb-NO" sz="2200" dirty="0"/>
              <a:t>og </a:t>
            </a:r>
            <a:r>
              <a:rPr lang="nb-NO" sz="2200" i="1" dirty="0"/>
              <a:t>A – Forarbeid </a:t>
            </a:r>
            <a:r>
              <a:rPr lang="nb-NO" sz="2200" dirty="0"/>
              <a:t>i det som blir deres neste modul.</a:t>
            </a:r>
          </a:p>
        </p:txBody>
      </p:sp>
    </p:spTree>
    <p:extLst>
      <p:ext uri="{BB962C8B-B14F-4D97-AF65-F5344CB8AC3E}">
        <p14:creationId xmlns:p14="http://schemas.microsoft.com/office/powerpoint/2010/main" val="412400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0552" y="2255045"/>
            <a:ext cx="7888147" cy="3392144"/>
          </a:xfrm>
        </p:spPr>
        <p:txBody>
          <a:bodyPr>
            <a:noAutofit/>
          </a:bodyPr>
          <a:lstStyle/>
          <a:p>
            <a:pPr algn="l"/>
            <a:r>
              <a:rPr lang="en-US" sz="1600" dirty="0"/>
              <a:t>Barber, J. (2009). The Seeds of Science/Roots of Reading Inquiry Framework, scienceandliteracy.org</a:t>
            </a:r>
          </a:p>
          <a:p>
            <a:pPr algn="l"/>
            <a:r>
              <a:rPr lang="en-US" sz="1600" dirty="0"/>
              <a:t>Hansen, P. K. (2012). </a:t>
            </a:r>
            <a:r>
              <a:rPr lang="nb-NO" sz="1600" dirty="0"/>
              <a:t>Hvordan introduseres og videreutvikles kunnskap om vannets kretsløp i norske lærebøker for grunnskolen?" </a:t>
            </a:r>
            <a:r>
              <a:rPr lang="en-US" sz="1600" dirty="0"/>
              <a:t>How is the water cycle presented in Norwegian textbooks for compulsory education?". Nordic Studies in Science Education, 8(2), 122-137.</a:t>
            </a:r>
          </a:p>
          <a:p>
            <a:pPr algn="l"/>
            <a:r>
              <a:rPr lang="nb-NO" sz="1600" dirty="0"/>
              <a:t>Haug, Mork &amp; Frøyland (2018). Utforskende arbeidsmåter: Fra gjøring til læring. Naturfag 1/2018 s. 82 - 85. ISSN: 1504-4564. </a:t>
            </a:r>
          </a:p>
          <a:p>
            <a:pPr algn="l"/>
            <a:r>
              <a:rPr lang="nb-NO" sz="1600" dirty="0"/>
              <a:t>Korsager, M. (2018). Utforskende undervisning og arbeidsmåter – en introduksjon. Naturfag 1/2018 s. 82 - 85. ISSN: 1504-4564. </a:t>
            </a:r>
          </a:p>
          <a:p>
            <a:pPr algn="l"/>
            <a:r>
              <a:rPr lang="nb-NO" sz="1600" dirty="0"/>
              <a:t>Nilsen, T., &amp; Frøyland, M. (2016). Undervisning i naturfag. I O. K. Bergem, H. Kaarstein &amp; T. Nilsen (Eds.), Vi kan lykkes i realfag. Resultater og analyser fra TIMSS 2015 (s. 137-157). Universitetsforlaget.</a:t>
            </a:r>
            <a:endParaRPr lang="en-US" sz="1600" dirty="0"/>
          </a:p>
          <a:p>
            <a:pPr algn="l"/>
            <a:r>
              <a:rPr lang="nb-NO" sz="1600" dirty="0"/>
              <a:t>Pedersen, Bjørn &amp; Ormestad, Helmut. (2018, 20. februar). Termometer. I Store norske leksikon. Hentet 19. februar 2019 fra https://snl.no/termometer.</a:t>
            </a:r>
          </a:p>
          <a:p>
            <a:pPr algn="l"/>
            <a:endParaRPr lang="en-US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0898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409278"/>
              </p:ext>
            </p:extLst>
          </p:nvPr>
        </p:nvGraphicFramePr>
        <p:xfrm>
          <a:off x="895350" y="1825625"/>
          <a:ext cx="758348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forarbeidet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Oppgave: faseoverganger i vann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err="1"/>
                        <a:t>Fagdidaktisk</a:t>
                      </a:r>
                      <a:r>
                        <a:rPr lang="nb-NO" sz="2200" dirty="0"/>
                        <a:t> refleksjon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aseline="0" dirty="0"/>
                        <a:t>20 </a:t>
                      </a:r>
                      <a:r>
                        <a:rPr lang="nb-NO" sz="22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266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3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6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85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40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411331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Innhente data med digitale verktøy</a:t>
            </a:r>
            <a:br>
              <a:rPr lang="nb-NO" dirty="0"/>
            </a:br>
            <a:r>
              <a:rPr lang="nb-NO" dirty="0"/>
              <a:t>(5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971675"/>
            <a:ext cx="7583244" cy="39917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nb-NO" sz="2200" dirty="0"/>
              <a:t>Arbeid i grupper på tre–fire personer, og utveksle svarene deres fra forberedelsen: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b-NO" sz="2200" dirty="0"/>
              <a:t>Hvilke digitale verktøy til å innhente data i naturfag har dere erfaring med 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b-NO" sz="2200" dirty="0"/>
              <a:t>Hvilke fordeler og utfordringer har dere opplevd med de ulike verktøyene? (for både deg som lærer og for elevene)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nb-NO" sz="2200" dirty="0"/>
              <a:t>Skriv ned svar som stikkord på et felles ark.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1046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Oppgave: Faseoverganger i vann</a:t>
            </a:r>
            <a:endParaRPr lang="x-none" sz="36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629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skal nå gjennomføre en liten aktivitet  utforskende arbeid knyttet til faseoverganger i vann.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Som en del av arbeidet skal dere gjennomføre en datainnsamling ved bruk av to ulike digitale verktøy:</a:t>
            </a:r>
          </a:p>
          <a:p>
            <a:pPr marL="914400" lvl="1" indent="-457200">
              <a:buFont typeface="+mj-lt"/>
              <a:buAutoNum type="arabicParenR"/>
            </a:pPr>
            <a:r>
              <a:rPr lang="nb-NO" sz="2200" dirty="0"/>
              <a:t>digitalt termometer </a:t>
            </a:r>
          </a:p>
          <a:p>
            <a:pPr marL="914400" lvl="1" indent="-457200">
              <a:buFont typeface="+mj-lt"/>
              <a:buAutoNum type="arabicParenR"/>
            </a:pPr>
            <a:r>
              <a:rPr lang="nb-NO" sz="2200" dirty="0" err="1"/>
              <a:t>datalogger</a:t>
            </a:r>
            <a:r>
              <a:rPr lang="nb-NO" sz="2200" dirty="0"/>
              <a:t> med temperatursensor</a:t>
            </a:r>
          </a:p>
          <a:p>
            <a:pPr marL="914400" lvl="1" indent="-457200">
              <a:buFont typeface="+mj-lt"/>
              <a:buAutoNum type="arabicParenR"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Etter datainnsamlingene skal dere reflektere over hvilket læringsutbytte dere opplevde de digitale verktøyene ga dere i refleksjonsskjemaet.</a:t>
            </a:r>
          </a:p>
        </p:txBody>
      </p:sp>
    </p:spTree>
    <p:extLst>
      <p:ext uri="{BB962C8B-B14F-4D97-AF65-F5344CB8AC3E}">
        <p14:creationId xmlns:p14="http://schemas.microsoft.com/office/powerpoint/2010/main" val="85635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Faseoverganger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Sett dere i grupper på fire.</a:t>
            </a:r>
          </a:p>
          <a:p>
            <a:r>
              <a:rPr lang="nb-NO" sz="2200" dirty="0"/>
              <a:t>Ta frem </a:t>
            </a:r>
            <a:r>
              <a:rPr lang="nb-NO" sz="2200" dirty="0">
                <a:hlinkClick r:id="rId2"/>
              </a:rPr>
              <a:t>lappene med begreper for faseoverganger</a:t>
            </a:r>
            <a:r>
              <a:rPr lang="nb-NO" sz="2200" dirty="0"/>
              <a:t>.</a:t>
            </a:r>
          </a:p>
          <a:p>
            <a:r>
              <a:rPr lang="nb-NO" sz="2200" dirty="0"/>
              <a:t>Les gjennom dem og bli enige om hvilken rekkefølge dere vil legge setningene i.</a:t>
            </a:r>
          </a:p>
          <a:p>
            <a:r>
              <a:rPr lang="nb-NO" sz="2200" dirty="0"/>
              <a:t>Forslag til rekkefølge kommer på neste bilde.</a:t>
            </a:r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DDBD3F5-D48F-4C5A-B4C4-B1CE62A492C0}"/>
              </a:ext>
            </a:extLst>
          </p:cNvPr>
          <p:cNvSpPr txBox="1">
            <a:spLocks/>
          </p:cNvSpPr>
          <p:nvPr/>
        </p:nvSpPr>
        <p:spPr>
          <a:xfrm>
            <a:off x="4723201" y="2905089"/>
            <a:ext cx="3822566" cy="387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2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01FAD24-CA58-493E-987B-298E7DDF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250"/>
            <a:ext cx="740885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12385</TotalTime>
  <Words>1704</Words>
  <Application>Microsoft Office PowerPoint</Application>
  <PresentationFormat>Skjermfremvisning (4:3)</PresentationFormat>
  <Paragraphs>241</Paragraphs>
  <Slides>35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Office-tema</vt:lpstr>
      <vt:lpstr>Innhente data med  digitale verktøy  B – Samarbeid</vt:lpstr>
      <vt:lpstr>Mål</vt:lpstr>
      <vt:lpstr>Forberedelse før dere starter </vt:lpstr>
      <vt:lpstr>Tidsplan for denne økta</vt:lpstr>
      <vt:lpstr>Oppsummer forarbeidet i grupper</vt:lpstr>
      <vt:lpstr>Innhente data med digitale verktøy (5 minutter)</vt:lpstr>
      <vt:lpstr>Oppgave: Faseoverganger i vann</vt:lpstr>
      <vt:lpstr>Gruppeoppgaver</vt:lpstr>
      <vt:lpstr>Faseoverganger (5 minutter)</vt:lpstr>
      <vt:lpstr>Faseoverganger</vt:lpstr>
      <vt:lpstr>Datainnsamling med termometer  (10 minutter)</vt:lpstr>
      <vt:lpstr>Datainnsamling med datalogger   (10 minutter)</vt:lpstr>
      <vt:lpstr>Forklar resultatet (5 minutter)</vt:lpstr>
      <vt:lpstr>Undervisnings-tips</vt:lpstr>
      <vt:lpstr>Fagdidaktisk refleksjon</vt:lpstr>
      <vt:lpstr>Utbytte og erfaringer (10 minutter)</vt:lpstr>
      <vt:lpstr>Utbytte og erfaringer (10 minutter)</vt:lpstr>
      <vt:lpstr>Del i plenum (10 minutter)</vt:lpstr>
      <vt:lpstr>Faglig påfyll om utforskende arbeid  og digitale verktøy </vt:lpstr>
      <vt:lpstr>Utforskende arbeidsmåter </vt:lpstr>
      <vt:lpstr>PowerPoint-presentasjon</vt:lpstr>
      <vt:lpstr>PowerPoint-presentasjon</vt:lpstr>
      <vt:lpstr>Oppsummering</vt:lpstr>
      <vt:lpstr>Utforskende arbeid og læring</vt:lpstr>
      <vt:lpstr>Utforskende arbeidsmåter </vt:lpstr>
      <vt:lpstr>Uansett hvilket digitalt verktøy man velger å bruke i de utforskende arbeidsmåtene så er det viktig at elevene:</vt:lpstr>
      <vt:lpstr>Planlegg egen undervisning </vt:lpstr>
      <vt:lpstr>Planlegg egen undervisning  (10 minutter)</vt:lpstr>
      <vt:lpstr>Innhente data med  digitale verktøy  D – Etterarbeid</vt:lpstr>
      <vt:lpstr>Mål</vt:lpstr>
      <vt:lpstr>Tidsplan for denne økta</vt:lpstr>
      <vt:lpstr>Del erfaringer etter utprøving  (20 minutter)</vt:lpstr>
      <vt:lpstr>Oppsummer i plenum (20 minutter)</vt:lpstr>
      <vt:lpstr>Veien videre og neste modul (5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337</cp:revision>
  <cp:lastPrinted>2018-09-04T09:49:51Z</cp:lastPrinted>
  <dcterms:created xsi:type="dcterms:W3CDTF">2017-08-11T05:42:55Z</dcterms:created>
  <dcterms:modified xsi:type="dcterms:W3CDTF">2019-04-11T13:50:58Z</dcterms:modified>
</cp:coreProperties>
</file>