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21F4F0-3510-4AB0-909A-1A6714E4376E}">
  <a:tblStyle styleId="{1821F4F0-3510-4AB0-909A-1A6714E4376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CEC"/>
          </a:solidFill>
        </a:fill>
      </a:tcStyle>
    </a:wholeTbl>
    <a:band1H>
      <a:tcTxStyle/>
      <a:tcStyle>
        <a:tcBdr/>
        <a:fill>
          <a:solidFill>
            <a:srgbClr val="CAD7D8"/>
          </a:solidFill>
        </a:fill>
      </a:tcStyle>
    </a:band1H>
    <a:band2H>
      <a:tcTxStyle/>
      <a:tcStyle>
        <a:tcBdr/>
      </a:tcStyle>
    </a:band2H>
    <a:band1V>
      <a:tcTxStyle/>
      <a:tcStyle>
        <a:tcBdr/>
        <a:fill>
          <a:solidFill>
            <a:srgbClr val="CAD7D8"/>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p:cViewPr varScale="1">
        <p:scale>
          <a:sx n="106" d="100"/>
          <a:sy n="106" d="100"/>
        </p:scale>
        <p:origin x="180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076363" cy="513508"/>
          </a:xfrm>
          <a:prstGeom prst="rect">
            <a:avLst/>
          </a:prstGeom>
          <a:noFill/>
          <a:ln>
            <a:noFill/>
          </a:ln>
        </p:spPr>
        <p:txBody>
          <a:bodyPr spcFirstLastPara="1" wrap="square" lIns="94900" tIns="47450" rIns="94900" bIns="4745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1295" y="0"/>
            <a:ext cx="3076363" cy="513508"/>
          </a:xfrm>
          <a:prstGeom prst="rect">
            <a:avLst/>
          </a:prstGeom>
          <a:noFill/>
          <a:ln>
            <a:noFill/>
          </a:ln>
        </p:spPr>
        <p:txBody>
          <a:bodyPr spcFirstLastPara="1" wrap="square" lIns="94900" tIns="47450" rIns="94900" bIns="4745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721107"/>
            <a:ext cx="3076363" cy="513507"/>
          </a:xfrm>
          <a:prstGeom prst="rect">
            <a:avLst/>
          </a:prstGeom>
          <a:noFill/>
          <a:ln>
            <a:noFill/>
          </a:ln>
        </p:spPr>
        <p:txBody>
          <a:bodyPr spcFirstLastPara="1" wrap="square" lIns="94900" tIns="47450" rIns="94900" bIns="4745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1: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 name="Google Shape;92;p1: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2: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2: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2" name="Google Shape;152;p12: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a:solidFill>
                  <a:schemeClr val="dk1"/>
                </a:solidFill>
                <a:latin typeface="Calibri"/>
                <a:ea typeface="Calibri"/>
                <a:cs typeface="Calibri"/>
                <a:sym typeface="Calibri"/>
              </a:rPr>
              <a:t>10</a:t>
            </a:fld>
            <a:endParaRPr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3: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9" name="Google Shape;159;p13: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4: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14: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66" name="Google Shape;166;p14: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a:solidFill>
                  <a:schemeClr val="dk1"/>
                </a:solidFill>
                <a:latin typeface="Calibri"/>
                <a:ea typeface="Calibri"/>
                <a:cs typeface="Calibri"/>
                <a:sym typeface="Calibri"/>
              </a:rPr>
              <a:t>12</a:t>
            </a:fld>
            <a:endParaRPr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5: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5: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73" name="Google Shape;173;p15: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a:solidFill>
                  <a:schemeClr val="dk1"/>
                </a:solidFill>
                <a:latin typeface="Calibri"/>
                <a:ea typeface="Calibri"/>
                <a:cs typeface="Calibri"/>
                <a:sym typeface="Calibri"/>
              </a:rPr>
              <a:t>13</a:t>
            </a:fld>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44f33a0ee8_0_0:notes"/>
          <p:cNvSpPr>
            <a:spLocks noGrp="1" noRot="1" noChangeAspect="1"/>
          </p:cNvSpPr>
          <p:nvPr>
            <p:ph type="sldImg" idx="2"/>
          </p:nvPr>
        </p:nvSpPr>
        <p:spPr>
          <a:xfrm>
            <a:off x="1246188" y="1279525"/>
            <a:ext cx="4606800" cy="3454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44f33a0ee8_0_0:notes"/>
          <p:cNvSpPr txBox="1">
            <a:spLocks noGrp="1"/>
          </p:cNvSpPr>
          <p:nvPr>
            <p:ph type="body" idx="1"/>
          </p:nvPr>
        </p:nvSpPr>
        <p:spPr>
          <a:xfrm>
            <a:off x="709930" y="4925407"/>
            <a:ext cx="5679300" cy="4029900"/>
          </a:xfrm>
          <a:prstGeom prst="rect">
            <a:avLst/>
          </a:prstGeom>
        </p:spPr>
        <p:txBody>
          <a:bodyPr spcFirstLastPara="1" wrap="square" lIns="94900" tIns="47450" rIns="94900" bIns="47450" anchor="t" anchorCtr="0">
            <a:noAutofit/>
          </a:bodyPr>
          <a:lstStyle/>
          <a:p>
            <a:pPr marL="0" lvl="0" indent="0" algn="l" rtl="0">
              <a:spcBef>
                <a:spcPts val="0"/>
              </a:spcBef>
              <a:spcAft>
                <a:spcPts val="0"/>
              </a:spcAft>
              <a:buNone/>
            </a:pPr>
            <a:endParaRPr/>
          </a:p>
        </p:txBody>
      </p:sp>
      <p:sp>
        <p:nvSpPr>
          <p:cNvPr id="180" name="Google Shape;180;g44f33a0ee8_0_0:notes"/>
          <p:cNvSpPr txBox="1">
            <a:spLocks noGrp="1"/>
          </p:cNvSpPr>
          <p:nvPr>
            <p:ph type="sldNum" idx="12"/>
          </p:nvPr>
        </p:nvSpPr>
        <p:spPr>
          <a:xfrm>
            <a:off x="4021295" y="9721107"/>
            <a:ext cx="3076500" cy="513600"/>
          </a:xfrm>
          <a:prstGeom prst="rect">
            <a:avLst/>
          </a:prstGeom>
        </p:spPr>
        <p:txBody>
          <a:bodyPr spcFirstLastPara="1" wrap="square" lIns="94900" tIns="47450" rIns="94900" bIns="47450" anchor="b" anchorCtr="0">
            <a:noAutofit/>
          </a:bodyPr>
          <a:lstStyle/>
          <a:p>
            <a:pPr marL="0" lvl="0" indent="0" algn="r" rtl="0">
              <a:spcBef>
                <a:spcPts val="0"/>
              </a:spcBef>
              <a:spcAft>
                <a:spcPts val="0"/>
              </a:spcAft>
              <a:buClr>
                <a:srgbClr val="000000"/>
              </a:buClr>
              <a:buFont typeface="Arial"/>
              <a:buNone/>
            </a:pPr>
            <a:fld id="{00000000-1234-1234-1234-123412341234}" type="slidenum">
              <a:rPr lang="no-NO"/>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7:notes"/>
          <p:cNvSpPr txBox="1">
            <a:spLocks noGrp="1"/>
          </p:cNvSpPr>
          <p:nvPr>
            <p:ph type="body" idx="1"/>
          </p:nvPr>
        </p:nvSpPr>
        <p:spPr>
          <a:xfrm>
            <a:off x="709930" y="4925407"/>
            <a:ext cx="5679440" cy="4029879"/>
          </a:xfrm>
          <a:prstGeom prst="rect">
            <a:avLst/>
          </a:prstGeom>
        </p:spPr>
        <p:txBody>
          <a:bodyPr spcFirstLastPara="1" wrap="square" lIns="94900" tIns="47450" rIns="94900" bIns="47450" anchor="t" anchorCtr="0">
            <a:noAutofit/>
          </a:bodyPr>
          <a:lstStyle/>
          <a:p>
            <a:pPr marL="0" lvl="0" indent="0" algn="l" rtl="0">
              <a:spcBef>
                <a:spcPts val="0"/>
              </a:spcBef>
              <a:spcAft>
                <a:spcPts val="0"/>
              </a:spcAft>
              <a:buNone/>
            </a:pPr>
            <a:endParaRPr/>
          </a:p>
        </p:txBody>
      </p:sp>
      <p:sp>
        <p:nvSpPr>
          <p:cNvPr id="186" name="Google Shape;186;p17: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8:notes"/>
          <p:cNvSpPr txBox="1">
            <a:spLocks noGrp="1"/>
          </p:cNvSpPr>
          <p:nvPr>
            <p:ph type="body" idx="1"/>
          </p:nvPr>
        </p:nvSpPr>
        <p:spPr>
          <a:xfrm>
            <a:off x="709930" y="4925407"/>
            <a:ext cx="5679440" cy="4029879"/>
          </a:xfrm>
          <a:prstGeom prst="rect">
            <a:avLst/>
          </a:prstGeom>
        </p:spPr>
        <p:txBody>
          <a:bodyPr spcFirstLastPara="1" wrap="square" lIns="94900" tIns="47450" rIns="94900" bIns="47450" anchor="t" anchorCtr="0">
            <a:noAutofit/>
          </a:bodyPr>
          <a:lstStyle/>
          <a:p>
            <a:pPr marL="0" lvl="0" indent="0" algn="l" rtl="0">
              <a:spcBef>
                <a:spcPts val="0"/>
              </a:spcBef>
              <a:spcAft>
                <a:spcPts val="0"/>
              </a:spcAft>
              <a:buNone/>
            </a:pPr>
            <a:endParaRPr/>
          </a:p>
        </p:txBody>
      </p:sp>
      <p:sp>
        <p:nvSpPr>
          <p:cNvPr id="192" name="Google Shape;192;p18: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9: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8" name="Google Shape;198;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2: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9" name="Google Shape;99;p2: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3: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6" name="Google Shape;106;p3: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2" name="Google Shape;112;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5: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9" name="Google Shape;119;p5: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6" name="Google Shape;126;p6:notes"/>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709930" y="4925407"/>
            <a:ext cx="5679440" cy="4029879"/>
          </a:xfrm>
          <a:prstGeom prst="rect">
            <a:avLst/>
          </a:prstGeom>
        </p:spPr>
        <p:txBody>
          <a:bodyPr spcFirstLastPara="1" wrap="square" lIns="94900" tIns="47450" rIns="94900" bIns="47450"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txBox="1">
            <a:spLocks noGrp="1"/>
          </p:cNvSpPr>
          <p:nvPr>
            <p:ph type="body" idx="1"/>
          </p:nvPr>
        </p:nvSpPr>
        <p:spPr>
          <a:xfrm>
            <a:off x="709930" y="4925407"/>
            <a:ext cx="5679440" cy="4029879"/>
          </a:xfrm>
          <a:prstGeom prst="rect">
            <a:avLst/>
          </a:prstGeom>
        </p:spPr>
        <p:txBody>
          <a:bodyPr spcFirstLastPara="1" wrap="square" lIns="94900" tIns="47450" rIns="94900" bIns="47450" anchor="t" anchorCtr="0">
            <a:noAutofit/>
          </a:bodyPr>
          <a:lstStyle/>
          <a:p>
            <a:pPr marL="0" lvl="0" indent="0" algn="l" rtl="0">
              <a:spcBef>
                <a:spcPts val="0"/>
              </a:spcBef>
              <a:spcAft>
                <a:spcPts val="0"/>
              </a:spcAft>
              <a:buNone/>
            </a:pPr>
            <a:endParaRPr/>
          </a:p>
        </p:txBody>
      </p:sp>
      <p:sp>
        <p:nvSpPr>
          <p:cNvPr id="139" name="Google Shape;139;p8:notes"/>
          <p:cNvSpPr>
            <a:spLocks noGrp="1" noRot="1" noChangeAspect="1"/>
          </p:cNvSpPr>
          <p:nvPr>
            <p:ph type="sldImg" idx="2"/>
          </p:nvPr>
        </p:nvSpPr>
        <p:spPr>
          <a:xfrm>
            <a:off x="1246188" y="1279525"/>
            <a:ext cx="4606925"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5" name="Google Shape;145;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Forside">
  <p:cSld name="Forside">
    <p:bg>
      <p:bgPr>
        <a:solidFill>
          <a:srgbClr val="F5F5F5"/>
        </a:solidFill>
        <a:effectLst/>
      </p:bgPr>
    </p:bg>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671180" y="2409914"/>
            <a:ext cx="7801641" cy="1674976"/>
          </a:xfrm>
          <a:prstGeom prst="rect">
            <a:avLst/>
          </a:prstGeom>
          <a:noFill/>
          <a:ln>
            <a:noFill/>
          </a:ln>
        </p:spPr>
        <p:txBody>
          <a:bodyPr spcFirstLastPara="1" wrap="square" lIns="91425" tIns="45700" rIns="91425" bIns="45700" anchor="t" anchorCtr="0"/>
          <a:lstStyle>
            <a:lvl1pPr marR="0" lvl="0" algn="ctr" rtl="0">
              <a:lnSpc>
                <a:spcPct val="90000"/>
              </a:lnSpc>
              <a:spcBef>
                <a:spcPts val="0"/>
              </a:spcBef>
              <a:spcAft>
                <a:spcPts val="0"/>
              </a:spcAft>
              <a:buClr>
                <a:schemeClr val="dk2"/>
              </a:buClr>
              <a:buSzPts val="5400"/>
              <a:buFont typeface="Calibri"/>
              <a:buNone/>
              <a:defRPr sz="54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subTitle" idx="1"/>
          </p:nvPr>
        </p:nvSpPr>
        <p:spPr>
          <a:xfrm>
            <a:off x="1960749" y="1912281"/>
            <a:ext cx="5280434" cy="442989"/>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accent3"/>
              </a:buClr>
              <a:buSzPts val="2400"/>
              <a:buFont typeface="Arial"/>
              <a:buNone/>
              <a:defRPr sz="2400" b="0" i="0" u="none" strike="noStrike" cap="none">
                <a:solidFill>
                  <a:srgbClr val="268183"/>
                </a:solidFill>
                <a:latin typeface="Calibri"/>
                <a:ea typeface="Calibri"/>
                <a:cs typeface="Calibri"/>
                <a:sym typeface="Calibri"/>
              </a:defRPr>
            </a:lvl1pPr>
            <a:lvl2pPr marR="0" lvl="1" algn="ctr"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15" name="Google Shape;15;p2"/>
          <p:cNvPicPr preferRelativeResize="0"/>
          <p:nvPr/>
        </p:nvPicPr>
        <p:blipFill rotWithShape="1">
          <a:blip r:embed="rId2">
            <a:alphaModFix/>
          </a:blip>
          <a:srcRect/>
          <a:stretch/>
        </p:blipFill>
        <p:spPr>
          <a:xfrm rot="5400000">
            <a:off x="4552950" y="3529411"/>
            <a:ext cx="38100" cy="1447800"/>
          </a:xfrm>
          <a:prstGeom prst="rect">
            <a:avLst/>
          </a:prstGeom>
          <a:noFill/>
          <a:ln>
            <a:noFill/>
          </a:ln>
        </p:spPr>
      </p:pic>
      <p:grpSp>
        <p:nvGrpSpPr>
          <p:cNvPr id="16" name="Google Shape;16;p2"/>
          <p:cNvGrpSpPr/>
          <p:nvPr/>
        </p:nvGrpSpPr>
        <p:grpSpPr>
          <a:xfrm>
            <a:off x="620590" y="5614909"/>
            <a:ext cx="7902815" cy="647295"/>
            <a:chOff x="1697880" y="5614909"/>
            <a:chExt cx="5885486" cy="647295"/>
          </a:xfrm>
        </p:grpSpPr>
        <p:pic>
          <p:nvPicPr>
            <p:cNvPr id="17" name="Google Shape;17;p2"/>
            <p:cNvPicPr preferRelativeResize="0"/>
            <p:nvPr/>
          </p:nvPicPr>
          <p:blipFill rotWithShape="1">
            <a:blip r:embed="rId3">
              <a:alphaModFix/>
            </a:blip>
            <a:srcRect/>
            <a:stretch/>
          </p:blipFill>
          <p:spPr>
            <a:xfrm>
              <a:off x="3784620" y="5614909"/>
              <a:ext cx="1589682" cy="647295"/>
            </a:xfrm>
            <a:prstGeom prst="rect">
              <a:avLst/>
            </a:prstGeom>
            <a:noFill/>
            <a:ln>
              <a:noFill/>
            </a:ln>
          </p:spPr>
        </p:pic>
        <p:pic>
          <p:nvPicPr>
            <p:cNvPr id="18" name="Google Shape;18;p2"/>
            <p:cNvPicPr preferRelativeResize="0"/>
            <p:nvPr/>
          </p:nvPicPr>
          <p:blipFill rotWithShape="1">
            <a:blip r:embed="rId4">
              <a:alphaModFix/>
            </a:blip>
            <a:srcRect/>
            <a:stretch/>
          </p:blipFill>
          <p:spPr>
            <a:xfrm>
              <a:off x="1697880" y="5739615"/>
              <a:ext cx="1282244" cy="442989"/>
            </a:xfrm>
            <a:prstGeom prst="rect">
              <a:avLst/>
            </a:prstGeom>
            <a:noFill/>
            <a:ln>
              <a:noFill/>
            </a:ln>
          </p:spPr>
        </p:pic>
        <p:pic>
          <p:nvPicPr>
            <p:cNvPr id="19" name="Google Shape;19;p2"/>
            <p:cNvPicPr preferRelativeResize="0"/>
            <p:nvPr/>
          </p:nvPicPr>
          <p:blipFill rotWithShape="1">
            <a:blip r:embed="rId5">
              <a:alphaModFix/>
            </a:blip>
            <a:srcRect/>
            <a:stretch/>
          </p:blipFill>
          <p:spPr>
            <a:xfrm>
              <a:off x="6178795" y="5806202"/>
              <a:ext cx="1404571" cy="309814"/>
            </a:xfrm>
            <a:prstGeom prst="rect">
              <a:avLst/>
            </a:prstGeom>
            <a:noFill/>
            <a:ln>
              <a:noFill/>
            </a:ln>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tel og tabell">
  <p:cSld name="Tittel og tabell">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896400" y="365126"/>
            <a:ext cx="7582582"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65" name="Google Shape;65;p11"/>
          <p:cNvPicPr preferRelativeResize="0"/>
          <p:nvPr/>
        </p:nvPicPr>
        <p:blipFill rotWithShape="1">
          <a:blip r:embed="rId2">
            <a:alphaModFix/>
          </a:blip>
          <a:srcRect/>
          <a:stretch/>
        </p:blipFill>
        <p:spPr>
          <a:xfrm>
            <a:off x="521100" y="0"/>
            <a:ext cx="38100" cy="1447800"/>
          </a:xfrm>
          <a:prstGeom prst="rect">
            <a:avLst/>
          </a:prstGeom>
          <a:noFill/>
          <a:ln>
            <a:noFill/>
          </a:ln>
        </p:spPr>
      </p:pic>
      <p:pic>
        <p:nvPicPr>
          <p:cNvPr id="66" name="Google Shape;66;p11"/>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tel og diagram">
  <p:cSld name="Tittel og diagram">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a:off x="896400" y="365126"/>
            <a:ext cx="7582582"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69" name="Google Shape;69;p12"/>
          <p:cNvPicPr preferRelativeResize="0"/>
          <p:nvPr/>
        </p:nvPicPr>
        <p:blipFill rotWithShape="1">
          <a:blip r:embed="rId2">
            <a:alphaModFix/>
          </a:blip>
          <a:srcRect/>
          <a:stretch/>
        </p:blipFill>
        <p:spPr>
          <a:xfrm>
            <a:off x="521100" y="0"/>
            <a:ext cx="38100" cy="1447800"/>
          </a:xfrm>
          <a:prstGeom prst="rect">
            <a:avLst/>
          </a:prstGeom>
          <a:noFill/>
          <a:ln>
            <a:noFill/>
          </a:ln>
        </p:spPr>
      </p:pic>
      <p:sp>
        <p:nvSpPr>
          <p:cNvPr id="70" name="Google Shape;70;p12"/>
          <p:cNvSpPr>
            <a:spLocks noGrp="1"/>
          </p:cNvSpPr>
          <p:nvPr>
            <p:ph type="chart" idx="2"/>
          </p:nvPr>
        </p:nvSpPr>
        <p:spPr>
          <a:xfrm>
            <a:off x="5020469" y="2000250"/>
            <a:ext cx="3458513" cy="3867149"/>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Google Shape;71;p12"/>
          <p:cNvSpPr txBox="1">
            <a:spLocks noGrp="1"/>
          </p:cNvSpPr>
          <p:nvPr>
            <p:ph type="body" idx="1"/>
          </p:nvPr>
        </p:nvSpPr>
        <p:spPr>
          <a:xfrm>
            <a:off x="896400" y="1994960"/>
            <a:ext cx="3904200" cy="3872441"/>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2" name="Google Shape;72;p12"/>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re tittel" type="titleOnly">
  <p:cSld name="TITLE_ONLY">
    <p:spTree>
      <p:nvGrpSpPr>
        <p:cNvPr id="1" name="Shape 73"/>
        <p:cNvGrpSpPr/>
        <p:nvPr/>
      </p:nvGrpSpPr>
      <p:grpSpPr>
        <a:xfrm>
          <a:off x="0" y="0"/>
          <a:ext cx="0" cy="0"/>
          <a:chOff x="0" y="0"/>
          <a:chExt cx="0" cy="0"/>
        </a:xfrm>
      </p:grpSpPr>
      <p:sp>
        <p:nvSpPr>
          <p:cNvPr id="74" name="Google Shape;74;p13"/>
          <p:cNvSpPr txBox="1">
            <a:spLocks noGrp="1"/>
          </p:cNvSpPr>
          <p:nvPr>
            <p:ph type="title"/>
          </p:nvPr>
        </p:nvSpPr>
        <p:spPr>
          <a:xfrm>
            <a:off x="896400" y="365126"/>
            <a:ext cx="7582582"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75" name="Google Shape;75;p13"/>
          <p:cNvPicPr preferRelativeResize="0"/>
          <p:nvPr/>
        </p:nvPicPr>
        <p:blipFill rotWithShape="1">
          <a:blip r:embed="rId2">
            <a:alphaModFix/>
          </a:blip>
          <a:srcRect/>
          <a:stretch/>
        </p:blipFill>
        <p:spPr>
          <a:xfrm>
            <a:off x="521100" y="0"/>
            <a:ext cx="38100" cy="1447800"/>
          </a:xfrm>
          <a:prstGeom prst="rect">
            <a:avLst/>
          </a:prstGeom>
          <a:noFill/>
          <a:ln>
            <a:noFill/>
          </a:ln>
        </p:spPr>
      </p:pic>
      <p:pic>
        <p:nvPicPr>
          <p:cNvPr id="76" name="Google Shape;76;p13"/>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77"/>
        <p:cNvGrpSpPr/>
        <p:nvPr/>
      </p:nvGrpSpPr>
      <p:grpSpPr>
        <a:xfrm>
          <a:off x="0" y="0"/>
          <a:ext cx="0" cy="0"/>
          <a:chOff x="0" y="0"/>
          <a:chExt cx="0" cy="0"/>
        </a:xfrm>
      </p:grpSpPr>
      <p:pic>
        <p:nvPicPr>
          <p:cNvPr id="78" name="Google Shape;78;p14"/>
          <p:cNvPicPr preferRelativeResize="0"/>
          <p:nvPr/>
        </p:nvPicPr>
        <p:blipFill rotWithShape="1">
          <a:blip r:embed="rId2">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vslutning">
  <p:cSld name="Avslutning">
    <p:bg>
      <p:bgPr>
        <a:solidFill>
          <a:schemeClr val="accent4"/>
        </a:solidFill>
        <a:effectLst/>
      </p:bgPr>
    </p:bg>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677636" y="2304637"/>
            <a:ext cx="7886700" cy="1325563"/>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rgbClr val="268183"/>
              </a:buClr>
              <a:buSzPts val="4800"/>
              <a:buFont typeface="Calibri"/>
              <a:buNone/>
              <a:defRPr sz="48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81" name="Google Shape;81;p15"/>
          <p:cNvPicPr preferRelativeResize="0"/>
          <p:nvPr/>
        </p:nvPicPr>
        <p:blipFill rotWithShape="1">
          <a:blip r:embed="rId2">
            <a:alphaModFix/>
          </a:blip>
          <a:srcRect/>
          <a:stretch/>
        </p:blipFill>
        <p:spPr>
          <a:xfrm rot="5400000">
            <a:off x="4595586" y="3447481"/>
            <a:ext cx="50800" cy="1085850"/>
          </a:xfrm>
          <a:prstGeom prst="rect">
            <a:avLst/>
          </a:prstGeom>
          <a:noFill/>
          <a:ln>
            <a:noFill/>
          </a:ln>
        </p:spPr>
      </p:pic>
      <p:grpSp>
        <p:nvGrpSpPr>
          <p:cNvPr id="82" name="Google Shape;82;p15"/>
          <p:cNvGrpSpPr/>
          <p:nvPr/>
        </p:nvGrpSpPr>
        <p:grpSpPr>
          <a:xfrm>
            <a:off x="620590" y="5614909"/>
            <a:ext cx="7902821" cy="647295"/>
            <a:chOff x="1697878" y="5614909"/>
            <a:chExt cx="5885487" cy="647295"/>
          </a:xfrm>
        </p:grpSpPr>
        <p:pic>
          <p:nvPicPr>
            <p:cNvPr id="83" name="Google Shape;83;p15"/>
            <p:cNvPicPr preferRelativeResize="0"/>
            <p:nvPr/>
          </p:nvPicPr>
          <p:blipFill rotWithShape="1">
            <a:blip r:embed="rId3">
              <a:alphaModFix/>
            </a:blip>
            <a:srcRect/>
            <a:stretch/>
          </p:blipFill>
          <p:spPr>
            <a:xfrm>
              <a:off x="3784617" y="5614909"/>
              <a:ext cx="1589681" cy="647295"/>
            </a:xfrm>
            <a:prstGeom prst="rect">
              <a:avLst/>
            </a:prstGeom>
            <a:noFill/>
            <a:ln>
              <a:noFill/>
            </a:ln>
          </p:spPr>
        </p:pic>
        <p:pic>
          <p:nvPicPr>
            <p:cNvPr id="84" name="Google Shape;84;p15"/>
            <p:cNvPicPr preferRelativeResize="0"/>
            <p:nvPr/>
          </p:nvPicPr>
          <p:blipFill rotWithShape="1">
            <a:blip r:embed="rId4">
              <a:alphaModFix/>
            </a:blip>
            <a:srcRect/>
            <a:stretch/>
          </p:blipFill>
          <p:spPr>
            <a:xfrm>
              <a:off x="1697878" y="5739615"/>
              <a:ext cx="1282244" cy="442989"/>
            </a:xfrm>
            <a:prstGeom prst="rect">
              <a:avLst/>
            </a:prstGeom>
            <a:noFill/>
            <a:ln>
              <a:noFill/>
            </a:ln>
          </p:spPr>
        </p:pic>
        <p:pic>
          <p:nvPicPr>
            <p:cNvPr id="85" name="Google Shape;85;p15"/>
            <p:cNvPicPr preferRelativeResize="0"/>
            <p:nvPr/>
          </p:nvPicPr>
          <p:blipFill rotWithShape="1">
            <a:blip r:embed="rId5">
              <a:alphaModFix/>
            </a:blip>
            <a:srcRect/>
            <a:stretch/>
          </p:blipFill>
          <p:spPr>
            <a:xfrm>
              <a:off x="6178794" y="5806202"/>
              <a:ext cx="1404571" cy="309814"/>
            </a:xfrm>
            <a:prstGeom prst="rect">
              <a:avLst/>
            </a:prstGeom>
            <a:noFill/>
            <a:ln>
              <a:noFill/>
            </a:ln>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6"/>
        <p:cNvGrpSpPr/>
        <p:nvPr/>
      </p:nvGrpSpPr>
      <p:grpSpPr>
        <a:xfrm>
          <a:off x="0" y="0"/>
          <a:ext cx="0" cy="0"/>
          <a:chOff x="0" y="0"/>
          <a:chExt cx="0" cy="0"/>
        </a:xfrm>
      </p:grpSpPr>
      <p:sp>
        <p:nvSpPr>
          <p:cNvPr id="87" name="Google Shape;87;p16"/>
          <p:cNvSpPr txBox="1">
            <a:spLocks noGrp="1"/>
          </p:cNvSpPr>
          <p:nvPr>
            <p:ph type="title"/>
          </p:nvPr>
        </p:nvSpPr>
        <p:spPr>
          <a:xfrm>
            <a:off x="896400" y="365126"/>
            <a:ext cx="761895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4400"/>
              <a:buFont typeface="Calibri"/>
              <a:buNone/>
              <a:defRPr sz="44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8" name="Google Shape;88;p16"/>
          <p:cNvSpPr txBox="1">
            <a:spLocks noGrp="1"/>
          </p:cNvSpPr>
          <p:nvPr>
            <p:ph type="body" idx="1"/>
          </p:nvPr>
        </p:nvSpPr>
        <p:spPr>
          <a:xfrm>
            <a:off x="896400" y="1825625"/>
            <a:ext cx="761895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tel og innhold">
  <p:cSld name="Tittel og innhold">
    <p:bg>
      <p:bgPr>
        <a:solidFill>
          <a:schemeClr val="lt1"/>
        </a:solidFill>
        <a:effectLst/>
      </p:bgPr>
    </p:bg>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3"/>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3" name="Google Shape;23;p3"/>
          <p:cNvPicPr preferRelativeResize="0"/>
          <p:nvPr/>
        </p:nvPicPr>
        <p:blipFill rotWithShape="1">
          <a:blip r:embed="rId2">
            <a:alphaModFix/>
          </a:blip>
          <a:srcRect/>
          <a:stretch/>
        </p:blipFill>
        <p:spPr>
          <a:xfrm>
            <a:off x="522125" y="0"/>
            <a:ext cx="38100" cy="1447800"/>
          </a:xfrm>
          <a:prstGeom prst="rect">
            <a:avLst/>
          </a:prstGeom>
          <a:noFill/>
          <a:ln>
            <a:noFill/>
          </a:ln>
        </p:spPr>
      </p:pic>
      <p:pic>
        <p:nvPicPr>
          <p:cNvPr id="24" name="Google Shape;24;p3"/>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apittelforside">
  <p:cSld name="Kapittelforside">
    <p:bg>
      <p:bgPr>
        <a:solidFill>
          <a:schemeClr val="accent4"/>
        </a:solidFill>
        <a:effectLst/>
      </p:bgPr>
    </p:bg>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548866" y="2552978"/>
            <a:ext cx="8046268" cy="901756"/>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accent1"/>
              </a:buClr>
              <a:buSzPts val="4400"/>
              <a:buFont typeface="Calibri"/>
              <a:buNone/>
              <a:defRPr sz="4400" b="0" i="0" u="none" strike="noStrike" cap="non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4"/>
          <p:cNvSpPr txBox="1">
            <a:spLocks noGrp="1"/>
          </p:cNvSpPr>
          <p:nvPr>
            <p:ph type="subTitle" idx="1"/>
          </p:nvPr>
        </p:nvSpPr>
        <p:spPr>
          <a:xfrm>
            <a:off x="1143000" y="3991427"/>
            <a:ext cx="6858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28" name="Google Shape;28;p4"/>
          <p:cNvPicPr preferRelativeResize="0"/>
          <p:nvPr/>
        </p:nvPicPr>
        <p:blipFill rotWithShape="1">
          <a:blip r:embed="rId2">
            <a:alphaModFix/>
          </a:blip>
          <a:srcRect/>
          <a:stretch/>
        </p:blipFill>
        <p:spPr>
          <a:xfrm>
            <a:off x="4038601" y="1375372"/>
            <a:ext cx="1066799" cy="901756"/>
          </a:xfrm>
          <a:prstGeom prst="rect">
            <a:avLst/>
          </a:prstGeom>
          <a:noFill/>
          <a:ln>
            <a:noFill/>
          </a:ln>
        </p:spPr>
      </p:pic>
      <p:pic>
        <p:nvPicPr>
          <p:cNvPr id="29" name="Google Shape;29;p4"/>
          <p:cNvPicPr preferRelativeResize="0"/>
          <p:nvPr/>
        </p:nvPicPr>
        <p:blipFill rotWithShape="1">
          <a:blip r:embed="rId3">
            <a:alphaModFix/>
          </a:blip>
          <a:srcRect/>
          <a:stretch/>
        </p:blipFill>
        <p:spPr>
          <a:xfrm>
            <a:off x="3504717" y="5851776"/>
            <a:ext cx="2134567" cy="647295"/>
          </a:xfrm>
          <a:prstGeom prst="rect">
            <a:avLst/>
          </a:prstGeom>
          <a:noFill/>
          <a:ln>
            <a:noFill/>
          </a:ln>
        </p:spPr>
      </p:pic>
      <p:pic>
        <p:nvPicPr>
          <p:cNvPr id="30" name="Google Shape;30;p4"/>
          <p:cNvPicPr preferRelativeResize="0"/>
          <p:nvPr/>
        </p:nvPicPr>
        <p:blipFill rotWithShape="1">
          <a:blip r:embed="rId4">
            <a:alphaModFix/>
          </a:blip>
          <a:srcRect/>
          <a:stretch/>
        </p:blipFill>
        <p:spPr>
          <a:xfrm rot="5400000">
            <a:off x="4552950" y="2897023"/>
            <a:ext cx="38100" cy="14478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eferanser">
  <p:cSld name="Referanser">
    <p:bg>
      <p:bgPr>
        <a:solidFill>
          <a:schemeClr val="accent4"/>
        </a:solidFill>
        <a:effectLst/>
      </p:bgPr>
    </p:bg>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548866" y="1262559"/>
            <a:ext cx="8046268" cy="63066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accent1"/>
              </a:buClr>
              <a:buSzPts val="3600"/>
              <a:buFont typeface="Calibri"/>
              <a:buNone/>
              <a:defRPr sz="3600" b="0" i="0" u="none" strike="noStrike" cap="non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5"/>
          <p:cNvSpPr txBox="1">
            <a:spLocks noGrp="1"/>
          </p:cNvSpPr>
          <p:nvPr>
            <p:ph type="subTitle" idx="1"/>
          </p:nvPr>
        </p:nvSpPr>
        <p:spPr>
          <a:xfrm>
            <a:off x="1143000" y="2255045"/>
            <a:ext cx="6858000" cy="3392144"/>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34" name="Google Shape;34;p5"/>
          <p:cNvPicPr preferRelativeResize="0"/>
          <p:nvPr/>
        </p:nvPicPr>
        <p:blipFill rotWithShape="1">
          <a:blip r:embed="rId2">
            <a:alphaModFix/>
          </a:blip>
          <a:srcRect/>
          <a:stretch/>
        </p:blipFill>
        <p:spPr>
          <a:xfrm>
            <a:off x="4038601" y="213143"/>
            <a:ext cx="1066799" cy="901756"/>
          </a:xfrm>
          <a:prstGeom prst="rect">
            <a:avLst/>
          </a:prstGeom>
          <a:noFill/>
          <a:ln>
            <a:noFill/>
          </a:ln>
        </p:spPr>
      </p:pic>
      <p:pic>
        <p:nvPicPr>
          <p:cNvPr id="35" name="Google Shape;35;p5"/>
          <p:cNvPicPr preferRelativeResize="0"/>
          <p:nvPr/>
        </p:nvPicPr>
        <p:blipFill rotWithShape="1">
          <a:blip r:embed="rId3">
            <a:alphaModFix/>
          </a:blip>
          <a:srcRect/>
          <a:stretch/>
        </p:blipFill>
        <p:spPr>
          <a:xfrm>
            <a:off x="3504717" y="6065422"/>
            <a:ext cx="2134567" cy="647295"/>
          </a:xfrm>
          <a:prstGeom prst="rect">
            <a:avLst/>
          </a:prstGeom>
          <a:noFill/>
          <a:ln>
            <a:noFill/>
          </a:ln>
        </p:spPr>
      </p:pic>
      <p:pic>
        <p:nvPicPr>
          <p:cNvPr id="36" name="Google Shape;36;p5"/>
          <p:cNvPicPr preferRelativeResize="0"/>
          <p:nvPr/>
        </p:nvPicPr>
        <p:blipFill rotWithShape="1">
          <a:blip r:embed="rId4">
            <a:alphaModFix/>
          </a:blip>
          <a:srcRect/>
          <a:stretch/>
        </p:blipFill>
        <p:spPr>
          <a:xfrm rot="5400000">
            <a:off x="4552950" y="1350233"/>
            <a:ext cx="38100" cy="14478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tel og innhold">
  <p:cSld name="1_Tittel og innhold">
    <p:bg>
      <p:bgPr>
        <a:solidFill>
          <a:schemeClr val="lt1"/>
        </a:solidFill>
        <a:effectLst/>
      </p:bgPr>
    </p:bg>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6"/>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0" name="Google Shape;40;p6"/>
          <p:cNvPicPr preferRelativeResize="0"/>
          <p:nvPr/>
        </p:nvPicPr>
        <p:blipFill rotWithShape="1">
          <a:blip r:embed="rId2">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tel og innhold">
  <p:cSld name="2_Tittel og innhold">
    <p:bg>
      <p:bgPr>
        <a:solidFill>
          <a:schemeClr val="lt1"/>
        </a:solidFill>
        <a:effectLst/>
      </p:bgPr>
    </p:bg>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Google Shape;43;p7"/>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4" name="Google Shape;44;p7"/>
          <p:cNvPicPr preferRelativeResize="0"/>
          <p:nvPr/>
        </p:nvPicPr>
        <p:blipFill rotWithShape="1">
          <a:blip r:embed="rId2">
            <a:alphaModFix/>
          </a:blip>
          <a:srcRect/>
          <a:stretch/>
        </p:blipFill>
        <p:spPr>
          <a:xfrm>
            <a:off x="522125" y="0"/>
            <a:ext cx="38100" cy="14478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o innholdsdeler" type="twoObj">
  <p:cSld name="TWO_OBJECTS">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96400" y="365126"/>
            <a:ext cx="7582582"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8"/>
          <p:cNvSpPr txBox="1">
            <a:spLocks noGrp="1"/>
          </p:cNvSpPr>
          <p:nvPr>
            <p:ph type="body" idx="1"/>
          </p:nvPr>
        </p:nvSpPr>
        <p:spPr>
          <a:xfrm>
            <a:off x="896399" y="1825626"/>
            <a:ext cx="3726000" cy="4117975"/>
          </a:xfrm>
          <a:prstGeom prst="rect">
            <a:avLst/>
          </a:prstGeom>
          <a:noFill/>
          <a:ln>
            <a:noFill/>
          </a:ln>
        </p:spPr>
        <p:txBody>
          <a:bodyPr spcFirstLastPara="1" wrap="square" lIns="91425" tIns="45700" rIns="91425" bIns="45700" anchor="t" anchorCtr="0"/>
          <a:lstStyle>
            <a:lvl1pPr marL="457200" marR="0" lvl="0" indent="-381000" algn="l" rtl="0">
              <a:lnSpc>
                <a:spcPct val="90000"/>
              </a:lnSpc>
              <a:spcBef>
                <a:spcPts val="10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90000"/>
              </a:lnSpc>
              <a:spcBef>
                <a:spcPts val="50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90000"/>
              </a:lnSpc>
              <a:spcBef>
                <a:spcPts val="50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Google Shape;48;p8"/>
          <p:cNvSpPr txBox="1">
            <a:spLocks noGrp="1"/>
          </p:cNvSpPr>
          <p:nvPr>
            <p:ph type="body" idx="2"/>
          </p:nvPr>
        </p:nvSpPr>
        <p:spPr>
          <a:xfrm>
            <a:off x="4818003" y="1826014"/>
            <a:ext cx="3660979" cy="4117586"/>
          </a:xfrm>
          <a:prstGeom prst="rect">
            <a:avLst/>
          </a:prstGeom>
          <a:noFill/>
          <a:ln>
            <a:noFill/>
          </a:ln>
        </p:spPr>
        <p:txBody>
          <a:bodyPr spcFirstLastPara="1" wrap="square" lIns="91425" tIns="45700" rIns="91425" bIns="45700" anchor="t" anchorCtr="0"/>
          <a:lstStyle>
            <a:lvl1pPr marL="457200" marR="0" lvl="0" indent="-381000" algn="l" rtl="0">
              <a:lnSpc>
                <a:spcPct val="90000"/>
              </a:lnSpc>
              <a:spcBef>
                <a:spcPts val="10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90000"/>
              </a:lnSpc>
              <a:spcBef>
                <a:spcPts val="50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90000"/>
              </a:lnSpc>
              <a:spcBef>
                <a:spcPts val="50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9" name="Google Shape;49;p8"/>
          <p:cNvPicPr preferRelativeResize="0"/>
          <p:nvPr/>
        </p:nvPicPr>
        <p:blipFill rotWithShape="1">
          <a:blip r:embed="rId2">
            <a:alphaModFix/>
          </a:blip>
          <a:srcRect/>
          <a:stretch/>
        </p:blipFill>
        <p:spPr>
          <a:xfrm>
            <a:off x="522128" y="0"/>
            <a:ext cx="38100" cy="1447800"/>
          </a:xfrm>
          <a:prstGeom prst="rect">
            <a:avLst/>
          </a:prstGeom>
          <a:noFill/>
          <a:ln>
            <a:noFill/>
          </a:ln>
        </p:spPr>
      </p:pic>
      <p:pic>
        <p:nvPicPr>
          <p:cNvPr id="50" name="Google Shape;50;p8"/>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nhold med bilde høyre">
  <p:cSld name="Innhold med bilde høyre">
    <p:spTree>
      <p:nvGrpSpPr>
        <p:cNvPr id="1" name="Shape 51"/>
        <p:cNvGrpSpPr/>
        <p:nvPr/>
      </p:nvGrpSpPr>
      <p:grpSpPr>
        <a:xfrm>
          <a:off x="0" y="0"/>
          <a:ext cx="0" cy="0"/>
          <a:chOff x="0" y="0"/>
          <a:chExt cx="0" cy="0"/>
        </a:xfrm>
      </p:grpSpPr>
      <p:sp>
        <p:nvSpPr>
          <p:cNvPr id="52" name="Google Shape;52;p9"/>
          <p:cNvSpPr txBox="1">
            <a:spLocks noGrp="1"/>
          </p:cNvSpPr>
          <p:nvPr>
            <p:ph type="title"/>
          </p:nvPr>
        </p:nvSpPr>
        <p:spPr>
          <a:xfrm>
            <a:off x="896400" y="457200"/>
            <a:ext cx="2949178" cy="16002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3200"/>
              <a:buFont typeface="Calibri"/>
              <a:buNone/>
              <a:defRPr sz="32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3" name="Google Shape;53;p9"/>
          <p:cNvSpPr>
            <a:spLocks noGrp="1"/>
          </p:cNvSpPr>
          <p:nvPr>
            <p:ph type="pic" idx="2"/>
          </p:nvPr>
        </p:nvSpPr>
        <p:spPr>
          <a:xfrm>
            <a:off x="3967842" y="681136"/>
            <a:ext cx="4511140" cy="517991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accent3"/>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accent3"/>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4" name="Google Shape;54;p9"/>
          <p:cNvSpPr txBox="1">
            <a:spLocks noGrp="1"/>
          </p:cNvSpPr>
          <p:nvPr>
            <p:ph type="body" idx="1"/>
          </p:nvPr>
        </p:nvSpPr>
        <p:spPr>
          <a:xfrm>
            <a:off x="896400" y="2239348"/>
            <a:ext cx="2949178" cy="3621703"/>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10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accent3"/>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accent3"/>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55" name="Google Shape;55;p9"/>
          <p:cNvPicPr preferRelativeResize="0"/>
          <p:nvPr/>
        </p:nvPicPr>
        <p:blipFill rotWithShape="1">
          <a:blip r:embed="rId2">
            <a:alphaModFix/>
          </a:blip>
          <a:srcRect/>
          <a:stretch/>
        </p:blipFill>
        <p:spPr>
          <a:xfrm>
            <a:off x="521100" y="0"/>
            <a:ext cx="38100" cy="1447800"/>
          </a:xfrm>
          <a:prstGeom prst="rect">
            <a:avLst/>
          </a:prstGeom>
          <a:noFill/>
          <a:ln>
            <a:noFill/>
          </a:ln>
        </p:spPr>
      </p:pic>
      <p:pic>
        <p:nvPicPr>
          <p:cNvPr id="56" name="Google Shape;56;p9"/>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nhold med bilde venstre">
  <p:cSld name="Innhold med bilde venstre">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5455227" y="457200"/>
            <a:ext cx="3023755"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rgbClr val="268183"/>
              </a:buClr>
              <a:buSzPts val="3200"/>
              <a:buFont typeface="Calibri"/>
              <a:buNone/>
              <a:defRPr sz="32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 name="Google Shape;59;p10"/>
          <p:cNvSpPr>
            <a:spLocks noGrp="1"/>
          </p:cNvSpPr>
          <p:nvPr>
            <p:ph type="pic" idx="2"/>
          </p:nvPr>
        </p:nvSpPr>
        <p:spPr>
          <a:xfrm>
            <a:off x="888476" y="680989"/>
            <a:ext cx="4418681" cy="517991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accent3"/>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accent3"/>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5455227" y="2239201"/>
            <a:ext cx="3023756" cy="3621703"/>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10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accent3"/>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accent3"/>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61" name="Google Shape;61;p10"/>
          <p:cNvPicPr preferRelativeResize="0"/>
          <p:nvPr/>
        </p:nvPicPr>
        <p:blipFill rotWithShape="1">
          <a:blip r:embed="rId2">
            <a:alphaModFix/>
          </a:blip>
          <a:srcRect/>
          <a:stretch/>
        </p:blipFill>
        <p:spPr>
          <a:xfrm>
            <a:off x="521100" y="0"/>
            <a:ext cx="38100" cy="1447800"/>
          </a:xfrm>
          <a:prstGeom prst="rect">
            <a:avLst/>
          </a:prstGeom>
          <a:noFill/>
          <a:ln>
            <a:noFill/>
          </a:ln>
        </p:spPr>
      </p:pic>
      <p:pic>
        <p:nvPicPr>
          <p:cNvPr id="62" name="Google Shape;62;p10"/>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96400" y="365126"/>
            <a:ext cx="761895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268183"/>
              </a:buClr>
              <a:buSzPts val="4400"/>
              <a:buFont typeface="Calibri"/>
              <a:buNone/>
              <a:defRPr sz="44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96400" y="1825625"/>
            <a:ext cx="761895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ctrTitle"/>
          </p:nvPr>
        </p:nvSpPr>
        <p:spPr>
          <a:xfrm>
            <a:off x="671179" y="2556218"/>
            <a:ext cx="7801641" cy="1674976"/>
          </a:xfrm>
          <a:prstGeom prst="rect">
            <a:avLst/>
          </a:prstGeom>
          <a:noFill/>
          <a:ln>
            <a:noFill/>
          </a:ln>
        </p:spPr>
        <p:txBody>
          <a:bodyPr spcFirstLastPara="1" wrap="square" lIns="91425" tIns="45700" rIns="91425" bIns="45700" anchor="t" anchorCtr="0">
            <a:noAutofit/>
          </a:bodyPr>
          <a:lstStyle/>
          <a:p>
            <a:pPr marL="0" marR="0" lvl="0" indent="0" algn="ctr" rtl="0">
              <a:lnSpc>
                <a:spcPct val="120000"/>
              </a:lnSpc>
              <a:spcBef>
                <a:spcPts val="0"/>
              </a:spcBef>
              <a:spcAft>
                <a:spcPts val="0"/>
              </a:spcAft>
              <a:buClr>
                <a:srgbClr val="268183"/>
              </a:buClr>
              <a:buSzPts val="5400"/>
              <a:buFont typeface="Calibri"/>
              <a:buNone/>
            </a:pPr>
            <a:r>
              <a:rPr lang="no-NO" sz="5400" b="0" i="0" u="none" strike="noStrike" cap="none">
                <a:solidFill>
                  <a:srgbClr val="268183"/>
                </a:solidFill>
                <a:latin typeface="Calibri"/>
                <a:ea typeface="Calibri"/>
                <a:cs typeface="Calibri"/>
                <a:sym typeface="Calibri"/>
              </a:rPr>
              <a:t>Problemløsingsstrategier</a:t>
            </a:r>
            <a:br>
              <a:rPr lang="no-NO" sz="5400" b="0" i="0" u="none" strike="noStrike" cap="none">
                <a:solidFill>
                  <a:srgbClr val="268183"/>
                </a:solidFill>
                <a:latin typeface="Calibri"/>
                <a:ea typeface="Calibri"/>
                <a:cs typeface="Calibri"/>
                <a:sym typeface="Calibri"/>
              </a:rPr>
            </a:br>
            <a:r>
              <a:rPr lang="no-NO" sz="3200" b="0" i="0" u="none" strike="noStrike" cap="none">
                <a:solidFill>
                  <a:srgbClr val="268183"/>
                </a:solidFill>
                <a:latin typeface="Calibri"/>
                <a:ea typeface="Calibri"/>
                <a:cs typeface="Calibri"/>
                <a:sym typeface="Calibri"/>
              </a:rPr>
              <a:t>B – Samarbeid</a:t>
            </a:r>
            <a:endParaRPr sz="5400" b="0" i="0" u="none" strike="noStrike" cap="none">
              <a:solidFill>
                <a:srgbClr val="268183"/>
              </a:solidFill>
              <a:latin typeface="Calibri"/>
              <a:ea typeface="Calibri"/>
              <a:cs typeface="Calibri"/>
              <a:sym typeface="Calibri"/>
            </a:endParaRPr>
          </a:p>
        </p:txBody>
      </p:sp>
      <p:sp>
        <p:nvSpPr>
          <p:cNvPr id="95" name="Google Shape;95;p17"/>
          <p:cNvSpPr txBox="1">
            <a:spLocks noGrp="1"/>
          </p:cNvSpPr>
          <p:nvPr>
            <p:ph type="subTitle" idx="1"/>
          </p:nvPr>
        </p:nvSpPr>
        <p:spPr>
          <a:xfrm>
            <a:off x="1931783" y="1912281"/>
            <a:ext cx="5280434" cy="44298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o-NO" sz="2400" b="0" i="0" u="none" strike="noStrike" cap="none">
                <a:solidFill>
                  <a:srgbClr val="268183"/>
                </a:solidFill>
                <a:latin typeface="Calibri"/>
                <a:ea typeface="Calibri"/>
                <a:cs typeface="Calibri"/>
                <a:sym typeface="Calibri"/>
              </a:rPr>
              <a:t>Modul 2</a:t>
            </a:r>
            <a:endParaRPr sz="2400" b="0" i="0" u="none" strike="noStrike" cap="none">
              <a:solidFill>
                <a:srgbClr val="268183"/>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6"/>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a:t>Planlegge egen undervisning</a:t>
            </a:r>
            <a:endParaRPr sz="3600" b="0" i="0" u="none" strike="noStrike" cap="none">
              <a:solidFill>
                <a:srgbClr val="268183"/>
              </a:solidFill>
              <a:latin typeface="Calibri"/>
              <a:ea typeface="Calibri"/>
              <a:cs typeface="Calibri"/>
              <a:sym typeface="Calibri"/>
            </a:endParaRPr>
          </a:p>
        </p:txBody>
      </p:sp>
      <p:sp>
        <p:nvSpPr>
          <p:cNvPr id="155" name="Google Shape;155;p26"/>
          <p:cNvSpPr txBox="1">
            <a:spLocks noGrp="1"/>
          </p:cNvSpPr>
          <p:nvPr>
            <p:ph type="body" idx="1"/>
          </p:nvPr>
        </p:nvSpPr>
        <p:spPr>
          <a:xfrm>
            <a:off x="895750" y="1487200"/>
            <a:ext cx="7583100" cy="4518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3"/>
              </a:buClr>
              <a:buSzPts val="2200"/>
              <a:buFont typeface="Arial"/>
              <a:buNone/>
            </a:pPr>
            <a:r>
              <a:rPr lang="no-NO" sz="2200"/>
              <a:t>Planlegg og gjennomfør ei undervisningsøkt der dere bruker en av problemløsingsoppgavene som dere arbeidet med tidligere. Tilpass oppgaven til deres elever.</a:t>
            </a:r>
            <a:endParaRPr sz="2200"/>
          </a:p>
          <a:p>
            <a:pPr marL="0" marR="0" lvl="0" indent="0" algn="l" rtl="0">
              <a:lnSpc>
                <a:spcPct val="90000"/>
              </a:lnSpc>
              <a:spcBef>
                <a:spcPts val="0"/>
              </a:spcBef>
              <a:spcAft>
                <a:spcPts val="0"/>
              </a:spcAft>
              <a:buClr>
                <a:schemeClr val="accent3"/>
              </a:buClr>
              <a:buSzPts val="2200"/>
              <a:buFont typeface="Arial"/>
              <a:buNone/>
            </a:pPr>
            <a:endParaRPr sz="2200"/>
          </a:p>
          <a:p>
            <a:pPr marL="457200" marR="0" lvl="0" indent="-368300" algn="l" rtl="0">
              <a:lnSpc>
                <a:spcPct val="90000"/>
              </a:lnSpc>
              <a:spcBef>
                <a:spcPts val="0"/>
              </a:spcBef>
              <a:spcAft>
                <a:spcPts val="0"/>
              </a:spcAft>
              <a:buSzPts val="2200"/>
              <a:buChar char="•"/>
            </a:pPr>
            <a:r>
              <a:rPr lang="no-NO" sz="2200"/>
              <a:t>Bruk vedlagte undervisningsnotat i planlegging og gjennomføring.</a:t>
            </a:r>
            <a:endParaRPr sz="2200"/>
          </a:p>
          <a:p>
            <a:pPr marL="457200" marR="0" lvl="0" indent="-368300" algn="l" rtl="0">
              <a:lnSpc>
                <a:spcPct val="90000"/>
              </a:lnSpc>
              <a:spcBef>
                <a:spcPts val="0"/>
              </a:spcBef>
              <a:spcAft>
                <a:spcPts val="0"/>
              </a:spcAft>
              <a:buSzPts val="2200"/>
              <a:buChar char="•"/>
            </a:pPr>
            <a:r>
              <a:rPr lang="no-NO" sz="2200"/>
              <a:t>Økta skal gjennomføres før neste samling. Dere kan velge om dere arbeider individuelt eller flere sammen.</a:t>
            </a:r>
            <a:endParaRPr sz="2200"/>
          </a:p>
          <a:p>
            <a:pPr marL="457200" marR="0" lvl="0" indent="-368300" algn="l" rtl="0">
              <a:lnSpc>
                <a:spcPct val="90000"/>
              </a:lnSpc>
              <a:spcBef>
                <a:spcPts val="0"/>
              </a:spcBef>
              <a:spcAft>
                <a:spcPts val="0"/>
              </a:spcAft>
              <a:buSzPts val="2200"/>
              <a:buChar char="•"/>
            </a:pPr>
            <a:r>
              <a:rPr lang="no-NO" sz="2200"/>
              <a:t>Fokus i samtalen med elevene etter at de har løst oppgaven skal være å få fram styrker og svakheter ved de ulike strategiene.</a:t>
            </a:r>
            <a:endParaRPr sz="2200"/>
          </a:p>
          <a:p>
            <a:pPr marL="457200" marR="0" lvl="0" indent="-368300" algn="l" rtl="0">
              <a:lnSpc>
                <a:spcPct val="90000"/>
              </a:lnSpc>
              <a:spcBef>
                <a:spcPts val="0"/>
              </a:spcBef>
              <a:spcAft>
                <a:spcPts val="0"/>
              </a:spcAft>
              <a:buSzPts val="2200"/>
              <a:buChar char="•"/>
            </a:pPr>
            <a:r>
              <a:rPr lang="no-NO" sz="2200"/>
              <a:t>Utfordre elevene til å identifisere matematikken bak de ulike strategiene.</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7"/>
          <p:cNvSpPr txBox="1">
            <a:spLocks noGrp="1"/>
          </p:cNvSpPr>
          <p:nvPr>
            <p:ph type="ctrTitle"/>
          </p:nvPr>
        </p:nvSpPr>
        <p:spPr>
          <a:xfrm>
            <a:off x="671179" y="2556218"/>
            <a:ext cx="7801641" cy="1674976"/>
          </a:xfrm>
          <a:prstGeom prst="rect">
            <a:avLst/>
          </a:prstGeom>
          <a:noFill/>
          <a:ln>
            <a:noFill/>
          </a:ln>
        </p:spPr>
        <p:txBody>
          <a:bodyPr spcFirstLastPara="1" wrap="square" lIns="91425" tIns="45700" rIns="91425" bIns="45700" anchor="t" anchorCtr="0">
            <a:noAutofit/>
          </a:bodyPr>
          <a:lstStyle/>
          <a:p>
            <a:pPr marL="0" marR="0" lvl="0" indent="0" algn="ctr" rtl="0">
              <a:lnSpc>
                <a:spcPct val="120000"/>
              </a:lnSpc>
              <a:spcBef>
                <a:spcPts val="0"/>
              </a:spcBef>
              <a:spcAft>
                <a:spcPts val="0"/>
              </a:spcAft>
              <a:buClr>
                <a:srgbClr val="268183"/>
              </a:buClr>
              <a:buSzPts val="5400"/>
              <a:buFont typeface="Calibri"/>
              <a:buNone/>
            </a:pPr>
            <a:r>
              <a:rPr lang="no-NO">
                <a:solidFill>
                  <a:srgbClr val="268183"/>
                </a:solidFill>
              </a:rPr>
              <a:t>Problemløsingsstrategier</a:t>
            </a:r>
            <a:br>
              <a:rPr lang="no-NO" sz="5400" b="0" i="0" u="none" strike="noStrike" cap="none">
                <a:solidFill>
                  <a:srgbClr val="268183"/>
                </a:solidFill>
                <a:latin typeface="Calibri"/>
                <a:ea typeface="Calibri"/>
                <a:cs typeface="Calibri"/>
                <a:sym typeface="Calibri"/>
              </a:rPr>
            </a:br>
            <a:r>
              <a:rPr lang="no-NO" sz="3200" b="0" i="0" u="none" strike="noStrike" cap="none">
                <a:solidFill>
                  <a:srgbClr val="268183"/>
                </a:solidFill>
                <a:latin typeface="Calibri"/>
                <a:ea typeface="Calibri"/>
                <a:cs typeface="Calibri"/>
                <a:sym typeface="Calibri"/>
              </a:rPr>
              <a:t>D – Etterarbeid</a:t>
            </a:r>
            <a:endParaRPr sz="5400" b="0" i="0" u="none" strike="noStrike" cap="none">
              <a:solidFill>
                <a:srgbClr val="268183"/>
              </a:solidFill>
              <a:latin typeface="Calibri"/>
              <a:ea typeface="Calibri"/>
              <a:cs typeface="Calibri"/>
              <a:sym typeface="Calibri"/>
            </a:endParaRPr>
          </a:p>
        </p:txBody>
      </p:sp>
      <p:sp>
        <p:nvSpPr>
          <p:cNvPr id="162" name="Google Shape;162;p27"/>
          <p:cNvSpPr txBox="1">
            <a:spLocks noGrp="1"/>
          </p:cNvSpPr>
          <p:nvPr>
            <p:ph type="subTitle" idx="1"/>
          </p:nvPr>
        </p:nvSpPr>
        <p:spPr>
          <a:xfrm>
            <a:off x="1931783" y="1912281"/>
            <a:ext cx="5280434" cy="44298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o-NO" sz="2400" b="0" i="0" u="none" strike="noStrike" cap="none">
                <a:solidFill>
                  <a:srgbClr val="268183"/>
                </a:solidFill>
                <a:latin typeface="Calibri"/>
                <a:ea typeface="Calibri"/>
                <a:cs typeface="Calibri"/>
                <a:sym typeface="Calibri"/>
              </a:rPr>
              <a:t>Modul </a:t>
            </a:r>
            <a:r>
              <a:rPr lang="no-NO"/>
              <a:t>2</a:t>
            </a:r>
            <a:endParaRPr sz="2400" b="0" i="0" u="none" strike="noStrike" cap="none">
              <a:solidFill>
                <a:srgbClr val="268183"/>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Mål</a:t>
            </a:r>
            <a:endParaRPr/>
          </a:p>
        </p:txBody>
      </p:sp>
      <p:sp>
        <p:nvSpPr>
          <p:cNvPr id="169" name="Google Shape;169;p28"/>
          <p:cNvSpPr txBox="1">
            <a:spLocks noGrp="1"/>
          </p:cNvSpPr>
          <p:nvPr>
            <p:ph type="body" idx="1"/>
          </p:nvPr>
        </p:nvSpPr>
        <p:spPr>
          <a:xfrm>
            <a:off x="863263" y="1812650"/>
            <a:ext cx="7583100" cy="4180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3"/>
              </a:buClr>
              <a:buSzPts val="2200"/>
              <a:buFont typeface="Arial"/>
              <a:buNone/>
            </a:pPr>
            <a:r>
              <a:rPr lang="no-NO" sz="2200"/>
              <a:t>Målet med denne modulen er å:</a:t>
            </a:r>
            <a:endParaRPr/>
          </a:p>
          <a:p>
            <a:pPr marL="228600" lvl="0" indent="-228600" algn="l" rtl="0">
              <a:spcBef>
                <a:spcPts val="2200"/>
              </a:spcBef>
              <a:spcAft>
                <a:spcPts val="0"/>
              </a:spcAft>
              <a:buSzPts val="2200"/>
              <a:buChar char="•"/>
            </a:pPr>
            <a:r>
              <a:rPr lang="no-NO" sz="2200"/>
              <a:t>få en oversikt over noen vanlige problemløsingsstrategier i matematikk. </a:t>
            </a:r>
            <a:endParaRPr sz="2200"/>
          </a:p>
          <a:p>
            <a:pPr marL="228600" lvl="0" indent="-228600" algn="l" rtl="0">
              <a:spcBef>
                <a:spcPts val="1000"/>
              </a:spcBef>
              <a:spcAft>
                <a:spcPts val="0"/>
              </a:spcAft>
              <a:buSzPts val="2200"/>
              <a:buChar char="•"/>
            </a:pPr>
            <a:r>
              <a:rPr lang="no-NO" sz="2200"/>
              <a:t>kunne vurdere styrker og svakheter ved ulike strategier.</a:t>
            </a:r>
            <a:endParaRPr sz="2200"/>
          </a:p>
          <a:p>
            <a:pPr marL="228600" lvl="0" indent="-228600" algn="l" rtl="0">
              <a:spcBef>
                <a:spcPts val="1000"/>
              </a:spcBef>
              <a:spcAft>
                <a:spcPts val="0"/>
              </a:spcAft>
              <a:buSzPts val="2200"/>
              <a:buChar char="•"/>
            </a:pPr>
            <a:r>
              <a:rPr lang="no-NO" sz="2200"/>
              <a:t>bli bevisst hvordan undervisning om problemløsingsstrategier bør legges opp.</a:t>
            </a:r>
            <a:endParaRPr sz="2200"/>
          </a:p>
          <a:p>
            <a:pPr marL="0" marR="0" lvl="0" indent="0" algn="l" rtl="0">
              <a:lnSpc>
                <a:spcPct val="100000"/>
              </a:lnSpc>
              <a:spcBef>
                <a:spcPts val="0"/>
              </a:spcBef>
              <a:spcAft>
                <a:spcPts val="0"/>
              </a:spcAft>
              <a:buClr>
                <a:schemeClr val="accent3"/>
              </a:buClr>
              <a:buSzPts val="2200"/>
              <a:buFont typeface="Arial"/>
              <a:buNone/>
            </a:pP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9"/>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Tidsplan for denne økta</a:t>
            </a:r>
            <a:endParaRPr sz="3600" b="0" i="0" u="none" strike="noStrike" cap="none">
              <a:solidFill>
                <a:srgbClr val="268183"/>
              </a:solidFill>
              <a:latin typeface="Calibri"/>
              <a:ea typeface="Calibri"/>
              <a:cs typeface="Calibri"/>
              <a:sym typeface="Calibri"/>
            </a:endParaRPr>
          </a:p>
        </p:txBody>
      </p:sp>
      <p:graphicFrame>
        <p:nvGraphicFramePr>
          <p:cNvPr id="176" name="Google Shape;176;p29"/>
          <p:cNvGraphicFramePr/>
          <p:nvPr/>
        </p:nvGraphicFramePr>
        <p:xfrm>
          <a:off x="895350" y="1825625"/>
          <a:ext cx="3000000" cy="3000000"/>
        </p:xfrm>
        <a:graphic>
          <a:graphicData uri="http://schemas.openxmlformats.org/drawingml/2006/table">
            <a:tbl>
              <a:tblPr firstRow="1" bandRow="1">
                <a:noFill/>
                <a:tableStyleId>{1821F4F0-3510-4AB0-909A-1A6714E4376E}</a:tableStyleId>
              </a:tblPr>
              <a:tblGrid>
                <a:gridCol w="5011675">
                  <a:extLst>
                    <a:ext uri="{9D8B030D-6E8A-4147-A177-3AD203B41FA5}">
                      <a16:colId xmlns:a16="http://schemas.microsoft.com/office/drawing/2014/main" val="20000"/>
                    </a:ext>
                  </a:extLst>
                </a:gridCol>
                <a:gridCol w="2571825">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no-NO" sz="2200" b="0"/>
                        <a:t>Aktivitet</a:t>
                      </a:r>
                      <a:endParaRPr sz="2200" b="0"/>
                    </a:p>
                  </a:txBody>
                  <a:tcPr marL="91450" marR="91450" marT="45725" marB="45725"/>
                </a:tc>
                <a:tc>
                  <a:txBody>
                    <a:bodyPr/>
                    <a:lstStyle/>
                    <a:p>
                      <a:pPr marL="0" marR="0" lvl="0" indent="0" algn="l" rtl="0">
                        <a:spcBef>
                          <a:spcPts val="0"/>
                        </a:spcBef>
                        <a:spcAft>
                          <a:spcPts val="0"/>
                        </a:spcAft>
                        <a:buNone/>
                      </a:pPr>
                      <a:r>
                        <a:rPr lang="no-NO" sz="2200" b="0"/>
                        <a:t>Tid</a:t>
                      </a:r>
                      <a:endParaRPr sz="2200" b="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no-NO" sz="2200"/>
                        <a:t>Del erfaringer i grupper</a:t>
                      </a:r>
                      <a:endParaRPr/>
                    </a:p>
                  </a:txBody>
                  <a:tcPr marL="91450" marR="91450" marT="45725" marB="45725"/>
                </a:tc>
                <a:tc>
                  <a:txBody>
                    <a:bodyPr/>
                    <a:lstStyle/>
                    <a:p>
                      <a:pPr marL="0" marR="0" lvl="0" indent="0" algn="l" rtl="0">
                        <a:spcBef>
                          <a:spcPts val="0"/>
                        </a:spcBef>
                        <a:spcAft>
                          <a:spcPts val="0"/>
                        </a:spcAft>
                        <a:buNone/>
                      </a:pPr>
                      <a:r>
                        <a:rPr lang="no-NO" sz="2200"/>
                        <a:t>25 minutter</a:t>
                      </a:r>
                      <a:endParaRPr sz="22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no-NO" sz="2200"/>
                        <a:t>Oppsummer i plenum</a:t>
                      </a:r>
                      <a:endParaRPr/>
                    </a:p>
                  </a:txBody>
                  <a:tcPr marL="91450" marR="91450" marT="45725" marB="45725"/>
                </a:tc>
                <a:tc>
                  <a:txBody>
                    <a:bodyPr/>
                    <a:lstStyle/>
                    <a:p>
                      <a:pPr marL="0" marR="0" lvl="0" indent="0" algn="l" rtl="0">
                        <a:spcBef>
                          <a:spcPts val="0"/>
                        </a:spcBef>
                        <a:spcAft>
                          <a:spcPts val="0"/>
                        </a:spcAft>
                        <a:buNone/>
                      </a:pPr>
                      <a:r>
                        <a:rPr lang="no-NO" sz="2200"/>
                        <a:t>10 minutter</a:t>
                      </a:r>
                      <a:endParaRPr sz="22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no-NO" sz="2200"/>
                        <a:t>Veien videre</a:t>
                      </a:r>
                      <a:endParaRPr/>
                    </a:p>
                  </a:txBody>
                  <a:tcPr marL="91450" marR="91450" marT="45725" marB="45725"/>
                </a:tc>
                <a:tc>
                  <a:txBody>
                    <a:bodyPr/>
                    <a:lstStyle/>
                    <a:p>
                      <a:pPr marL="0" marR="0" lvl="0" indent="0" algn="l" rtl="0">
                        <a:spcBef>
                          <a:spcPts val="0"/>
                        </a:spcBef>
                        <a:spcAft>
                          <a:spcPts val="0"/>
                        </a:spcAft>
                        <a:buNone/>
                      </a:pPr>
                      <a:r>
                        <a:rPr lang="no-NO" sz="2200"/>
                        <a:t>10 minutter</a:t>
                      </a:r>
                      <a:endParaRPr sz="22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no-NO" sz="2200" b="1"/>
                        <a:t>Totalt</a:t>
                      </a:r>
                      <a:endParaRPr/>
                    </a:p>
                  </a:txBody>
                  <a:tcPr marL="91450" marR="91450" marT="45725" marB="45725"/>
                </a:tc>
                <a:tc>
                  <a:txBody>
                    <a:bodyPr/>
                    <a:lstStyle/>
                    <a:p>
                      <a:pPr marL="0" marR="0" lvl="0" indent="0" algn="l" rtl="0">
                        <a:spcBef>
                          <a:spcPts val="0"/>
                        </a:spcBef>
                        <a:spcAft>
                          <a:spcPts val="0"/>
                        </a:spcAft>
                        <a:buNone/>
                      </a:pPr>
                      <a:r>
                        <a:rPr lang="no-NO" sz="2200" b="1"/>
                        <a:t>50 minutter</a:t>
                      </a:r>
                      <a:endParaRPr/>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0"/>
          <p:cNvSpPr txBox="1">
            <a:spLocks noGrp="1"/>
          </p:cNvSpPr>
          <p:nvPr>
            <p:ph type="title"/>
          </p:nvPr>
        </p:nvSpPr>
        <p:spPr>
          <a:xfrm>
            <a:off x="895739" y="365126"/>
            <a:ext cx="75831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no-NO"/>
              <a:t>Del erfaringer i grupper (25 minutter)</a:t>
            </a:r>
            <a:endParaRPr/>
          </a:p>
        </p:txBody>
      </p:sp>
      <p:sp>
        <p:nvSpPr>
          <p:cNvPr id="183" name="Google Shape;183;p30"/>
          <p:cNvSpPr txBox="1">
            <a:spLocks noGrp="1"/>
          </p:cNvSpPr>
          <p:nvPr>
            <p:ph type="body" idx="1"/>
          </p:nvPr>
        </p:nvSpPr>
        <p:spPr>
          <a:xfrm>
            <a:off x="895750" y="1402775"/>
            <a:ext cx="7583100" cy="46029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no-NO" sz="2200"/>
              <a:t>Diskuter i grupper:</a:t>
            </a:r>
            <a:endParaRPr sz="2200"/>
          </a:p>
          <a:p>
            <a:pPr marL="457200" lvl="0" indent="-368300" algn="l" rtl="0">
              <a:spcBef>
                <a:spcPts val="1000"/>
              </a:spcBef>
              <a:spcAft>
                <a:spcPts val="0"/>
              </a:spcAft>
              <a:buSzPts val="2200"/>
              <a:buChar char="•"/>
            </a:pPr>
            <a:r>
              <a:rPr lang="no-NO" sz="2200"/>
              <a:t>Hvilke strategier brukte elevene?</a:t>
            </a:r>
            <a:endParaRPr sz="2200"/>
          </a:p>
          <a:p>
            <a:pPr marL="457200" lvl="0" indent="-368300" algn="l" rtl="0">
              <a:spcBef>
                <a:spcPts val="0"/>
              </a:spcBef>
              <a:spcAft>
                <a:spcPts val="0"/>
              </a:spcAft>
              <a:buSzPts val="2200"/>
              <a:buChar char="•"/>
            </a:pPr>
            <a:r>
              <a:rPr lang="no-NO" sz="2200"/>
              <a:t>Brukte elevene de strategiene dere hadde forventet?</a:t>
            </a:r>
            <a:endParaRPr sz="2200"/>
          </a:p>
          <a:p>
            <a:pPr marL="457200" lvl="0" indent="-368300" algn="l" rtl="0">
              <a:spcBef>
                <a:spcPts val="0"/>
              </a:spcBef>
              <a:spcAft>
                <a:spcPts val="0"/>
              </a:spcAft>
              <a:buSzPts val="2200"/>
              <a:buChar char="•"/>
            </a:pPr>
            <a:r>
              <a:rPr lang="no-NO" sz="2200"/>
              <a:t>Hvordan klarte elevene å forklare løsingsstrategiene sine og hvorfor løsningene ga mening, eventuelt ble feil?</a:t>
            </a:r>
            <a:endParaRPr sz="2200"/>
          </a:p>
          <a:p>
            <a:pPr marL="457200" lvl="0" indent="-368300" algn="l" rtl="0">
              <a:spcBef>
                <a:spcPts val="0"/>
              </a:spcBef>
              <a:spcAft>
                <a:spcPts val="0"/>
              </a:spcAft>
              <a:buSzPts val="2200"/>
              <a:buChar char="•"/>
            </a:pPr>
            <a:r>
              <a:rPr lang="no-NO" sz="2200"/>
              <a:t>Hvordan var elevene i stand til å se at en strategi var mer effektiv enn en annen?</a:t>
            </a:r>
            <a:endParaRPr sz="2200"/>
          </a:p>
          <a:p>
            <a:pPr marL="0" lvl="0" indent="0" algn="l" rtl="0">
              <a:spcBef>
                <a:spcPts val="1000"/>
              </a:spcBef>
              <a:spcAft>
                <a:spcPts val="0"/>
              </a:spcAft>
              <a:buNone/>
            </a:pPr>
            <a:r>
              <a:rPr lang="no-NO" sz="2200"/>
              <a:t>Velg ut noen tips og råd som dere vil dele i plenum. Tipsene kan omhandle: Hvordan elevene kan holde konsentrasjonen, bli engasjerte, delta aktivt, velge gode strategier, begrunne godt og så videre.</a:t>
            </a:r>
            <a:endParaRPr sz="2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1"/>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Oppsummer i plenum (10 minutter)</a:t>
            </a:r>
            <a:endParaRPr sz="3600" b="0" i="0" u="none" strike="noStrike" cap="none">
              <a:solidFill>
                <a:srgbClr val="268183"/>
              </a:solidFill>
              <a:latin typeface="Calibri"/>
              <a:ea typeface="Calibri"/>
              <a:cs typeface="Calibri"/>
              <a:sym typeface="Calibri"/>
            </a:endParaRPr>
          </a:p>
        </p:txBody>
      </p:sp>
      <p:sp>
        <p:nvSpPr>
          <p:cNvPr id="189" name="Google Shape;189;p31"/>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noAutofit/>
          </a:bodyPr>
          <a:lstStyle/>
          <a:p>
            <a:pPr marL="228600" marR="0" lvl="0" indent="-88900" algn="l" rtl="0">
              <a:lnSpc>
                <a:spcPct val="90000"/>
              </a:lnSpc>
              <a:spcBef>
                <a:spcPts val="0"/>
              </a:spcBef>
              <a:spcAft>
                <a:spcPts val="0"/>
              </a:spcAft>
              <a:buClr>
                <a:schemeClr val="accent3"/>
              </a:buClr>
              <a:buSzPts val="2200"/>
              <a:buFont typeface="Arial"/>
              <a:buNone/>
            </a:pPr>
            <a:r>
              <a:rPr lang="no-NO" sz="2200"/>
              <a:t>Del tipsene med hverandre</a:t>
            </a:r>
            <a:endParaRPr sz="2200" b="0" i="0" u="none" strike="noStrike" cap="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2"/>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Veien videre (10 minutter)</a:t>
            </a:r>
            <a:endParaRPr/>
          </a:p>
        </p:txBody>
      </p:sp>
      <p:sp>
        <p:nvSpPr>
          <p:cNvPr id="195" name="Google Shape;195;p32"/>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3"/>
              </a:buClr>
              <a:buSzPts val="2200"/>
              <a:buFont typeface="Arial"/>
              <a:buNone/>
            </a:pPr>
            <a:r>
              <a:rPr lang="no-NO" sz="2200"/>
              <a:t>Veien videre kan være å arbeid mer med problemløsing og problemløsingsstrategier.</a:t>
            </a:r>
            <a:endParaRPr sz="2200"/>
          </a:p>
          <a:p>
            <a:pPr marL="0" marR="0" lvl="0" indent="0" algn="l" rtl="0">
              <a:lnSpc>
                <a:spcPct val="90000"/>
              </a:lnSpc>
              <a:spcBef>
                <a:spcPts val="0"/>
              </a:spcBef>
              <a:spcAft>
                <a:spcPts val="0"/>
              </a:spcAft>
              <a:buClr>
                <a:schemeClr val="accent3"/>
              </a:buClr>
              <a:buSzPts val="2200"/>
              <a:buFont typeface="Arial"/>
              <a:buNone/>
            </a:pPr>
            <a:endParaRPr sz="2200"/>
          </a:p>
          <a:p>
            <a:pPr marL="0" marR="0" lvl="0" indent="0" algn="l" rtl="0">
              <a:lnSpc>
                <a:spcPct val="90000"/>
              </a:lnSpc>
              <a:spcBef>
                <a:spcPts val="0"/>
              </a:spcBef>
              <a:spcAft>
                <a:spcPts val="0"/>
              </a:spcAft>
              <a:buClr>
                <a:schemeClr val="accent3"/>
              </a:buClr>
              <a:buSzPts val="2200"/>
              <a:buFont typeface="Arial"/>
              <a:buNone/>
            </a:pPr>
            <a:r>
              <a:rPr lang="no-NO" sz="2200"/>
              <a:t>En annen mulighet er å arbeide med en annen pakke i Realfagsløyper.</a:t>
            </a:r>
            <a:endParaRPr sz="2200"/>
          </a:p>
          <a:p>
            <a:pPr marL="0" marR="0" lvl="0" indent="0" algn="l" rtl="0">
              <a:lnSpc>
                <a:spcPct val="90000"/>
              </a:lnSpc>
              <a:spcBef>
                <a:spcPts val="1000"/>
              </a:spcBef>
              <a:spcAft>
                <a:spcPts val="0"/>
              </a:spcAft>
              <a:buClr>
                <a:schemeClr val="accent3"/>
              </a:buClr>
              <a:buSzPts val="2200"/>
              <a:buFont typeface="Arial"/>
              <a:buNone/>
            </a:pPr>
            <a:endParaRPr sz="2200"/>
          </a:p>
          <a:p>
            <a:pPr marL="0" marR="0" lvl="0" indent="0" algn="l" rtl="0">
              <a:lnSpc>
                <a:spcPct val="90000"/>
              </a:lnSpc>
              <a:spcBef>
                <a:spcPts val="1000"/>
              </a:spcBef>
              <a:spcAft>
                <a:spcPts val="0"/>
              </a:spcAft>
              <a:buClr>
                <a:schemeClr val="accent3"/>
              </a:buClr>
              <a:buSzPts val="2200"/>
              <a:buFont typeface="Arial"/>
              <a:buNone/>
            </a:pPr>
            <a:endParaRPr sz="2200" b="0" i="0" u="none" strike="noStrike" cap="non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548866" y="1262559"/>
            <a:ext cx="8046268" cy="6306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accent1"/>
              </a:buClr>
              <a:buSzPts val="3600"/>
              <a:buFont typeface="Calibri"/>
              <a:buNone/>
            </a:pPr>
            <a:r>
              <a:rPr lang="no-NO" sz="3600" b="0" i="0" u="none" strike="noStrike" cap="none">
                <a:solidFill>
                  <a:schemeClr val="accent1"/>
                </a:solidFill>
                <a:latin typeface="Calibri"/>
                <a:ea typeface="Calibri"/>
                <a:cs typeface="Calibri"/>
                <a:sym typeface="Calibri"/>
              </a:rPr>
              <a:t>Kilder</a:t>
            </a:r>
            <a:endParaRPr sz="3600" b="0" i="0" u="none" strike="noStrike" cap="none">
              <a:solidFill>
                <a:schemeClr val="accent1"/>
              </a:solidFill>
              <a:latin typeface="Calibri"/>
              <a:ea typeface="Calibri"/>
              <a:cs typeface="Calibri"/>
              <a:sym typeface="Calibri"/>
            </a:endParaRPr>
          </a:p>
        </p:txBody>
      </p:sp>
      <p:sp>
        <p:nvSpPr>
          <p:cNvPr id="201" name="Google Shape;201;p33"/>
          <p:cNvSpPr txBox="1">
            <a:spLocks noGrp="1"/>
          </p:cNvSpPr>
          <p:nvPr>
            <p:ph type="subTitle" idx="1"/>
          </p:nvPr>
        </p:nvSpPr>
        <p:spPr>
          <a:xfrm>
            <a:off x="1143000" y="2255045"/>
            <a:ext cx="6858000" cy="3392144"/>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3"/>
              </a:buClr>
              <a:buSzPts val="1800"/>
              <a:buFont typeface="Arial"/>
              <a:buNone/>
            </a:pPr>
            <a:r>
              <a:rPr lang="no-NO" sz="1800"/>
              <a:t>Smith, M.S. &amp; Stein, M.K (2011). </a:t>
            </a:r>
            <a:r>
              <a:rPr lang="no-NO" sz="1800" i="1"/>
              <a:t>5 practices for orchestrating productive mathematics discussions</a:t>
            </a:r>
            <a:r>
              <a:rPr lang="no-NO" sz="1800"/>
              <a:t>. Reston VA: NCTM</a:t>
            </a: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Mål</a:t>
            </a:r>
            <a:endParaRPr/>
          </a:p>
        </p:txBody>
      </p:sp>
      <p:sp>
        <p:nvSpPr>
          <p:cNvPr id="102" name="Google Shape;102;p18"/>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3"/>
              </a:buClr>
              <a:buSzPts val="2200"/>
              <a:buFont typeface="Arial"/>
              <a:buNone/>
            </a:pPr>
            <a:r>
              <a:rPr lang="no-NO" sz="2200" b="0" i="0" u="none" strike="noStrike" cap="none">
                <a:solidFill>
                  <a:schemeClr val="dk1"/>
                </a:solidFill>
                <a:latin typeface="Calibri"/>
                <a:ea typeface="Calibri"/>
                <a:cs typeface="Calibri"/>
                <a:sym typeface="Calibri"/>
              </a:rPr>
              <a:t>Mål</a:t>
            </a:r>
            <a:r>
              <a:rPr lang="no-NO" sz="2200"/>
              <a:t>et </a:t>
            </a:r>
            <a:r>
              <a:rPr lang="no-NO" sz="2200" b="0" i="0" u="none" strike="noStrike" cap="none">
                <a:solidFill>
                  <a:schemeClr val="dk1"/>
                </a:solidFill>
                <a:latin typeface="Calibri"/>
                <a:ea typeface="Calibri"/>
                <a:cs typeface="Calibri"/>
                <a:sym typeface="Calibri"/>
              </a:rPr>
              <a:t>med denne modulen er å:</a:t>
            </a:r>
            <a:endParaRPr/>
          </a:p>
          <a:p>
            <a:pPr marL="228600" marR="0" lvl="0" indent="-228600" algn="l" rtl="0">
              <a:lnSpc>
                <a:spcPct val="90000"/>
              </a:lnSpc>
              <a:spcBef>
                <a:spcPts val="2200"/>
              </a:spcBef>
              <a:spcAft>
                <a:spcPts val="0"/>
              </a:spcAft>
              <a:buClr>
                <a:schemeClr val="accent3"/>
              </a:buClr>
              <a:buSzPts val="2200"/>
              <a:buFont typeface="Arial"/>
              <a:buChar char="•"/>
            </a:pPr>
            <a:r>
              <a:rPr lang="no-NO" sz="2200" b="0" i="0" u="none" strike="noStrike" cap="none">
                <a:solidFill>
                  <a:schemeClr val="dk1"/>
                </a:solidFill>
                <a:latin typeface="Calibri"/>
                <a:ea typeface="Calibri"/>
                <a:cs typeface="Calibri"/>
                <a:sym typeface="Calibri"/>
              </a:rPr>
              <a:t>få en oversikt over noen vanlige problemløsingsstrategier i matematikk. </a:t>
            </a:r>
            <a:endParaRPr sz="22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accent3"/>
              </a:buClr>
              <a:buSzPts val="2200"/>
              <a:buFont typeface="Arial"/>
              <a:buChar char="•"/>
            </a:pPr>
            <a:r>
              <a:rPr lang="no-NO" sz="2200" b="0" i="0" u="none" strike="noStrike" cap="none">
                <a:solidFill>
                  <a:schemeClr val="dk1"/>
                </a:solidFill>
                <a:latin typeface="Calibri"/>
                <a:ea typeface="Calibri"/>
                <a:cs typeface="Calibri"/>
                <a:sym typeface="Calibri"/>
              </a:rPr>
              <a:t>kunne vurdere styrker og svakheter ved ulike strategier.</a:t>
            </a:r>
            <a:endParaRPr sz="22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accent3"/>
              </a:buClr>
              <a:buSzPts val="2200"/>
              <a:buFont typeface="Arial"/>
              <a:buChar char="•"/>
            </a:pPr>
            <a:r>
              <a:rPr lang="no-NO" sz="2200" b="0" i="0" u="none" strike="noStrike" cap="none">
                <a:solidFill>
                  <a:schemeClr val="dk1"/>
                </a:solidFill>
                <a:latin typeface="Calibri"/>
                <a:ea typeface="Calibri"/>
                <a:cs typeface="Calibri"/>
                <a:sym typeface="Calibri"/>
              </a:rPr>
              <a:t>bli bevisst hvordan undervisning om problemløsingsstrategier bør legges opp.</a:t>
            </a:r>
            <a:endParaRPr sz="22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3"/>
              </a:buClr>
              <a:buSzPts val="2200"/>
              <a:buFont typeface="Arial"/>
              <a:buNone/>
            </a:pPr>
            <a:endParaRPr sz="22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Tidsplan for denne økta</a:t>
            </a:r>
            <a:endParaRPr sz="3600" b="0" i="0" u="none" strike="noStrike" cap="none">
              <a:solidFill>
                <a:srgbClr val="268183"/>
              </a:solidFill>
              <a:latin typeface="Calibri"/>
              <a:ea typeface="Calibri"/>
              <a:cs typeface="Calibri"/>
              <a:sym typeface="Calibri"/>
            </a:endParaRPr>
          </a:p>
        </p:txBody>
      </p:sp>
      <p:graphicFrame>
        <p:nvGraphicFramePr>
          <p:cNvPr id="109" name="Google Shape;109;p19"/>
          <p:cNvGraphicFramePr/>
          <p:nvPr/>
        </p:nvGraphicFramePr>
        <p:xfrm>
          <a:off x="895350" y="1825625"/>
          <a:ext cx="3000000" cy="3000000"/>
        </p:xfrm>
        <a:graphic>
          <a:graphicData uri="http://schemas.openxmlformats.org/drawingml/2006/table">
            <a:tbl>
              <a:tblPr firstRow="1" bandRow="1">
                <a:noFill/>
                <a:tableStyleId>{1821F4F0-3510-4AB0-909A-1A6714E4376E}</a:tableStyleId>
              </a:tblPr>
              <a:tblGrid>
                <a:gridCol w="5011675">
                  <a:extLst>
                    <a:ext uri="{9D8B030D-6E8A-4147-A177-3AD203B41FA5}">
                      <a16:colId xmlns:a16="http://schemas.microsoft.com/office/drawing/2014/main" val="20000"/>
                    </a:ext>
                  </a:extLst>
                </a:gridCol>
                <a:gridCol w="2571825">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no-NO" sz="2200" b="0" u="none" strike="noStrike" cap="none"/>
                        <a:t>Aktivitet</a:t>
                      </a:r>
                      <a:endParaRPr sz="2200" b="0"/>
                    </a:p>
                  </a:txBody>
                  <a:tcPr marL="91450" marR="91450" marT="45725" marB="45725"/>
                </a:tc>
                <a:tc>
                  <a:txBody>
                    <a:bodyPr/>
                    <a:lstStyle/>
                    <a:p>
                      <a:pPr marL="0" marR="0" lvl="0" indent="0" algn="l" rtl="0">
                        <a:spcBef>
                          <a:spcPts val="0"/>
                        </a:spcBef>
                        <a:spcAft>
                          <a:spcPts val="0"/>
                        </a:spcAft>
                        <a:buNone/>
                      </a:pPr>
                      <a:r>
                        <a:rPr lang="no-NO" sz="2200" b="0"/>
                        <a:t>Tid</a:t>
                      </a:r>
                      <a:endParaRPr sz="2200" b="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no-NO" sz="2200"/>
                        <a:t>Gruppearbeid knyttet til forarbeid</a:t>
                      </a:r>
                      <a:endParaRPr/>
                    </a:p>
                  </a:txBody>
                  <a:tcPr marL="91450" marR="91450" marT="45725" marB="45725"/>
                </a:tc>
                <a:tc>
                  <a:txBody>
                    <a:bodyPr/>
                    <a:lstStyle/>
                    <a:p>
                      <a:pPr marL="0" marR="0" lvl="0" indent="0" algn="l" rtl="0">
                        <a:spcBef>
                          <a:spcPts val="0"/>
                        </a:spcBef>
                        <a:spcAft>
                          <a:spcPts val="0"/>
                        </a:spcAft>
                        <a:buNone/>
                      </a:pPr>
                      <a:r>
                        <a:rPr lang="no-NO" sz="2200"/>
                        <a:t>15 minutter</a:t>
                      </a:r>
                      <a:endParaRPr sz="22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no-NO" sz="2200"/>
                        <a:t>Arbeid med problemløsing</a:t>
                      </a:r>
                      <a:endParaRPr/>
                    </a:p>
                  </a:txBody>
                  <a:tcPr marL="91450" marR="91450" marT="45725" marB="45725"/>
                </a:tc>
                <a:tc>
                  <a:txBody>
                    <a:bodyPr/>
                    <a:lstStyle/>
                    <a:p>
                      <a:pPr marL="0" marR="0" lvl="0" indent="0" algn="l" rtl="0">
                        <a:spcBef>
                          <a:spcPts val="0"/>
                        </a:spcBef>
                        <a:spcAft>
                          <a:spcPts val="0"/>
                        </a:spcAft>
                        <a:buNone/>
                      </a:pPr>
                      <a:r>
                        <a:rPr lang="no-NO" sz="2200"/>
                        <a:t>25 minutter</a:t>
                      </a:r>
                      <a:endParaRPr sz="22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no-NO" sz="2200"/>
                        <a:t>Knytt teori til erfaringer og egen praksis</a:t>
                      </a:r>
                      <a:endParaRPr/>
                    </a:p>
                  </a:txBody>
                  <a:tcPr marL="91450" marR="91450" marT="45725" marB="45725"/>
                </a:tc>
                <a:tc>
                  <a:txBody>
                    <a:bodyPr/>
                    <a:lstStyle/>
                    <a:p>
                      <a:pPr marL="0" marR="0" lvl="0" indent="0" algn="l" rtl="0">
                        <a:spcBef>
                          <a:spcPts val="0"/>
                        </a:spcBef>
                        <a:spcAft>
                          <a:spcPts val="0"/>
                        </a:spcAft>
                        <a:buNone/>
                      </a:pPr>
                      <a:r>
                        <a:rPr lang="no-NO" sz="2200"/>
                        <a:t>20 minutter</a:t>
                      </a:r>
                      <a:endParaRPr sz="22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no-NO" sz="2200"/>
                        <a:t>Planlegge egen undervisning</a:t>
                      </a:r>
                      <a:endParaRPr sz="2200"/>
                    </a:p>
                  </a:txBody>
                  <a:tcPr marL="91450" marR="91450" marT="45725" marB="45725"/>
                </a:tc>
                <a:tc>
                  <a:txBody>
                    <a:bodyPr/>
                    <a:lstStyle/>
                    <a:p>
                      <a:pPr marL="0" marR="0" lvl="0" indent="0" algn="l" rtl="0">
                        <a:spcBef>
                          <a:spcPts val="0"/>
                        </a:spcBef>
                        <a:spcAft>
                          <a:spcPts val="0"/>
                        </a:spcAft>
                        <a:buNone/>
                      </a:pPr>
                      <a:r>
                        <a:rPr lang="no-NO" sz="2200"/>
                        <a:t>45 minutter</a:t>
                      </a:r>
                      <a:endParaRPr sz="2200"/>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no-NO" sz="2200" b="1"/>
                        <a:t>Totalt</a:t>
                      </a:r>
                      <a:endParaRPr/>
                    </a:p>
                  </a:txBody>
                  <a:tcPr marL="91450" marR="91450" marT="45725" marB="45725"/>
                </a:tc>
                <a:tc>
                  <a:txBody>
                    <a:bodyPr/>
                    <a:lstStyle/>
                    <a:p>
                      <a:pPr marL="0" marR="0" lvl="0" indent="0" algn="l" rtl="0">
                        <a:spcBef>
                          <a:spcPts val="0"/>
                        </a:spcBef>
                        <a:spcAft>
                          <a:spcPts val="0"/>
                        </a:spcAft>
                        <a:buNone/>
                      </a:pPr>
                      <a:r>
                        <a:rPr lang="no-NO" sz="2200" b="1"/>
                        <a:t>105 minutter</a:t>
                      </a:r>
                      <a:endParaRPr/>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548866" y="2552978"/>
            <a:ext cx="8046268" cy="901756"/>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accent1"/>
              </a:buClr>
              <a:buSzPts val="4400"/>
              <a:buFont typeface="Calibri"/>
              <a:buNone/>
            </a:pPr>
            <a:r>
              <a:rPr lang="no-NO" sz="4400" b="0" i="0" u="none" strike="noStrike" cap="none">
                <a:solidFill>
                  <a:schemeClr val="accent1"/>
                </a:solidFill>
                <a:latin typeface="Calibri"/>
                <a:ea typeface="Calibri"/>
                <a:cs typeface="Calibri"/>
                <a:sym typeface="Calibri"/>
              </a:rPr>
              <a:t>Faglig påfyll</a:t>
            </a:r>
            <a:endParaRPr sz="4400" b="0" i="0" u="none" strike="noStrike" cap="none">
              <a:solidFill>
                <a:schemeClr val="accent1"/>
              </a:solidFill>
              <a:latin typeface="Calibri"/>
              <a:ea typeface="Calibri"/>
              <a:cs typeface="Calibri"/>
              <a:sym typeface="Calibri"/>
            </a:endParaRPr>
          </a:p>
        </p:txBody>
      </p:sp>
      <p:sp>
        <p:nvSpPr>
          <p:cNvPr id="115" name="Google Shape;115;p20"/>
          <p:cNvSpPr txBox="1">
            <a:spLocks noGrp="1"/>
          </p:cNvSpPr>
          <p:nvPr>
            <p:ph type="subTitle" idx="1"/>
          </p:nvPr>
        </p:nvSpPr>
        <p:spPr>
          <a:xfrm>
            <a:off x="1143000" y="3991427"/>
            <a:ext cx="6858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o-NO"/>
              <a:t>60</a:t>
            </a:r>
            <a:r>
              <a:rPr lang="no-NO" sz="2400" b="0" i="0" u="none" strike="noStrike" cap="none">
                <a:solidFill>
                  <a:schemeClr val="dk1"/>
                </a:solidFill>
                <a:latin typeface="Calibri"/>
                <a:ea typeface="Calibri"/>
                <a:cs typeface="Calibri"/>
                <a:sym typeface="Calibri"/>
              </a:rPr>
              <a:t> minutter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Gruppearbeid knyttet til forarbeid</a:t>
            </a:r>
            <a:endParaRPr sz="3600" b="0" i="0" u="none" strike="noStrike" cap="none">
              <a:solidFill>
                <a:srgbClr val="268183"/>
              </a:solidFill>
              <a:latin typeface="Calibri"/>
              <a:ea typeface="Calibri"/>
              <a:cs typeface="Calibri"/>
              <a:sym typeface="Calibri"/>
            </a:endParaRPr>
          </a:p>
        </p:txBody>
      </p:sp>
      <p:sp>
        <p:nvSpPr>
          <p:cNvPr id="122" name="Google Shape;122;p21"/>
          <p:cNvSpPr txBox="1">
            <a:spLocks noGrp="1"/>
          </p:cNvSpPr>
          <p:nvPr>
            <p:ph type="body" idx="1"/>
          </p:nvPr>
        </p:nvSpPr>
        <p:spPr>
          <a:xfrm>
            <a:off x="895750" y="1539150"/>
            <a:ext cx="7583100" cy="44667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3"/>
              </a:buClr>
              <a:buSzPts val="2200"/>
              <a:buFont typeface="Arial"/>
              <a:buNone/>
            </a:pPr>
            <a:r>
              <a:rPr lang="no-NO" sz="2200" b="0" i="0" u="none" strike="noStrike" cap="none">
                <a:solidFill>
                  <a:schemeClr val="dk1"/>
                </a:solidFill>
                <a:latin typeface="Calibri"/>
                <a:ea typeface="Calibri"/>
                <a:cs typeface="Calibri"/>
                <a:sym typeface="Calibri"/>
              </a:rPr>
              <a:t>Se over notatene dine fra </a:t>
            </a:r>
            <a:r>
              <a:rPr lang="no-NO" sz="2200" b="0" i="1" u="none" strike="noStrike" cap="none">
                <a:solidFill>
                  <a:schemeClr val="dk1"/>
                </a:solidFill>
                <a:latin typeface="Calibri"/>
                <a:ea typeface="Calibri"/>
                <a:cs typeface="Calibri"/>
                <a:sym typeface="Calibri"/>
              </a:rPr>
              <a:t>A – Forarbeid</a:t>
            </a:r>
            <a:r>
              <a:rPr lang="no-NO" sz="2200" b="0" i="0" u="none" strike="noStrike" cap="none">
                <a:solidFill>
                  <a:schemeClr val="dk1"/>
                </a:solidFill>
                <a:latin typeface="Calibri"/>
                <a:ea typeface="Calibri"/>
                <a:cs typeface="Calibri"/>
                <a:sym typeface="Calibri"/>
              </a:rPr>
              <a:t>. Endre om d</a:t>
            </a:r>
            <a:r>
              <a:rPr lang="no-NO" sz="2200"/>
              <a:t>et treng</a:t>
            </a:r>
            <a:r>
              <a:rPr lang="no-NO" sz="2200" b="0" i="0" u="none" strike="noStrike" cap="none">
                <a:solidFill>
                  <a:schemeClr val="dk1"/>
                </a:solidFill>
                <a:latin typeface="Calibri"/>
                <a:ea typeface="Calibri"/>
                <a:cs typeface="Calibri"/>
                <a:sym typeface="Calibri"/>
              </a:rPr>
              <a:t>s.</a:t>
            </a:r>
            <a:endParaRPr/>
          </a:p>
          <a:p>
            <a:pPr marL="0" marR="0" lvl="0" indent="0" algn="l" rtl="0">
              <a:lnSpc>
                <a:spcPct val="90000"/>
              </a:lnSpc>
              <a:spcBef>
                <a:spcPts val="1000"/>
              </a:spcBef>
              <a:spcAft>
                <a:spcPts val="0"/>
              </a:spcAft>
              <a:buClr>
                <a:schemeClr val="accent3"/>
              </a:buClr>
              <a:buSzPts val="2200"/>
              <a:buFont typeface="Arial"/>
              <a:buNone/>
            </a:pPr>
            <a:r>
              <a:rPr lang="no-NO" sz="2200" b="0" i="0" u="none" strike="noStrike" cap="none">
                <a:solidFill>
                  <a:schemeClr val="dk1"/>
                </a:solidFill>
                <a:latin typeface="Calibri"/>
                <a:ea typeface="Calibri"/>
                <a:cs typeface="Calibri"/>
                <a:sym typeface="Calibri"/>
              </a:rPr>
              <a:t>Diskuter følgende spørsmål i grupper på 3-4 personer:</a:t>
            </a:r>
            <a:endParaRPr sz="22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accent3"/>
              </a:buClr>
              <a:buSzPts val="2200"/>
              <a:buFont typeface="Arial"/>
              <a:buChar char="•"/>
            </a:pPr>
            <a:r>
              <a:rPr lang="no-NO" sz="2200" b="0" i="0" u="none" strike="noStrike" cap="none">
                <a:solidFill>
                  <a:schemeClr val="dk1"/>
                </a:solidFill>
                <a:latin typeface="Calibri"/>
                <a:ea typeface="Calibri"/>
                <a:cs typeface="Calibri"/>
                <a:sym typeface="Calibri"/>
              </a:rPr>
              <a:t>Hva mener dere er viktig for at elevene skal bli gode problemløsere?</a:t>
            </a:r>
            <a:endParaRPr/>
          </a:p>
          <a:p>
            <a:pPr marL="228600" marR="0" lvl="0" indent="-228600" algn="l" rtl="0">
              <a:lnSpc>
                <a:spcPct val="90000"/>
              </a:lnSpc>
              <a:spcBef>
                <a:spcPts val="1000"/>
              </a:spcBef>
              <a:spcAft>
                <a:spcPts val="0"/>
              </a:spcAft>
              <a:buClr>
                <a:schemeClr val="accent3"/>
              </a:buClr>
              <a:buSzPts val="2200"/>
              <a:buFont typeface="Arial"/>
              <a:buChar char="•"/>
            </a:pPr>
            <a:r>
              <a:rPr lang="no-NO" sz="2200" b="0" i="0" u="none" strike="noStrike" cap="none">
                <a:solidFill>
                  <a:schemeClr val="dk1"/>
                </a:solidFill>
                <a:latin typeface="Calibri"/>
                <a:ea typeface="Calibri"/>
                <a:cs typeface="Calibri"/>
                <a:sym typeface="Calibri"/>
              </a:rPr>
              <a:t>Hva mener dere er de to største utfordringene ved å la elevene arbeide med problemløsing i skolen?</a:t>
            </a:r>
            <a:endParaRPr/>
          </a:p>
          <a:p>
            <a:pPr marL="228600" marR="0" lvl="0" indent="-228600" algn="l" rtl="0">
              <a:lnSpc>
                <a:spcPct val="90000"/>
              </a:lnSpc>
              <a:spcBef>
                <a:spcPts val="1000"/>
              </a:spcBef>
              <a:spcAft>
                <a:spcPts val="0"/>
              </a:spcAft>
              <a:buClr>
                <a:schemeClr val="accent3"/>
              </a:buClr>
              <a:buSzPts val="2200"/>
              <a:buFont typeface="Arial"/>
              <a:buChar char="•"/>
            </a:pPr>
            <a:r>
              <a:rPr lang="no-NO" sz="2200" b="0" i="0" u="none" strike="noStrike" cap="none">
                <a:solidFill>
                  <a:schemeClr val="dk1"/>
                </a:solidFill>
                <a:latin typeface="Calibri"/>
                <a:ea typeface="Calibri"/>
                <a:cs typeface="Calibri"/>
                <a:sym typeface="Calibri"/>
              </a:rPr>
              <a:t>Hvordan, og i hvor stor grad, lar dere elevene arbeide med problemløsing?</a:t>
            </a:r>
            <a:endParaRPr/>
          </a:p>
          <a:p>
            <a:pPr marL="0" marR="0" lvl="0" indent="0" algn="l" rtl="0">
              <a:lnSpc>
                <a:spcPct val="90000"/>
              </a:lnSpc>
              <a:spcBef>
                <a:spcPts val="1000"/>
              </a:spcBef>
              <a:spcAft>
                <a:spcPts val="0"/>
              </a:spcAft>
              <a:buClr>
                <a:schemeClr val="accent3"/>
              </a:buClr>
              <a:buSzPts val="2200"/>
              <a:buFont typeface="Arial"/>
              <a:buNone/>
            </a:pPr>
            <a:endParaRPr sz="22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3"/>
              </a:buClr>
              <a:buSzPts val="2200"/>
              <a:buFont typeface="Arial"/>
              <a:buNone/>
            </a:pPr>
            <a:r>
              <a:rPr lang="no-NO" sz="2200" b="0" i="0" u="none" strike="noStrike" cap="none">
                <a:solidFill>
                  <a:schemeClr val="dk1"/>
                </a:solidFill>
                <a:latin typeface="Calibri"/>
                <a:ea typeface="Calibri"/>
                <a:cs typeface="Calibri"/>
                <a:sym typeface="Calibri"/>
              </a:rPr>
              <a:t>Oppsummer i plenum.</a:t>
            </a:r>
            <a:endParaRPr/>
          </a:p>
          <a:p>
            <a:pPr marL="228600" marR="0" lvl="0" indent="-88900" algn="l" rtl="0">
              <a:lnSpc>
                <a:spcPct val="90000"/>
              </a:lnSpc>
              <a:spcBef>
                <a:spcPts val="1000"/>
              </a:spcBef>
              <a:spcAft>
                <a:spcPts val="0"/>
              </a:spcAft>
              <a:buClr>
                <a:schemeClr val="accent3"/>
              </a:buClr>
              <a:buSzPts val="2200"/>
              <a:buFont typeface="Arial"/>
              <a:buNone/>
            </a:pPr>
            <a:endParaRPr sz="22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a:t>Arbeid med problemløsing</a:t>
            </a:r>
            <a:endParaRPr sz="3600" b="0" i="0" u="none" strike="noStrike" cap="none">
              <a:solidFill>
                <a:srgbClr val="268183"/>
              </a:solidFill>
              <a:latin typeface="Calibri"/>
              <a:ea typeface="Calibri"/>
              <a:cs typeface="Calibri"/>
              <a:sym typeface="Calibri"/>
            </a:endParaRPr>
          </a:p>
        </p:txBody>
      </p:sp>
      <p:sp>
        <p:nvSpPr>
          <p:cNvPr id="129" name="Google Shape;129;p22"/>
          <p:cNvSpPr txBox="1">
            <a:spLocks noGrp="1"/>
          </p:cNvSpPr>
          <p:nvPr>
            <p:ph type="body" idx="1"/>
          </p:nvPr>
        </p:nvSpPr>
        <p:spPr>
          <a:xfrm>
            <a:off x="895750" y="1416475"/>
            <a:ext cx="7583100" cy="4499700"/>
          </a:xfrm>
          <a:prstGeom prst="rect">
            <a:avLst/>
          </a:prstGeom>
          <a:noFill/>
          <a:ln>
            <a:noFill/>
          </a:ln>
        </p:spPr>
        <p:txBody>
          <a:bodyPr spcFirstLastPara="1" wrap="square" lIns="91425" tIns="45700" rIns="91425" bIns="45700" anchor="t" anchorCtr="0">
            <a:noAutofit/>
          </a:bodyPr>
          <a:lstStyle/>
          <a:p>
            <a:pPr marL="0" lvl="0" indent="0" algn="l" rtl="0">
              <a:lnSpc>
                <a:spcPct val="107916"/>
              </a:lnSpc>
              <a:spcBef>
                <a:spcPts val="0"/>
              </a:spcBef>
              <a:spcAft>
                <a:spcPts val="0"/>
              </a:spcAft>
              <a:buClr>
                <a:srgbClr val="000000"/>
              </a:buClr>
              <a:buSzPts val="1100"/>
              <a:buFont typeface="Arial"/>
              <a:buNone/>
            </a:pPr>
            <a:r>
              <a:rPr lang="no-NO" sz="2200">
                <a:solidFill>
                  <a:srgbClr val="000000"/>
                </a:solidFill>
              </a:rPr>
              <a:t>Arbeid parvis med oppgavene under. Ta notater underveis i arbeidet. Gjør begge oppgavene:</a:t>
            </a:r>
            <a:endParaRPr sz="2200">
              <a:solidFill>
                <a:srgbClr val="000000"/>
              </a:solidFill>
            </a:endParaRPr>
          </a:p>
          <a:p>
            <a:pPr marL="0" lvl="0" indent="0" algn="l" rtl="0">
              <a:lnSpc>
                <a:spcPct val="107916"/>
              </a:lnSpc>
              <a:spcBef>
                <a:spcPts val="0"/>
              </a:spcBef>
              <a:spcAft>
                <a:spcPts val="0"/>
              </a:spcAft>
              <a:buClr>
                <a:srgbClr val="000000"/>
              </a:buClr>
              <a:buSzPts val="1100"/>
              <a:buFont typeface="Arial"/>
              <a:buNone/>
            </a:pPr>
            <a:endParaRPr sz="2200" i="1">
              <a:solidFill>
                <a:srgbClr val="000000"/>
              </a:solidFill>
            </a:endParaRPr>
          </a:p>
          <a:p>
            <a:pPr marL="0" lvl="0" indent="0" algn="l" rtl="0">
              <a:lnSpc>
                <a:spcPct val="107916"/>
              </a:lnSpc>
              <a:spcBef>
                <a:spcPts val="0"/>
              </a:spcBef>
              <a:spcAft>
                <a:spcPts val="0"/>
              </a:spcAft>
              <a:buClr>
                <a:srgbClr val="000000"/>
              </a:buClr>
              <a:buSzPts val="1100"/>
              <a:buFont typeface="Arial"/>
              <a:buNone/>
            </a:pPr>
            <a:r>
              <a:rPr lang="no-NO" sz="2200" i="1">
                <a:solidFill>
                  <a:srgbClr val="000000"/>
                </a:solidFill>
              </a:rPr>
              <a:t>En klasse trenger 5 blader hver dag for å mate de to larvene sine. Hvor mange blader hadde de trengt hver dag om de skulle mate 12 larver?</a:t>
            </a:r>
            <a:endParaRPr sz="2200" i="1">
              <a:solidFill>
                <a:srgbClr val="000000"/>
              </a:solidFill>
            </a:endParaRPr>
          </a:p>
          <a:p>
            <a:pPr marL="0" lvl="0" indent="0" algn="l" rtl="0">
              <a:lnSpc>
                <a:spcPct val="107916"/>
              </a:lnSpc>
              <a:spcBef>
                <a:spcPts val="0"/>
              </a:spcBef>
              <a:spcAft>
                <a:spcPts val="0"/>
              </a:spcAft>
              <a:buClr>
                <a:srgbClr val="000000"/>
              </a:buClr>
              <a:buSzPts val="1100"/>
              <a:buFont typeface="Arial"/>
              <a:buNone/>
            </a:pPr>
            <a:endParaRPr sz="2200" i="1">
              <a:solidFill>
                <a:srgbClr val="000000"/>
              </a:solidFill>
            </a:endParaRPr>
          </a:p>
          <a:p>
            <a:pPr marL="0" lvl="0" indent="0" algn="l" rtl="0">
              <a:lnSpc>
                <a:spcPct val="107916"/>
              </a:lnSpc>
              <a:spcBef>
                <a:spcPts val="0"/>
              </a:spcBef>
              <a:spcAft>
                <a:spcPts val="0"/>
              </a:spcAft>
              <a:buClr>
                <a:srgbClr val="000000"/>
              </a:buClr>
              <a:buSzPts val="1100"/>
              <a:buFont typeface="Arial"/>
              <a:buNone/>
            </a:pPr>
            <a:r>
              <a:rPr lang="no-NO" sz="2200" i="1">
                <a:solidFill>
                  <a:srgbClr val="000000"/>
                </a:solidFill>
              </a:rPr>
              <a:t>På en liten planet i det ytre rom finnes det fembeinte dyr og trebeinte fugler. En dag var det til sammen 56 bein på denne lille planeten. Hvor mange dyr og hvor mange fugler kunne det være på planeten den dagen? Finnes det flere løsninger? Hvordan vet vi at vi har funnet alle løsningene?</a:t>
            </a:r>
            <a:endParaRPr sz="2200" i="1">
              <a:solidFill>
                <a:srgbClr val="000000"/>
              </a:solidFill>
            </a:endParaRPr>
          </a:p>
          <a:p>
            <a:pPr marL="0" lvl="0" indent="0" algn="l" rtl="0">
              <a:lnSpc>
                <a:spcPct val="107916"/>
              </a:lnSpc>
              <a:spcBef>
                <a:spcPts val="0"/>
              </a:spcBef>
              <a:spcAft>
                <a:spcPts val="0"/>
              </a:spcAft>
              <a:buClr>
                <a:srgbClr val="000000"/>
              </a:buClr>
              <a:buSzPts val="1100"/>
              <a:buFont typeface="Arial"/>
              <a:buNone/>
            </a:pPr>
            <a:endParaRPr sz="1800">
              <a:solidFill>
                <a:srgbClr val="000000"/>
              </a:solidFill>
            </a:endParaRPr>
          </a:p>
          <a:p>
            <a:pPr marL="0" lvl="0" indent="0" algn="l" rtl="0">
              <a:lnSpc>
                <a:spcPct val="107916"/>
              </a:lnSpc>
              <a:spcBef>
                <a:spcPts val="0"/>
              </a:spcBef>
              <a:spcAft>
                <a:spcPts val="0"/>
              </a:spcAft>
              <a:buNone/>
            </a:pP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3"/>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a:t>Arbeid med problemløsing</a:t>
            </a:r>
            <a:endParaRPr sz="3600" b="0" i="0" u="none" strike="noStrike" cap="none">
              <a:solidFill>
                <a:srgbClr val="268183"/>
              </a:solidFill>
              <a:latin typeface="Calibri"/>
              <a:ea typeface="Calibri"/>
              <a:cs typeface="Calibri"/>
              <a:sym typeface="Calibri"/>
            </a:endParaRPr>
          </a:p>
        </p:txBody>
      </p:sp>
      <p:sp>
        <p:nvSpPr>
          <p:cNvPr id="135" name="Google Shape;135;p23"/>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1000"/>
              </a:spcBef>
              <a:spcAft>
                <a:spcPts val="0"/>
              </a:spcAft>
              <a:buClr>
                <a:schemeClr val="accent3"/>
              </a:buClr>
              <a:buSzPts val="2800"/>
              <a:buFont typeface="Arial"/>
              <a:buChar char="•"/>
            </a:pPr>
            <a:endParaRPr sz="2800" b="0" i="0" u="none" strike="noStrike" cap="none">
              <a:solidFill>
                <a:schemeClr val="dk1"/>
              </a:solidFill>
              <a:latin typeface="Calibri"/>
              <a:ea typeface="Calibri"/>
              <a:cs typeface="Calibri"/>
              <a:sym typeface="Calibri"/>
            </a:endParaRPr>
          </a:p>
        </p:txBody>
      </p:sp>
      <p:sp>
        <p:nvSpPr>
          <p:cNvPr id="136" name="Google Shape;136;p23"/>
          <p:cNvSpPr/>
          <p:nvPr/>
        </p:nvSpPr>
        <p:spPr>
          <a:xfrm>
            <a:off x="1000125" y="1939150"/>
            <a:ext cx="6715200" cy="2386200"/>
          </a:xfrm>
          <a:prstGeom prst="rect">
            <a:avLst/>
          </a:prstGeom>
          <a:solidFill>
            <a:schemeClr val="accent1"/>
          </a:solidFill>
          <a:ln w="12700" cap="flat" cmpd="sng">
            <a:solidFill>
              <a:srgbClr val="025C5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no-NO" sz="1800" b="0" i="0" u="none" strike="noStrike" cap="none">
                <a:solidFill>
                  <a:schemeClr val="lt1"/>
                </a:solidFill>
                <a:latin typeface="Calibri"/>
                <a:ea typeface="Calibri"/>
                <a:cs typeface="Calibri"/>
                <a:sym typeface="Calibri"/>
              </a:rPr>
              <a:t>Kan dere løse oppgaven på ulike måter?</a:t>
            </a:r>
            <a:endParaRPr/>
          </a:p>
          <a:p>
            <a:pPr marL="0" marR="0" lvl="0" indent="0" algn="l" rtl="0">
              <a:spcBef>
                <a:spcPts val="0"/>
              </a:spcBef>
              <a:spcAft>
                <a:spcPts val="0"/>
              </a:spcAft>
              <a:buNone/>
            </a:pPr>
            <a:r>
              <a:rPr lang="no-NO" sz="1800">
                <a:solidFill>
                  <a:schemeClr val="lt1"/>
                </a:solidFill>
                <a:latin typeface="Calibri"/>
                <a:ea typeface="Calibri"/>
                <a:cs typeface="Calibri"/>
                <a:sym typeface="Calibri"/>
              </a:rPr>
              <a:t>Har dere brukt noen av strategiene som presenteres i artikkelen?</a:t>
            </a:r>
            <a:endParaRPr/>
          </a:p>
          <a:p>
            <a:pPr marL="0" marR="0" lvl="0" indent="0" algn="l" rtl="0">
              <a:spcBef>
                <a:spcPts val="0"/>
              </a:spcBef>
              <a:spcAft>
                <a:spcPts val="0"/>
              </a:spcAft>
              <a:buNone/>
            </a:pPr>
            <a:r>
              <a:rPr lang="no-NO" sz="1800">
                <a:solidFill>
                  <a:schemeClr val="lt1"/>
                </a:solidFill>
                <a:latin typeface="Calibri"/>
                <a:ea typeface="Calibri"/>
                <a:cs typeface="Calibri"/>
                <a:sym typeface="Calibri"/>
              </a:rPr>
              <a:t>Kan dere løse oppgaven ved å bruke flere av strategiene i artikkelen?</a:t>
            </a:r>
            <a:endParaRPr/>
          </a:p>
          <a:p>
            <a:pPr marL="0" marR="0" lvl="0" indent="0" algn="l" rtl="0">
              <a:spcBef>
                <a:spcPts val="0"/>
              </a:spcBef>
              <a:spcAft>
                <a:spcPts val="0"/>
              </a:spcAft>
              <a:buNone/>
            </a:pPr>
            <a:r>
              <a:rPr lang="no-NO" sz="1800">
                <a:solidFill>
                  <a:schemeClr val="lt1"/>
                </a:solidFill>
                <a:latin typeface="Calibri"/>
                <a:ea typeface="Calibri"/>
                <a:cs typeface="Calibri"/>
                <a:sym typeface="Calibri"/>
              </a:rPr>
              <a:t>Bruker dere andre strategier enn de som presenteres i artikkelen? </a:t>
            </a: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a:t>Knytt teori til erfaringer og egen praksis</a:t>
            </a:r>
            <a:endParaRPr sz="3600" b="0" i="0" u="none" strike="noStrike" cap="none">
              <a:solidFill>
                <a:srgbClr val="268183"/>
              </a:solidFill>
              <a:latin typeface="Calibri"/>
              <a:ea typeface="Calibri"/>
              <a:cs typeface="Calibri"/>
              <a:sym typeface="Calibri"/>
            </a:endParaRPr>
          </a:p>
        </p:txBody>
      </p:sp>
      <p:sp>
        <p:nvSpPr>
          <p:cNvPr id="142" name="Google Shape;142;p24"/>
          <p:cNvSpPr txBox="1">
            <a:spLocks noGrp="1"/>
          </p:cNvSpPr>
          <p:nvPr>
            <p:ph type="body" idx="1"/>
          </p:nvPr>
        </p:nvSpPr>
        <p:spPr>
          <a:xfrm>
            <a:off x="798800" y="1441750"/>
            <a:ext cx="7741200" cy="4564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3"/>
              </a:buClr>
              <a:buSzPts val="2800"/>
              <a:buFont typeface="Arial"/>
              <a:buNone/>
            </a:pPr>
            <a:r>
              <a:rPr lang="no-NO" sz="2200"/>
              <a:t>Slå sammen to og to par til nye grupper. Legg fram løsningene og forklar løsningsstrategiene for hverandre. Diskuter følgende:</a:t>
            </a:r>
            <a:endParaRPr sz="2200"/>
          </a:p>
          <a:p>
            <a:pPr marL="0" marR="0" lvl="0" indent="0" algn="l" rtl="0">
              <a:lnSpc>
                <a:spcPct val="90000"/>
              </a:lnSpc>
              <a:spcBef>
                <a:spcPts val="0"/>
              </a:spcBef>
              <a:spcAft>
                <a:spcPts val="0"/>
              </a:spcAft>
              <a:buClr>
                <a:schemeClr val="accent3"/>
              </a:buClr>
              <a:buSzPts val="2800"/>
              <a:buFont typeface="Arial"/>
              <a:buNone/>
            </a:pPr>
            <a:endParaRPr sz="2200"/>
          </a:p>
          <a:p>
            <a:pPr marL="457200" marR="0" lvl="0" indent="-368300" algn="l" rtl="0">
              <a:lnSpc>
                <a:spcPct val="90000"/>
              </a:lnSpc>
              <a:spcBef>
                <a:spcPts val="0"/>
              </a:spcBef>
              <a:spcAft>
                <a:spcPts val="0"/>
              </a:spcAft>
              <a:buSzPts val="2200"/>
              <a:buChar char="•"/>
            </a:pPr>
            <a:r>
              <a:rPr lang="no-NO" sz="2200"/>
              <a:t>Hvilke strategier egnet seg best for disse oppgavene?</a:t>
            </a:r>
            <a:endParaRPr sz="2200"/>
          </a:p>
          <a:p>
            <a:pPr marL="457200" marR="0" lvl="0" indent="-368300" algn="l" rtl="0">
              <a:lnSpc>
                <a:spcPct val="90000"/>
              </a:lnSpc>
              <a:spcBef>
                <a:spcPts val="0"/>
              </a:spcBef>
              <a:spcAft>
                <a:spcPts val="0"/>
              </a:spcAft>
              <a:buSzPts val="2200"/>
              <a:buChar char="•"/>
            </a:pPr>
            <a:r>
              <a:rPr lang="no-NO" sz="2200"/>
              <a:t>Vil ulike strategier kunne gi ulikt matematisk utbytte og innsikt?</a:t>
            </a:r>
            <a:endParaRPr sz="2200"/>
          </a:p>
          <a:p>
            <a:pPr marL="457200" marR="0" lvl="0" indent="-368300" algn="l" rtl="0">
              <a:lnSpc>
                <a:spcPct val="90000"/>
              </a:lnSpc>
              <a:spcBef>
                <a:spcPts val="0"/>
              </a:spcBef>
              <a:spcAft>
                <a:spcPts val="0"/>
              </a:spcAft>
              <a:buSzPts val="2200"/>
              <a:buChar char="•"/>
            </a:pPr>
            <a:r>
              <a:rPr lang="no-NO" sz="2200"/>
              <a:t>Hvordan vil dere kategorisere strategiene ut fra inndelingen i artikkelen?</a:t>
            </a:r>
            <a:endParaRPr sz="2200"/>
          </a:p>
          <a:p>
            <a:pPr marL="0" marR="0" lvl="0" indent="0" algn="l" rtl="0">
              <a:lnSpc>
                <a:spcPct val="90000"/>
              </a:lnSpc>
              <a:spcBef>
                <a:spcPts val="0"/>
              </a:spcBef>
              <a:spcAft>
                <a:spcPts val="0"/>
              </a:spcAft>
              <a:buNone/>
            </a:pPr>
            <a:endParaRPr sz="2200"/>
          </a:p>
          <a:p>
            <a:pPr marL="0" marR="0" lvl="0" indent="0" algn="l" rtl="0">
              <a:lnSpc>
                <a:spcPct val="90000"/>
              </a:lnSpc>
              <a:spcBef>
                <a:spcPts val="0"/>
              </a:spcBef>
              <a:spcAft>
                <a:spcPts val="0"/>
              </a:spcAft>
              <a:buNone/>
            </a:pPr>
            <a:r>
              <a:rPr lang="no-NO" sz="2200"/>
              <a:t>Oppsummer i plenum:</a:t>
            </a:r>
            <a:br>
              <a:rPr lang="no-NO" sz="2200"/>
            </a:br>
            <a:r>
              <a:rPr lang="no-NO" sz="2200"/>
              <a:t>Hver gruppe presenterer én strategi og kategoriserer denne. Hvor mange ulike løsningsmåter finner dere?</a:t>
            </a:r>
            <a:br>
              <a:rPr lang="no-NO" sz="2200"/>
            </a:br>
            <a:endParaRPr sz="22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548866" y="2552978"/>
            <a:ext cx="8046268" cy="901756"/>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accent1"/>
              </a:buClr>
              <a:buSzPts val="4400"/>
              <a:buFont typeface="Calibri"/>
              <a:buNone/>
            </a:pPr>
            <a:r>
              <a:rPr lang="no-NO" sz="4400" b="0" i="0" u="none" strike="noStrike" cap="none">
                <a:solidFill>
                  <a:schemeClr val="accent1"/>
                </a:solidFill>
                <a:latin typeface="Calibri"/>
                <a:ea typeface="Calibri"/>
                <a:cs typeface="Calibri"/>
                <a:sym typeface="Calibri"/>
              </a:rPr>
              <a:t>Planlegge egen undervisning </a:t>
            </a:r>
            <a:endParaRPr/>
          </a:p>
        </p:txBody>
      </p:sp>
      <p:sp>
        <p:nvSpPr>
          <p:cNvPr id="148" name="Google Shape;148;p25"/>
          <p:cNvSpPr txBox="1">
            <a:spLocks noGrp="1"/>
          </p:cNvSpPr>
          <p:nvPr>
            <p:ph type="subTitle" idx="1"/>
          </p:nvPr>
        </p:nvSpPr>
        <p:spPr>
          <a:xfrm>
            <a:off x="1143000" y="3991427"/>
            <a:ext cx="6858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o-NO"/>
              <a:t>45</a:t>
            </a:r>
            <a:r>
              <a:rPr lang="no-NO" sz="2400" b="0" i="0" u="none" strike="noStrike" cap="none">
                <a:solidFill>
                  <a:schemeClr val="dk1"/>
                </a:solidFill>
                <a:latin typeface="Calibri"/>
                <a:ea typeface="Calibri"/>
                <a:cs typeface="Calibri"/>
                <a:sym typeface="Calibri"/>
              </a:rPr>
              <a:t> minutter</a:t>
            </a: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tema">
  <a:themeElements>
    <a:clrScheme name="Realfagsløyper">
      <a:dk1>
        <a:srgbClr val="333333"/>
      </a:dk1>
      <a:lt1>
        <a:srgbClr val="FFFFFF"/>
      </a:lt1>
      <a:dk2>
        <a:srgbClr val="268183"/>
      </a:dk2>
      <a:lt2>
        <a:srgbClr val="E7E6E6"/>
      </a:lt2>
      <a:accent1>
        <a:srgbClr val="037F83"/>
      </a:accent1>
      <a:accent2>
        <a:srgbClr val="18B3B7"/>
      </a:accent2>
      <a:accent3>
        <a:srgbClr val="FDB90C"/>
      </a:accent3>
      <a:accent4>
        <a:srgbClr val="D3EEEE"/>
      </a:accent4>
      <a:accent5>
        <a:srgbClr val="268183"/>
      </a:accent5>
      <a:accent6>
        <a:srgbClr val="E25143"/>
      </a:accent6>
      <a:hlink>
        <a:srgbClr val="037F83"/>
      </a:hlink>
      <a:folHlink>
        <a:srgbClr val="037F8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708</Words>
  <Application>Microsoft Macintosh PowerPoint</Application>
  <PresentationFormat>Skjermfremvisning (4:3)</PresentationFormat>
  <Paragraphs>101</Paragraphs>
  <Slides>17</Slides>
  <Notes>17</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17</vt:i4>
      </vt:variant>
    </vt:vector>
  </HeadingPairs>
  <TitlesOfParts>
    <vt:vector size="20" baseType="lpstr">
      <vt:lpstr>Arial</vt:lpstr>
      <vt:lpstr>Calibri</vt:lpstr>
      <vt:lpstr>Office-tema</vt:lpstr>
      <vt:lpstr>Problemløsingsstrategier B – Samarbeid</vt:lpstr>
      <vt:lpstr>Mål</vt:lpstr>
      <vt:lpstr>Tidsplan for denne økta</vt:lpstr>
      <vt:lpstr>Faglig påfyll</vt:lpstr>
      <vt:lpstr>Gruppearbeid knyttet til forarbeid</vt:lpstr>
      <vt:lpstr>Arbeid med problemløsing</vt:lpstr>
      <vt:lpstr>Arbeid med problemløsing</vt:lpstr>
      <vt:lpstr>Knytt teori til erfaringer og egen praksis</vt:lpstr>
      <vt:lpstr>Planlegge egen undervisning </vt:lpstr>
      <vt:lpstr>Planlegge egen undervisning</vt:lpstr>
      <vt:lpstr>Problemløsingsstrategier D – Etterarbeid</vt:lpstr>
      <vt:lpstr>Mål</vt:lpstr>
      <vt:lpstr>Tidsplan for denne økta</vt:lpstr>
      <vt:lpstr>Del erfaringer i grupper (25 minutter)</vt:lpstr>
      <vt:lpstr>Oppsummer i plenum (10 minutter)</vt:lpstr>
      <vt:lpstr>Veien videre (10 minutter)</vt:lpstr>
      <vt:lpstr>Kilder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Problemløsingsstrategier B – Samarbeid</dc:title>
  <cp:lastModifiedBy>May Renate Settemsdal</cp:lastModifiedBy>
  <cp:revision>1</cp:revision>
  <dcterms:modified xsi:type="dcterms:W3CDTF">2018-11-30T21:14:35Z</dcterms:modified>
</cp:coreProperties>
</file>