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ård Vinje" initials="" lastIdx="3" clrIdx="0"/>
  <p:cmAuthor id="1" name="Susanne Stengrunde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E55E80-4EA9-43EA-A52D-C5B686F88AF3}">
  <a:tblStyle styleId="{54E55E80-4EA9-43EA-A52D-C5B686F88AF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C"/>
          </a:solidFill>
        </a:fill>
      </a:tcStyle>
    </a:wholeTbl>
    <a:band1H>
      <a:tcTxStyle b="off" i="off"/>
      <a:tcStyle>
        <a:tcBdr/>
        <a:fill>
          <a:solidFill>
            <a:srgbClr val="CAD7D8"/>
          </a:solidFill>
        </a:fill>
      </a:tcStyle>
    </a:band1H>
    <a:band2H>
      <a:tcTxStyle b="off" i="off"/>
      <a:tcStyle>
        <a:tcBdr/>
      </a:tcStyle>
    </a:band2H>
    <a:band1V>
      <a:tcTxStyle b="off" i="off"/>
      <a:tcStyle>
        <a:tcBdr/>
        <a:fill>
          <a:solidFill>
            <a:srgbClr val="CAD7D8"/>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45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1-18T10:11:10.810" idx="1">
    <p:pos x="6000" y="0"/>
    <p:text>Vanskelig å se iredigeringsmodus, men er bildene tydelige nok?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6363" cy="51350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5" y="0"/>
            <a:ext cx="3076363" cy="51350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721107"/>
            <a:ext cx="3076363" cy="51350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1: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5" name="Google Shape;75;p1: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1: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2: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0" name="Google Shape;16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67" name="Google Shape;167;p16: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7: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74" name="Google Shape;174;p17: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1" name="Google Shape;181;p18: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88" name="Google Shape;188;p19: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2" name="Google Shape;82;p2: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94" name="Google Shape;19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709930" y="4925407"/>
            <a:ext cx="5679440" cy="402987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1: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2: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3: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4: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5:notes"/>
          <p:cNvSpPr txBox="1">
            <a:spLocks noGrp="1"/>
          </p:cNvSpPr>
          <p:nvPr>
            <p:ph type="body" idx="1"/>
          </p:nvPr>
        </p:nvSpPr>
        <p:spPr>
          <a:xfrm>
            <a:off x="709930" y="4925407"/>
            <a:ext cx="5679440" cy="40298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5: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6: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6: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31" name="Google Shape;231;p26: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9" name="Google Shape;89;p3: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5" name="Google Shape;9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2" name="Google Shape;102;p5: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15" name="Google Shape;115;p7: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1" name="Google Shape;12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1246188" y="1279525"/>
            <a:ext cx="460692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709930" y="4925407"/>
            <a:ext cx="5679440" cy="4029879"/>
          </a:xfrm>
          <a:prstGeom prst="rect">
            <a:avLst/>
          </a:prstGeom>
          <a:noFill/>
          <a:ln>
            <a:noFill/>
          </a:ln>
        </p:spPr>
        <p:txBody>
          <a:bodyPr spcFirstLastPara="1" wrap="square" lIns="94900" tIns="47450" rIns="94900" bIns="474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28" name="Google Shape;128;p9:notes"/>
          <p:cNvSpPr txBox="1">
            <a:spLocks noGrp="1"/>
          </p:cNvSpPr>
          <p:nvPr>
            <p:ph type="sldNum" idx="12"/>
          </p:nvPr>
        </p:nvSpPr>
        <p:spPr>
          <a:xfrm>
            <a:off x="4021295" y="9721107"/>
            <a:ext cx="3076363" cy="513507"/>
          </a:xfrm>
          <a:prstGeom prst="rect">
            <a:avLst/>
          </a:prstGeom>
          <a:noFill/>
          <a:ln>
            <a:noFill/>
          </a:ln>
        </p:spPr>
        <p:txBody>
          <a:bodyPr spcFirstLastPara="1" wrap="square" lIns="94900" tIns="47450" rIns="94900" bIns="47450" anchor="b" anchorCtr="0">
            <a:noAutofit/>
          </a:bodyPr>
          <a:lstStyle/>
          <a:p>
            <a:pPr marL="0" marR="0" lvl="0" indent="0" algn="r" rtl="0">
              <a:lnSpc>
                <a:spcPct val="100000"/>
              </a:lnSpc>
              <a:spcBef>
                <a:spcPts val="0"/>
              </a:spcBef>
              <a:spcAft>
                <a:spcPts val="0"/>
              </a:spcAft>
              <a:buSzPts val="1200"/>
              <a:buNone/>
            </a:pPr>
            <a:fld id="{00000000-1234-1234-1234-123412341234}" type="slidenum">
              <a:rPr lang="no-NO"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side">
  <p:cSld name="Forside">
    <p:bg>
      <p:bgPr>
        <a:solidFill>
          <a:srgbClr val="F5F5F5"/>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71180" y="2409914"/>
            <a:ext cx="7801641" cy="1674976"/>
          </a:xfrm>
          <a:prstGeom prst="rect">
            <a:avLst/>
          </a:prstGeom>
          <a:noFill/>
          <a:ln>
            <a:noFill/>
          </a:ln>
        </p:spPr>
        <p:txBody>
          <a:bodyPr spcFirstLastPara="1" wrap="square" lIns="91425" tIns="91425" rIns="91425" bIns="91425" anchor="t" anchorCtr="0"/>
          <a:lstStyle>
            <a:lvl1pPr marR="0" lvl="0" algn="ctr">
              <a:lnSpc>
                <a:spcPct val="90000"/>
              </a:lnSpc>
              <a:spcBef>
                <a:spcPts val="0"/>
              </a:spcBef>
              <a:spcAft>
                <a:spcPts val="0"/>
              </a:spcAft>
              <a:buClr>
                <a:schemeClr val="dk2"/>
              </a:buClr>
              <a:buSzPts val="5400"/>
              <a:buFont typeface="Calibri"/>
              <a:buNone/>
              <a:defRPr sz="5400" b="0"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1960749" y="1912281"/>
            <a:ext cx="5280434" cy="442989"/>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accent3"/>
              </a:buClr>
              <a:buSzPts val="2400"/>
              <a:buFont typeface="Arial"/>
              <a:buNone/>
              <a:defRPr sz="2400" b="0" i="0" u="none" strike="noStrike" cap="none">
                <a:solidFill>
                  <a:srgbClr val="268183"/>
                </a:solidFill>
                <a:latin typeface="Calibri"/>
                <a:ea typeface="Calibri"/>
                <a:cs typeface="Calibri"/>
                <a:sym typeface="Calibri"/>
              </a:defRPr>
            </a:lvl1pPr>
            <a:lvl2pPr marR="0" lvl="1" algn="ctr">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5" name="Google Shape;15;p2"/>
          <p:cNvPicPr preferRelativeResize="0"/>
          <p:nvPr/>
        </p:nvPicPr>
        <p:blipFill rotWithShape="1">
          <a:blip r:embed="rId2">
            <a:alphaModFix/>
          </a:blip>
          <a:srcRect/>
          <a:stretch/>
        </p:blipFill>
        <p:spPr>
          <a:xfrm rot="5400000">
            <a:off x="4552950" y="3529411"/>
            <a:ext cx="38100" cy="1447800"/>
          </a:xfrm>
          <a:prstGeom prst="rect">
            <a:avLst/>
          </a:prstGeom>
          <a:noFill/>
          <a:ln>
            <a:noFill/>
          </a:ln>
        </p:spPr>
      </p:pic>
      <p:grpSp>
        <p:nvGrpSpPr>
          <p:cNvPr id="16" name="Google Shape;16;p2"/>
          <p:cNvGrpSpPr/>
          <p:nvPr/>
        </p:nvGrpSpPr>
        <p:grpSpPr>
          <a:xfrm>
            <a:off x="620590" y="5614909"/>
            <a:ext cx="7902815" cy="647295"/>
            <a:chOff x="1697880" y="5614909"/>
            <a:chExt cx="5885486" cy="647295"/>
          </a:xfrm>
        </p:grpSpPr>
        <p:pic>
          <p:nvPicPr>
            <p:cNvPr id="17" name="Google Shape;17;p2"/>
            <p:cNvPicPr preferRelativeResize="0"/>
            <p:nvPr/>
          </p:nvPicPr>
          <p:blipFill rotWithShape="1">
            <a:blip r:embed="rId3">
              <a:alphaModFix/>
            </a:blip>
            <a:srcRect/>
            <a:stretch/>
          </p:blipFill>
          <p:spPr>
            <a:xfrm>
              <a:off x="3784620" y="5614909"/>
              <a:ext cx="1589682" cy="647295"/>
            </a:xfrm>
            <a:prstGeom prst="rect">
              <a:avLst/>
            </a:prstGeom>
            <a:noFill/>
            <a:ln>
              <a:noFill/>
            </a:ln>
          </p:spPr>
        </p:pic>
        <p:pic>
          <p:nvPicPr>
            <p:cNvPr id="18" name="Google Shape;18;p2"/>
            <p:cNvPicPr preferRelativeResize="0"/>
            <p:nvPr/>
          </p:nvPicPr>
          <p:blipFill rotWithShape="1">
            <a:blip r:embed="rId4">
              <a:alphaModFix/>
            </a:blip>
            <a:srcRect/>
            <a:stretch/>
          </p:blipFill>
          <p:spPr>
            <a:xfrm>
              <a:off x="1697880" y="5739615"/>
              <a:ext cx="1282244" cy="442989"/>
            </a:xfrm>
            <a:prstGeom prst="rect">
              <a:avLst/>
            </a:prstGeom>
            <a:noFill/>
            <a:ln>
              <a:noFill/>
            </a:ln>
          </p:spPr>
        </p:pic>
        <p:pic>
          <p:nvPicPr>
            <p:cNvPr id="19" name="Google Shape;19;p2"/>
            <p:cNvPicPr preferRelativeResize="0"/>
            <p:nvPr/>
          </p:nvPicPr>
          <p:blipFill rotWithShape="1">
            <a:blip r:embed="rId5">
              <a:alphaModFix/>
            </a:blip>
            <a:srcRect/>
            <a:stretch/>
          </p:blipFill>
          <p:spPr>
            <a:xfrm>
              <a:off x="6178795" y="5806202"/>
              <a:ext cx="1404571" cy="30981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63" name="Google Shape;63;p11"/>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64" name="Google Shape;64;p11"/>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vslutning">
  <p:cSld name="Avslutning">
    <p:bg>
      <p:bgPr>
        <a:solidFill>
          <a:schemeClr val="accent4"/>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77636" y="2304637"/>
            <a:ext cx="7886700" cy="1325563"/>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rgbClr val="268183"/>
              </a:buClr>
              <a:buSzPts val="4800"/>
              <a:buFont typeface="Calibri"/>
              <a:buNone/>
              <a:defRPr sz="48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67" name="Google Shape;67;p12"/>
          <p:cNvPicPr preferRelativeResize="0"/>
          <p:nvPr/>
        </p:nvPicPr>
        <p:blipFill rotWithShape="1">
          <a:blip r:embed="rId2">
            <a:alphaModFix/>
          </a:blip>
          <a:srcRect/>
          <a:stretch/>
        </p:blipFill>
        <p:spPr>
          <a:xfrm rot="5400000">
            <a:off x="4595586" y="3447481"/>
            <a:ext cx="50800" cy="1085850"/>
          </a:xfrm>
          <a:prstGeom prst="rect">
            <a:avLst/>
          </a:prstGeom>
          <a:noFill/>
          <a:ln>
            <a:noFill/>
          </a:ln>
        </p:spPr>
      </p:pic>
      <p:grpSp>
        <p:nvGrpSpPr>
          <p:cNvPr id="68" name="Google Shape;68;p12"/>
          <p:cNvGrpSpPr/>
          <p:nvPr/>
        </p:nvGrpSpPr>
        <p:grpSpPr>
          <a:xfrm>
            <a:off x="620590" y="5614909"/>
            <a:ext cx="7902821" cy="647295"/>
            <a:chOff x="1697878" y="5614909"/>
            <a:chExt cx="5885487" cy="647295"/>
          </a:xfrm>
        </p:grpSpPr>
        <p:pic>
          <p:nvPicPr>
            <p:cNvPr id="69" name="Google Shape;69;p12"/>
            <p:cNvPicPr preferRelativeResize="0"/>
            <p:nvPr/>
          </p:nvPicPr>
          <p:blipFill rotWithShape="1">
            <a:blip r:embed="rId3">
              <a:alphaModFix/>
            </a:blip>
            <a:srcRect/>
            <a:stretch/>
          </p:blipFill>
          <p:spPr>
            <a:xfrm>
              <a:off x="3784617" y="5614909"/>
              <a:ext cx="1589681" cy="647295"/>
            </a:xfrm>
            <a:prstGeom prst="rect">
              <a:avLst/>
            </a:prstGeom>
            <a:noFill/>
            <a:ln>
              <a:noFill/>
            </a:ln>
          </p:spPr>
        </p:pic>
        <p:pic>
          <p:nvPicPr>
            <p:cNvPr id="70" name="Google Shape;70;p12"/>
            <p:cNvPicPr preferRelativeResize="0"/>
            <p:nvPr/>
          </p:nvPicPr>
          <p:blipFill rotWithShape="1">
            <a:blip r:embed="rId4">
              <a:alphaModFix/>
            </a:blip>
            <a:srcRect/>
            <a:stretch/>
          </p:blipFill>
          <p:spPr>
            <a:xfrm>
              <a:off x="1697878" y="5739615"/>
              <a:ext cx="1282244" cy="442989"/>
            </a:xfrm>
            <a:prstGeom prst="rect">
              <a:avLst/>
            </a:prstGeom>
            <a:noFill/>
            <a:ln>
              <a:noFill/>
            </a:ln>
          </p:spPr>
        </p:pic>
        <p:pic>
          <p:nvPicPr>
            <p:cNvPr id="71" name="Google Shape;71;p12"/>
            <p:cNvPicPr preferRelativeResize="0"/>
            <p:nvPr/>
          </p:nvPicPr>
          <p:blipFill rotWithShape="1">
            <a:blip r:embed="rId5">
              <a:alphaModFix/>
            </a:blip>
            <a:srcRect/>
            <a:stretch/>
          </p:blipFill>
          <p:spPr>
            <a:xfrm>
              <a:off x="6178794" y="5806202"/>
              <a:ext cx="1404571" cy="30981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p:cSld name="Tittel og innho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95739" y="365126"/>
            <a:ext cx="7583243"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body" idx="1"/>
          </p:nvPr>
        </p:nvSpPr>
        <p:spPr>
          <a:xfrm>
            <a:off x="895738" y="1825625"/>
            <a:ext cx="7583244" cy="418032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 name="Google Shape;23;p3"/>
          <p:cNvPicPr preferRelativeResize="0"/>
          <p:nvPr/>
        </p:nvPicPr>
        <p:blipFill rotWithShape="1">
          <a:blip r:embed="rId2">
            <a:alphaModFix/>
          </a:blip>
          <a:srcRect/>
          <a:stretch/>
        </p:blipFill>
        <p:spPr>
          <a:xfrm>
            <a:off x="522125" y="0"/>
            <a:ext cx="38100" cy="1447800"/>
          </a:xfrm>
          <a:prstGeom prst="rect">
            <a:avLst/>
          </a:prstGeom>
          <a:noFill/>
          <a:ln>
            <a:noFill/>
          </a:ln>
        </p:spPr>
      </p:pic>
      <p:pic>
        <p:nvPicPr>
          <p:cNvPr id="24" name="Google Shape;24;p3"/>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pittelforside">
  <p:cSld name="Kapittelforside">
    <p:bg>
      <p:bgPr>
        <a:solidFill>
          <a:schemeClr val="accent4"/>
        </a:solid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548866" y="2552978"/>
            <a:ext cx="8046268" cy="90175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143000" y="3991427"/>
            <a:ext cx="6858000" cy="1655762"/>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28" name="Google Shape;28;p4"/>
          <p:cNvPicPr preferRelativeResize="0"/>
          <p:nvPr/>
        </p:nvPicPr>
        <p:blipFill rotWithShape="1">
          <a:blip r:embed="rId2">
            <a:alphaModFix/>
          </a:blip>
          <a:srcRect/>
          <a:stretch/>
        </p:blipFill>
        <p:spPr>
          <a:xfrm>
            <a:off x="4038601" y="1375372"/>
            <a:ext cx="1066799" cy="901756"/>
          </a:xfrm>
          <a:prstGeom prst="rect">
            <a:avLst/>
          </a:prstGeom>
          <a:noFill/>
          <a:ln>
            <a:noFill/>
          </a:ln>
        </p:spPr>
      </p:pic>
      <p:pic>
        <p:nvPicPr>
          <p:cNvPr id="29" name="Google Shape;29;p4"/>
          <p:cNvPicPr preferRelativeResize="0"/>
          <p:nvPr/>
        </p:nvPicPr>
        <p:blipFill rotWithShape="1">
          <a:blip r:embed="rId3">
            <a:alphaModFix/>
          </a:blip>
          <a:srcRect/>
          <a:stretch/>
        </p:blipFill>
        <p:spPr>
          <a:xfrm>
            <a:off x="3504717" y="5851776"/>
            <a:ext cx="2134567" cy="647295"/>
          </a:xfrm>
          <a:prstGeom prst="rect">
            <a:avLst/>
          </a:prstGeom>
          <a:noFill/>
          <a:ln>
            <a:noFill/>
          </a:ln>
        </p:spPr>
      </p:pic>
      <p:pic>
        <p:nvPicPr>
          <p:cNvPr id="30" name="Google Shape;30;p4"/>
          <p:cNvPicPr preferRelativeResize="0"/>
          <p:nvPr/>
        </p:nvPicPr>
        <p:blipFill rotWithShape="1">
          <a:blip r:embed="rId4">
            <a:alphaModFix/>
          </a:blip>
          <a:srcRect/>
          <a:stretch/>
        </p:blipFill>
        <p:spPr>
          <a:xfrm rot="5400000">
            <a:off x="4552950" y="2897023"/>
            <a:ext cx="38100" cy="144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896399" y="1825626"/>
            <a:ext cx="3726000" cy="4117975"/>
          </a:xfrm>
          <a:prstGeom prst="rect">
            <a:avLst/>
          </a:prstGeom>
          <a:noFill/>
          <a:ln>
            <a:noFill/>
          </a:ln>
        </p:spPr>
        <p:txBody>
          <a:bodyPr spcFirstLastPara="1" wrap="square" lIns="91425" tIns="91425" rIns="91425" bIns="91425" anchor="t" anchorCtr="0"/>
          <a:lstStyle>
            <a:lvl1pPr marL="457200" marR="0" lvl="0" indent="-381000" algn="l">
              <a:lnSpc>
                <a:spcPct val="90000"/>
              </a:lnSpc>
              <a:spcBef>
                <a:spcPts val="10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818003" y="1826014"/>
            <a:ext cx="3660979" cy="4117586"/>
          </a:xfrm>
          <a:prstGeom prst="rect">
            <a:avLst/>
          </a:prstGeom>
          <a:noFill/>
          <a:ln>
            <a:noFill/>
          </a:ln>
        </p:spPr>
        <p:txBody>
          <a:bodyPr spcFirstLastPara="1" wrap="square" lIns="91425" tIns="91425" rIns="91425" bIns="91425" anchor="t" anchorCtr="0"/>
          <a:lstStyle>
            <a:lvl1pPr marL="457200" marR="0" lvl="0" indent="-381000" algn="l">
              <a:lnSpc>
                <a:spcPct val="90000"/>
              </a:lnSpc>
              <a:spcBef>
                <a:spcPts val="10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7" name="Google Shape;37;p6"/>
          <p:cNvPicPr preferRelativeResize="0"/>
          <p:nvPr/>
        </p:nvPicPr>
        <p:blipFill rotWithShape="1">
          <a:blip r:embed="rId2">
            <a:alphaModFix/>
          </a:blip>
          <a:srcRect/>
          <a:stretch/>
        </p:blipFill>
        <p:spPr>
          <a:xfrm>
            <a:off x="522128" y="0"/>
            <a:ext cx="38100" cy="1447800"/>
          </a:xfrm>
          <a:prstGeom prst="rect">
            <a:avLst/>
          </a:prstGeom>
          <a:noFill/>
          <a:ln>
            <a:noFill/>
          </a:ln>
        </p:spPr>
      </p:pic>
      <p:pic>
        <p:nvPicPr>
          <p:cNvPr id="38" name="Google Shape;38;p6"/>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nhold med bilde høyre">
  <p:cSld name="Innhold med bilde høyre">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96400" y="457200"/>
            <a:ext cx="2949178" cy="16002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200"/>
              <a:buFont typeface="Calibri"/>
              <a:buNone/>
              <a:defRPr sz="32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7"/>
          <p:cNvSpPr>
            <a:spLocks noGrp="1"/>
          </p:cNvSpPr>
          <p:nvPr>
            <p:ph type="pic" idx="2"/>
          </p:nvPr>
        </p:nvSpPr>
        <p:spPr>
          <a:xfrm>
            <a:off x="3967842" y="681136"/>
            <a:ext cx="4511140" cy="517991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3"/>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1"/>
          </p:nvPr>
        </p:nvSpPr>
        <p:spPr>
          <a:xfrm>
            <a:off x="896400" y="2239348"/>
            <a:ext cx="2949178" cy="362170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accent3"/>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accent3"/>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pic>
        <p:nvPicPr>
          <p:cNvPr id="43" name="Google Shape;43;p7"/>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44" name="Google Shape;44;p7"/>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nhold med bilde venstre">
  <p:cSld name="Innhold med bilde venstre">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5455227" y="457200"/>
            <a:ext cx="3023755"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rgbClr val="268183"/>
              </a:buClr>
              <a:buSzPts val="3200"/>
              <a:buFont typeface="Calibri"/>
              <a:buNone/>
              <a:defRPr sz="32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8"/>
          <p:cNvSpPr>
            <a:spLocks noGrp="1"/>
          </p:cNvSpPr>
          <p:nvPr>
            <p:ph type="pic" idx="2"/>
          </p:nvPr>
        </p:nvSpPr>
        <p:spPr>
          <a:xfrm>
            <a:off x="888476" y="680989"/>
            <a:ext cx="4418681" cy="517991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accent3"/>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3"/>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body" idx="1"/>
          </p:nvPr>
        </p:nvSpPr>
        <p:spPr>
          <a:xfrm>
            <a:off x="5455227" y="2239201"/>
            <a:ext cx="3023756" cy="362170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3"/>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accent3"/>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accent3"/>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pic>
        <p:nvPicPr>
          <p:cNvPr id="49" name="Google Shape;49;p8"/>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50" name="Google Shape;50;p8"/>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tel og tabell">
  <p:cSld name="Tittel og tabell">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3" name="Google Shape;53;p9"/>
          <p:cNvPicPr preferRelativeResize="0"/>
          <p:nvPr/>
        </p:nvPicPr>
        <p:blipFill rotWithShape="1">
          <a:blip r:embed="rId2">
            <a:alphaModFix/>
          </a:blip>
          <a:srcRect/>
          <a:stretch/>
        </p:blipFill>
        <p:spPr>
          <a:xfrm>
            <a:off x="521100" y="0"/>
            <a:ext cx="38100" cy="1447800"/>
          </a:xfrm>
          <a:prstGeom prst="rect">
            <a:avLst/>
          </a:prstGeom>
          <a:noFill/>
          <a:ln>
            <a:noFill/>
          </a:ln>
        </p:spPr>
      </p:pic>
      <p:pic>
        <p:nvPicPr>
          <p:cNvPr id="54" name="Google Shape;54;p9"/>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tel og diagram">
  <p:cSld name="Tittel og diagram">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896400" y="365126"/>
            <a:ext cx="7582582"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268183"/>
              </a:buClr>
              <a:buSzPts val="3600"/>
              <a:buFont typeface="Calibri"/>
              <a:buNone/>
              <a:defRPr sz="3600" b="0" i="0" u="none" strike="noStrike" cap="none">
                <a:solidFill>
                  <a:srgbClr val="26818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7" name="Google Shape;57;p10"/>
          <p:cNvPicPr preferRelativeResize="0"/>
          <p:nvPr/>
        </p:nvPicPr>
        <p:blipFill rotWithShape="1">
          <a:blip r:embed="rId2">
            <a:alphaModFix/>
          </a:blip>
          <a:srcRect/>
          <a:stretch/>
        </p:blipFill>
        <p:spPr>
          <a:xfrm>
            <a:off x="521100" y="0"/>
            <a:ext cx="38100" cy="1447800"/>
          </a:xfrm>
          <a:prstGeom prst="rect">
            <a:avLst/>
          </a:prstGeom>
          <a:noFill/>
          <a:ln>
            <a:noFill/>
          </a:ln>
        </p:spPr>
      </p:pic>
      <p:sp>
        <p:nvSpPr>
          <p:cNvPr id="58" name="Google Shape;58;p10"/>
          <p:cNvSpPr>
            <a:spLocks noGrp="1"/>
          </p:cNvSpPr>
          <p:nvPr>
            <p:ph type="chart" idx="2"/>
          </p:nvPr>
        </p:nvSpPr>
        <p:spPr>
          <a:xfrm>
            <a:off x="5020469" y="2000250"/>
            <a:ext cx="3458513" cy="3867149"/>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1"/>
          </p:nvPr>
        </p:nvSpPr>
        <p:spPr>
          <a:xfrm>
            <a:off x="896400" y="1994960"/>
            <a:ext cx="3904200" cy="3872441"/>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p10"/>
          <p:cNvPicPr preferRelativeResize="0"/>
          <p:nvPr/>
        </p:nvPicPr>
        <p:blipFill rotWithShape="1">
          <a:blip r:embed="rId3">
            <a:alphaModFix/>
          </a:blip>
          <a:srcRect/>
          <a:stretch/>
        </p:blipFill>
        <p:spPr>
          <a:xfrm>
            <a:off x="895738" y="6206222"/>
            <a:ext cx="1417063" cy="4305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96400" y="365126"/>
            <a:ext cx="761895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268183"/>
              </a:buClr>
              <a:buSzPts val="4400"/>
              <a:buFont typeface="Calibri"/>
              <a:buNone/>
              <a:defRPr sz="4400" b="0" i="0" u="none" strike="noStrike" cap="none">
                <a:solidFill>
                  <a:srgbClr val="26818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96400" y="1825625"/>
            <a:ext cx="761895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accent3"/>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671179" y="2556218"/>
            <a:ext cx="7801641" cy="167497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268183"/>
              </a:buClr>
              <a:buSzPts val="5400"/>
              <a:buFont typeface="Calibri"/>
              <a:buNone/>
            </a:pPr>
            <a:r>
              <a:rPr lang="no-NO" sz="5400" b="0" i="0" u="none" strike="noStrike" cap="none">
                <a:solidFill>
                  <a:srgbClr val="268183"/>
                </a:solidFill>
                <a:latin typeface="Calibri"/>
                <a:ea typeface="Calibri"/>
                <a:cs typeface="Calibri"/>
                <a:sym typeface="Calibri"/>
              </a:rPr>
              <a:t>Horisontkunnskap</a:t>
            </a:r>
            <a:br>
              <a:rPr lang="no-NO" sz="5400" b="0" i="0" u="none" strike="noStrike" cap="none">
                <a:solidFill>
                  <a:srgbClr val="268183"/>
                </a:solidFill>
                <a:latin typeface="Calibri"/>
                <a:ea typeface="Calibri"/>
                <a:cs typeface="Calibri"/>
                <a:sym typeface="Calibri"/>
              </a:rPr>
            </a:br>
            <a:r>
              <a:rPr lang="no-NO" sz="3200" b="0" i="0" u="none" strike="noStrike" cap="none">
                <a:solidFill>
                  <a:srgbClr val="268183"/>
                </a:solidFill>
                <a:latin typeface="Calibri"/>
                <a:ea typeface="Calibri"/>
                <a:cs typeface="Calibri"/>
                <a:sym typeface="Calibri"/>
              </a:rPr>
              <a:t>B – Samarbeid</a:t>
            </a:r>
            <a:endParaRPr sz="5400" b="0" i="0" u="none" strike="noStrike" cap="none" dirty="0">
              <a:solidFill>
                <a:srgbClr val="268183"/>
              </a:solidFill>
              <a:latin typeface="Calibri"/>
              <a:ea typeface="Calibri"/>
              <a:cs typeface="Calibri"/>
              <a:sym typeface="Calibri"/>
            </a:endParaRPr>
          </a:p>
        </p:txBody>
      </p:sp>
      <p:sp>
        <p:nvSpPr>
          <p:cNvPr id="78" name="Google Shape;78;p13"/>
          <p:cNvSpPr txBox="1">
            <a:spLocks noGrp="1"/>
          </p:cNvSpPr>
          <p:nvPr>
            <p:ph type="subTitle" idx="1"/>
          </p:nvPr>
        </p:nvSpPr>
        <p:spPr>
          <a:xfrm>
            <a:off x="1931783" y="1912281"/>
            <a:ext cx="5280434" cy="4429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dirty="0">
                <a:solidFill>
                  <a:srgbClr val="268183"/>
                </a:solidFill>
                <a:latin typeface="Calibri"/>
                <a:ea typeface="Calibri"/>
                <a:cs typeface="Calibri"/>
                <a:sym typeface="Calibri"/>
              </a:rPr>
              <a:t>Modul </a:t>
            </a:r>
            <a:r>
              <a:rPr lang="nb-NO" dirty="0"/>
              <a:t>4</a:t>
            </a:r>
            <a:endParaRPr sz="2400" b="0" i="0" u="none" strike="noStrike" cap="none" dirty="0">
              <a:solidFill>
                <a:srgbClr val="26818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2163275" y="108500"/>
            <a:ext cx="4916866" cy="6553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1039300" y="2224725"/>
            <a:ext cx="7143750" cy="233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4"/>
          <p:cNvPicPr preferRelativeResize="0"/>
          <p:nvPr/>
        </p:nvPicPr>
        <p:blipFill>
          <a:blip r:embed="rId3">
            <a:alphaModFix/>
          </a:blip>
          <a:stretch>
            <a:fillRect/>
          </a:stretch>
        </p:blipFill>
        <p:spPr>
          <a:xfrm>
            <a:off x="881225" y="1364175"/>
            <a:ext cx="7143750" cy="360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5"/>
          <p:cNvPicPr preferRelativeResize="0"/>
          <p:nvPr/>
        </p:nvPicPr>
        <p:blipFill>
          <a:blip r:embed="rId3">
            <a:alphaModFix/>
          </a:blip>
          <a:stretch>
            <a:fillRect/>
          </a:stretch>
        </p:blipFill>
        <p:spPr>
          <a:xfrm>
            <a:off x="960275" y="995375"/>
            <a:ext cx="7143750" cy="4324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895739" y="365126"/>
            <a:ext cx="7583243"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a:t>Plenumsdiskusjon</a:t>
            </a:r>
            <a:endParaRPr/>
          </a:p>
        </p:txBody>
      </p:sp>
      <p:sp>
        <p:nvSpPr>
          <p:cNvPr id="157" name="Google Shape;157;p26"/>
          <p:cNvSpPr txBox="1">
            <a:spLocks noGrp="1"/>
          </p:cNvSpPr>
          <p:nvPr>
            <p:ph type="body" idx="1"/>
          </p:nvPr>
        </p:nvSpPr>
        <p:spPr>
          <a:xfrm>
            <a:off x="895738" y="1825625"/>
            <a:ext cx="7583244" cy="418032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no-NO" sz="2200"/>
              <a:t>Diskuter forskjellige måter kortene er sortert på. </a:t>
            </a:r>
            <a:endParaRPr sz="2200"/>
          </a:p>
          <a:p>
            <a:pPr marL="457200" lvl="0" indent="-406400" algn="l" rtl="0">
              <a:lnSpc>
                <a:spcPct val="90000"/>
              </a:lnSpc>
              <a:spcBef>
                <a:spcPts val="1000"/>
              </a:spcBef>
              <a:spcAft>
                <a:spcPts val="0"/>
              </a:spcAft>
              <a:buSzPts val="2800"/>
              <a:buChar char="•"/>
            </a:pPr>
            <a:r>
              <a:rPr lang="no-NO" sz="2200"/>
              <a:t>Vurder om dere vil endre hvordan dere har strukturert kortene. </a:t>
            </a:r>
            <a:endParaRPr/>
          </a:p>
          <a:p>
            <a:pPr marL="457200" marR="0" lvl="0" indent="-228600" algn="l" rtl="0">
              <a:lnSpc>
                <a:spcPct val="90000"/>
              </a:lnSpc>
              <a:spcBef>
                <a:spcPts val="1000"/>
              </a:spcBef>
              <a:spcAft>
                <a:spcPts val="0"/>
              </a:spcAft>
              <a:buClr>
                <a:schemeClr val="accent3"/>
              </a:buClr>
              <a:buSzPts val="28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Planlegg egen undervisning </a:t>
            </a:r>
            <a:endParaRPr/>
          </a:p>
        </p:txBody>
      </p:sp>
      <p:sp>
        <p:nvSpPr>
          <p:cNvPr id="163" name="Google Shape;163;p27"/>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30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Lage kort</a:t>
            </a:r>
            <a:endParaRPr sz="3600" b="0" i="0" u="none" strike="noStrike" cap="none">
              <a:solidFill>
                <a:srgbClr val="268183"/>
              </a:solidFill>
              <a:latin typeface="Calibri"/>
              <a:ea typeface="Calibri"/>
              <a:cs typeface="Calibri"/>
              <a:sym typeface="Calibri"/>
            </a:endParaRPr>
          </a:p>
        </p:txBody>
      </p:sp>
      <p:sp>
        <p:nvSpPr>
          <p:cNvPr id="170" name="Google Shape;170;p28"/>
          <p:cNvSpPr txBox="1">
            <a:spLocks noGrp="1"/>
          </p:cNvSpPr>
          <p:nvPr>
            <p:ph type="body" idx="1"/>
          </p:nvPr>
        </p:nvSpPr>
        <p:spPr>
          <a:xfrm>
            <a:off x="895738" y="1263535"/>
            <a:ext cx="7583244" cy="474241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no-NO" sz="2200" dirty="0"/>
              <a:t>Sett dere i samme i grupper som underviser på samme trinn. Dere skal lage en felles </a:t>
            </a:r>
            <a:r>
              <a:rPr lang="no-NO" sz="2200" dirty="0" smtClean="0"/>
              <a:t>kortstokk</a:t>
            </a:r>
            <a:r>
              <a:rPr lang="nb-NO" sz="2200" dirty="0" smtClean="0"/>
              <a:t> som inneholder</a:t>
            </a:r>
            <a:r>
              <a:rPr lang="no-NO" sz="2200" dirty="0" smtClean="0"/>
              <a:t>:</a:t>
            </a:r>
            <a:endParaRPr dirty="0"/>
          </a:p>
          <a:p>
            <a:pPr marL="457200" marR="0" lvl="0" indent="-406400" algn="l" rtl="0">
              <a:lnSpc>
                <a:spcPct val="90000"/>
              </a:lnSpc>
              <a:spcBef>
                <a:spcPts val="1000"/>
              </a:spcBef>
              <a:spcAft>
                <a:spcPts val="0"/>
              </a:spcAft>
              <a:buClr>
                <a:schemeClr val="accent3"/>
              </a:buClr>
              <a:buSzPts val="2800"/>
              <a:buFont typeface="Arial"/>
              <a:buChar char="•"/>
            </a:pPr>
            <a:r>
              <a:rPr lang="nb-NO" sz="2200" dirty="0"/>
              <a:t>n</a:t>
            </a:r>
            <a:r>
              <a:rPr lang="no-NO" sz="2200" dirty="0" smtClean="0"/>
              <a:t>oen </a:t>
            </a:r>
            <a:r>
              <a:rPr lang="no-NO" sz="2200" dirty="0"/>
              <a:t>kort med sentrale ideer som er nødvendig for elevene å forstå i emnet dere underviser i akkurat nå.</a:t>
            </a:r>
            <a:endParaRPr dirty="0"/>
          </a:p>
          <a:p>
            <a:pPr marL="457200" lvl="0" indent="-406400" algn="l" rtl="0">
              <a:lnSpc>
                <a:spcPct val="90000"/>
              </a:lnSpc>
              <a:spcBef>
                <a:spcPts val="1000"/>
              </a:spcBef>
              <a:spcAft>
                <a:spcPts val="0"/>
              </a:spcAft>
              <a:buSzPts val="2800"/>
              <a:buChar char="•"/>
            </a:pPr>
            <a:r>
              <a:rPr lang="no-NO" sz="2200" dirty="0" smtClean="0"/>
              <a:t>noen </a:t>
            </a:r>
            <a:r>
              <a:rPr lang="no-NO" sz="2200" dirty="0"/>
              <a:t>kort med sentrale ideer elevene har lært tidligere i dette emnet og som du bygger på.</a:t>
            </a:r>
            <a:endParaRPr dirty="0"/>
          </a:p>
          <a:p>
            <a:pPr marL="457200" lvl="0" indent="-406400" algn="l" rtl="0">
              <a:lnSpc>
                <a:spcPct val="90000"/>
              </a:lnSpc>
              <a:spcBef>
                <a:spcPts val="1000"/>
              </a:spcBef>
              <a:spcAft>
                <a:spcPts val="0"/>
              </a:spcAft>
              <a:buSzPts val="2800"/>
              <a:buChar char="•"/>
            </a:pPr>
            <a:r>
              <a:rPr lang="no-NO" sz="2200" dirty="0" smtClean="0"/>
              <a:t>noen </a:t>
            </a:r>
            <a:r>
              <a:rPr lang="no-NO" sz="2200" dirty="0"/>
              <a:t>kort med sentrale ideer innenfor dette emnet som elevene vil møte senere.  </a:t>
            </a:r>
            <a:endParaRPr dirty="0"/>
          </a:p>
          <a:p>
            <a:pPr marL="457200" lvl="0" indent="-228600" algn="l" rtl="0">
              <a:lnSpc>
                <a:spcPct val="90000"/>
              </a:lnSpc>
              <a:spcBef>
                <a:spcPts val="1000"/>
              </a:spcBef>
              <a:spcAft>
                <a:spcPts val="0"/>
              </a:spcAft>
              <a:buSzPts val="2800"/>
              <a:buNone/>
            </a:pPr>
            <a:endParaRPr sz="2200" dirty="0"/>
          </a:p>
          <a:p>
            <a:pPr marL="50800" lvl="0" indent="0" algn="l" rtl="0">
              <a:lnSpc>
                <a:spcPct val="90000"/>
              </a:lnSpc>
              <a:spcBef>
                <a:spcPts val="1000"/>
              </a:spcBef>
              <a:spcAft>
                <a:spcPts val="0"/>
              </a:spcAft>
              <a:buSzPts val="2800"/>
              <a:buNone/>
            </a:pPr>
            <a:r>
              <a:rPr lang="no-NO" sz="2200" dirty="0"/>
              <a:t>Dere skal prøve ut kortene med elevene i </a:t>
            </a:r>
            <a:r>
              <a:rPr lang="no-NO" sz="2200" i="1" dirty="0"/>
              <a:t>C-Utprøving</a:t>
            </a:r>
            <a:endParaRPr dirty="0"/>
          </a:p>
          <a:p>
            <a:pPr marL="457200" lvl="0" indent="-228600" algn="l" rtl="0">
              <a:lnSpc>
                <a:spcPct val="90000"/>
              </a:lnSpc>
              <a:spcBef>
                <a:spcPts val="1000"/>
              </a:spcBef>
              <a:spcAft>
                <a:spcPts val="0"/>
              </a:spcAft>
              <a:buSzPts val="2800"/>
              <a:buNone/>
            </a:pPr>
            <a:endParaRPr sz="2200" i="1" dirty="0"/>
          </a:p>
          <a:p>
            <a:pPr marL="482600" lvl="0" indent="-203200" algn="l" rtl="0">
              <a:lnSpc>
                <a:spcPct val="90000"/>
              </a:lnSpc>
              <a:spcBef>
                <a:spcPts val="0"/>
              </a:spcBef>
              <a:spcAft>
                <a:spcPts val="0"/>
              </a:spcAft>
              <a:buSzPts val="2200"/>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671180" y="2556218"/>
            <a:ext cx="7801641" cy="167497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268183"/>
              </a:buClr>
              <a:buSzPts val="5400"/>
              <a:buFont typeface="Calibri"/>
              <a:buNone/>
            </a:pPr>
            <a:r>
              <a:rPr lang="no-NO" sz="5400" b="0" i="0" u="none" strike="noStrike" cap="none">
                <a:solidFill>
                  <a:srgbClr val="268183"/>
                </a:solidFill>
                <a:latin typeface="Calibri"/>
                <a:ea typeface="Calibri"/>
                <a:cs typeface="Calibri"/>
                <a:sym typeface="Calibri"/>
              </a:rPr>
              <a:t>Horisontkunnskap</a:t>
            </a:r>
            <a:br>
              <a:rPr lang="no-NO" sz="5400" b="0" i="0" u="none" strike="noStrike" cap="none">
                <a:solidFill>
                  <a:srgbClr val="268183"/>
                </a:solidFill>
                <a:latin typeface="Calibri"/>
                <a:ea typeface="Calibri"/>
                <a:cs typeface="Calibri"/>
                <a:sym typeface="Calibri"/>
              </a:rPr>
            </a:br>
            <a:r>
              <a:rPr lang="no-NO" sz="3200" b="0" i="0" u="none" strike="noStrike" cap="none">
                <a:solidFill>
                  <a:srgbClr val="268183"/>
                </a:solidFill>
                <a:latin typeface="Calibri"/>
                <a:ea typeface="Calibri"/>
                <a:cs typeface="Calibri"/>
                <a:sym typeface="Calibri"/>
              </a:rPr>
              <a:t>D – Etterarbeid</a:t>
            </a:r>
            <a:endParaRPr sz="5400" b="0" i="0" u="none" strike="noStrike" cap="none">
              <a:solidFill>
                <a:srgbClr val="268183"/>
              </a:solidFill>
              <a:latin typeface="Calibri"/>
              <a:ea typeface="Calibri"/>
              <a:cs typeface="Calibri"/>
              <a:sym typeface="Calibri"/>
            </a:endParaRPr>
          </a:p>
        </p:txBody>
      </p:sp>
      <p:sp>
        <p:nvSpPr>
          <p:cNvPr id="177" name="Google Shape;177;p29"/>
          <p:cNvSpPr txBox="1">
            <a:spLocks noGrp="1"/>
          </p:cNvSpPr>
          <p:nvPr>
            <p:ph type="subTitle" idx="1"/>
          </p:nvPr>
        </p:nvSpPr>
        <p:spPr>
          <a:xfrm>
            <a:off x="1931783" y="1912281"/>
            <a:ext cx="5280434" cy="4429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dirty="0">
                <a:solidFill>
                  <a:srgbClr val="268183"/>
                </a:solidFill>
                <a:latin typeface="Calibri"/>
                <a:ea typeface="Calibri"/>
                <a:cs typeface="Calibri"/>
                <a:sym typeface="Calibri"/>
              </a:rPr>
              <a:t>Modul </a:t>
            </a:r>
            <a:r>
              <a:rPr lang="nb-NO" dirty="0"/>
              <a:t>4</a:t>
            </a:r>
            <a:endParaRPr sz="2400" b="0" i="0" u="none" strike="noStrike" cap="none" dirty="0">
              <a:solidFill>
                <a:srgbClr val="26818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Mål</a:t>
            </a:r>
            <a:endParaRPr/>
          </a:p>
        </p:txBody>
      </p:sp>
      <p:sp>
        <p:nvSpPr>
          <p:cNvPr id="184" name="Google Shape;184;p30"/>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accent3"/>
              </a:buClr>
              <a:buSzPts val="2800"/>
              <a:buFont typeface="Arial"/>
              <a:buChar char="•"/>
            </a:pPr>
            <a:r>
              <a:rPr lang="no-NO" sz="2200"/>
              <a:t>Målet med denne modulen er å bli kjent med begrepet horisontkunnskap i realfag og hvilken betydning horisontkunnskap har for å skape god undervisning.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Tidsplan for denne økta</a:t>
            </a:r>
            <a:endParaRPr sz="3600" b="0" i="0" u="none" strike="noStrike" cap="none">
              <a:solidFill>
                <a:srgbClr val="268183"/>
              </a:solidFill>
              <a:latin typeface="Calibri"/>
              <a:ea typeface="Calibri"/>
              <a:cs typeface="Calibri"/>
              <a:sym typeface="Calibri"/>
            </a:endParaRPr>
          </a:p>
        </p:txBody>
      </p:sp>
      <p:graphicFrame>
        <p:nvGraphicFramePr>
          <p:cNvPr id="191" name="Google Shape;191;p31"/>
          <p:cNvGraphicFramePr/>
          <p:nvPr/>
        </p:nvGraphicFramePr>
        <p:xfrm>
          <a:off x="895350" y="1825625"/>
          <a:ext cx="7583500" cy="3109020"/>
        </p:xfrm>
        <a:graphic>
          <a:graphicData uri="http://schemas.openxmlformats.org/drawingml/2006/table">
            <a:tbl>
              <a:tblPr firstRow="1" bandRow="1">
                <a:noFill/>
                <a:tableStyleId>{54E55E80-4EA9-43EA-A52D-C5B686F88AF3}</a:tableStyleId>
              </a:tblPr>
              <a:tblGrid>
                <a:gridCol w="5011675">
                  <a:extLst>
                    <a:ext uri="{9D8B030D-6E8A-4147-A177-3AD203B41FA5}">
                      <a16:colId xmlns:a16="http://schemas.microsoft.com/office/drawing/2014/main" val="20000"/>
                    </a:ext>
                  </a:extLst>
                </a:gridCol>
                <a:gridCol w="25718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Aktivitet</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Anbefalt tidsbruk i minutter</a:t>
                      </a:r>
                      <a:endParaRPr sz="2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Erfaringsdeling i grupper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Arbeid med kortstokker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Oppsummer  i plenum</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a:t>Veien videre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5</a:t>
                      </a:r>
                      <a:endParaRPr sz="2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a:t>Total tidsbruk</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95</a:t>
                      </a:r>
                      <a:endParaRPr sz="2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Mål</a:t>
            </a:r>
            <a:endParaRPr/>
          </a:p>
        </p:txBody>
      </p:sp>
      <p:sp>
        <p:nvSpPr>
          <p:cNvPr id="85" name="Google Shape;85;p14"/>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accent3"/>
              </a:buClr>
              <a:buSzPts val="2800"/>
              <a:buFont typeface="Arial"/>
              <a:buChar char="•"/>
            </a:pPr>
            <a:r>
              <a:rPr lang="no-NO" sz="2200"/>
              <a:t>Målet med denne modulen er å bli kjent med begrepet horisontkunnskap i realfagene og hvilken betydning horisontkunnskap har for å skape god undervisning.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Erfaringsdeling i grupper</a:t>
            </a:r>
            <a:endParaRPr/>
          </a:p>
        </p:txBody>
      </p:sp>
      <p:sp>
        <p:nvSpPr>
          <p:cNvPr id="197" name="Google Shape;197;p32"/>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30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Del erfaringene i gruppen</a:t>
            </a:r>
            <a:endParaRPr sz="3600" b="0" i="0" u="none" strike="noStrike" cap="none">
              <a:solidFill>
                <a:srgbClr val="268183"/>
              </a:solidFill>
              <a:latin typeface="Calibri"/>
              <a:ea typeface="Calibri"/>
              <a:cs typeface="Calibri"/>
              <a:sym typeface="Calibri"/>
            </a:endParaRPr>
          </a:p>
        </p:txBody>
      </p:sp>
      <p:sp>
        <p:nvSpPr>
          <p:cNvPr id="203" name="Google Shape;203;p33"/>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no-NO" sz="2200"/>
              <a:t>Sett dere i samme gruppe som dere lagde kortene med.</a:t>
            </a:r>
            <a:endParaRPr sz="2200"/>
          </a:p>
          <a:p>
            <a:pPr marL="457200" lvl="0" indent="-406400" algn="l" rtl="0">
              <a:lnSpc>
                <a:spcPct val="90000"/>
              </a:lnSpc>
              <a:spcBef>
                <a:spcPts val="1000"/>
              </a:spcBef>
              <a:spcAft>
                <a:spcPts val="0"/>
              </a:spcAft>
              <a:buSzPts val="2800"/>
              <a:buChar char="•"/>
            </a:pPr>
            <a:r>
              <a:rPr lang="no-NO" sz="2200"/>
              <a:t>Del bildene dere tok under utprøvingen med hverandre. </a:t>
            </a:r>
            <a:endParaRPr/>
          </a:p>
          <a:p>
            <a:pPr marL="457200" lvl="0" indent="-406400" algn="l" rtl="0">
              <a:lnSpc>
                <a:spcPct val="90000"/>
              </a:lnSpc>
              <a:spcBef>
                <a:spcPts val="1000"/>
              </a:spcBef>
              <a:spcAft>
                <a:spcPts val="0"/>
              </a:spcAft>
              <a:buSzPts val="2800"/>
              <a:buChar char="•"/>
            </a:pPr>
            <a:r>
              <a:rPr lang="no-NO" sz="2200"/>
              <a:t>Hva er likt og hva er ulikt i måten elevene har sortert kortene på? </a:t>
            </a:r>
            <a:endParaRPr sz="2200"/>
          </a:p>
          <a:p>
            <a:pPr marL="457200" lvl="0" indent="-406400" algn="l" rtl="0">
              <a:lnSpc>
                <a:spcPct val="90000"/>
              </a:lnSpc>
              <a:spcBef>
                <a:spcPts val="1000"/>
              </a:spcBef>
              <a:spcAft>
                <a:spcPts val="0"/>
              </a:spcAft>
              <a:buSzPts val="2800"/>
              <a:buChar char="•"/>
            </a:pPr>
            <a:r>
              <a:rPr lang="no-NO" sz="2200"/>
              <a:t>Finn fram til ett eksempel der dere mener at elevene har sett faglige sammenhenger, og ett eksempel der dere mener at elevene ser ingen eller bare noen få sammenhenger. </a:t>
            </a:r>
            <a:endParaRPr/>
          </a:p>
          <a:p>
            <a:pPr marL="50800" lvl="0" indent="0" algn="l" rtl="0">
              <a:lnSpc>
                <a:spcPct val="90000"/>
              </a:lnSpc>
              <a:spcBef>
                <a:spcPts val="1000"/>
              </a:spcBef>
              <a:spcAft>
                <a:spcPts val="0"/>
              </a:spcAft>
              <a:buSzPts val="2800"/>
              <a:buNone/>
            </a:pPr>
            <a:r>
              <a:rPr lang="no-NO"/>
              <a:t> </a:t>
            </a:r>
            <a:endParaRPr/>
          </a:p>
          <a:p>
            <a:pPr marL="228600" marR="0" lvl="0" indent="-50800" algn="l" rtl="0">
              <a:lnSpc>
                <a:spcPct val="90000"/>
              </a:lnSpc>
              <a:spcBef>
                <a:spcPts val="0"/>
              </a:spcBef>
              <a:spcAft>
                <a:spcPts val="0"/>
              </a:spcAft>
              <a:buClr>
                <a:schemeClr val="accent3"/>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548866" y="2552978"/>
            <a:ext cx="8046268" cy="901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a:t>Arbeid med kortstokker</a:t>
            </a:r>
            <a:endParaRPr/>
          </a:p>
        </p:txBody>
      </p:sp>
      <p:sp>
        <p:nvSpPr>
          <p:cNvPr id="209" name="Google Shape;209;p34"/>
          <p:cNvSpPr txBox="1">
            <a:spLocks noGrp="1"/>
          </p:cNvSpPr>
          <p:nvPr>
            <p:ph type="subTitle" idx="1"/>
          </p:nvPr>
        </p:nvSpPr>
        <p:spPr>
          <a:xfrm>
            <a:off x="1143000" y="3991427"/>
            <a:ext cx="6858000" cy="1655762"/>
          </a:xfrm>
          <a:prstGeom prst="rect">
            <a:avLst/>
          </a:prstGeom>
          <a:noFill/>
          <a:ln>
            <a:noFill/>
          </a:ln>
        </p:spPr>
        <p:txBody>
          <a:bodyPr spcFirstLastPara="1" wrap="square" lIns="91425" tIns="91425" rIns="91425" bIns="91425" anchor="t" anchorCtr="0">
            <a:noAutofit/>
          </a:bodyPr>
          <a:lstStyle/>
          <a:p>
            <a:pPr marL="457200" marR="0" lvl="0" indent="-406400" algn="ctr" rtl="0">
              <a:lnSpc>
                <a:spcPct val="90000"/>
              </a:lnSpc>
              <a:spcBef>
                <a:spcPts val="1000"/>
              </a:spcBef>
              <a:spcAft>
                <a:spcPts val="0"/>
              </a:spcAft>
              <a:buClr>
                <a:schemeClr val="accent3"/>
              </a:buClr>
              <a:buSzPts val="2400"/>
              <a:buFont typeface="Arial"/>
              <a:buNone/>
            </a:pPr>
            <a:r>
              <a:rPr lang="no-NO"/>
              <a:t>30 minutter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895739" y="365126"/>
            <a:ext cx="7583243"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a:t>Bli kjent med nye kortstokker</a:t>
            </a:r>
            <a:endParaRPr/>
          </a:p>
        </p:txBody>
      </p:sp>
      <p:sp>
        <p:nvSpPr>
          <p:cNvPr id="215" name="Google Shape;215;p35"/>
          <p:cNvSpPr txBox="1">
            <a:spLocks noGrp="1"/>
          </p:cNvSpPr>
          <p:nvPr>
            <p:ph type="body" idx="1"/>
          </p:nvPr>
        </p:nvSpPr>
        <p:spPr>
          <a:xfrm>
            <a:off x="895738" y="1825625"/>
            <a:ext cx="7583244" cy="418032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no-NO"/>
              <a:t>Hver gruppe får en kortstokk fra noen av de andre gruppene. </a:t>
            </a:r>
            <a:endParaRPr/>
          </a:p>
          <a:p>
            <a:pPr marL="457200" lvl="0" indent="-406400" algn="l" rtl="0">
              <a:lnSpc>
                <a:spcPct val="90000"/>
              </a:lnSpc>
              <a:spcBef>
                <a:spcPts val="1000"/>
              </a:spcBef>
              <a:spcAft>
                <a:spcPts val="0"/>
              </a:spcAft>
              <a:buSzPts val="2800"/>
              <a:buChar char="•"/>
            </a:pPr>
            <a:r>
              <a:rPr lang="no-NO"/>
              <a:t>Sorter de nye kortstokkene godt synlig på arbeidsbordet.</a:t>
            </a:r>
            <a:endParaRPr/>
          </a:p>
          <a:p>
            <a:pPr marL="457200" marR="0" lvl="0" indent="-406400" algn="l" rtl="0">
              <a:lnSpc>
                <a:spcPct val="90000"/>
              </a:lnSpc>
              <a:spcBef>
                <a:spcPts val="1000"/>
              </a:spcBef>
              <a:spcAft>
                <a:spcPts val="0"/>
              </a:spcAft>
              <a:buClr>
                <a:schemeClr val="accent3"/>
              </a:buClr>
              <a:buSzPts val="2800"/>
              <a:buFont typeface="Arial"/>
              <a:buChar char="•"/>
            </a:pPr>
            <a:r>
              <a:rPr lang="no-NO"/>
              <a:t>Gå deretter rundt og ser på de andre gruppenes ulike måter å sortere kortene på.</a:t>
            </a:r>
            <a:endParaRPr/>
          </a:p>
          <a:p>
            <a:pPr marL="457200" lvl="0" indent="-228600" algn="l" rtl="0">
              <a:lnSpc>
                <a:spcPct val="90000"/>
              </a:lnSpc>
              <a:spcBef>
                <a:spcPts val="1000"/>
              </a:spcBef>
              <a:spcAft>
                <a:spcPts val="0"/>
              </a:spcAft>
              <a:buSzPts val="2800"/>
              <a:buNone/>
            </a:pPr>
            <a:endParaRPr/>
          </a:p>
          <a:p>
            <a:pPr marL="457200" marR="0" lvl="0" indent="-228600" algn="l" rtl="0">
              <a:lnSpc>
                <a:spcPct val="90000"/>
              </a:lnSpc>
              <a:spcBef>
                <a:spcPts val="1000"/>
              </a:spcBef>
              <a:spcAft>
                <a:spcPts val="0"/>
              </a:spcAft>
              <a:buClr>
                <a:schemeClr val="accent3"/>
              </a:buClr>
              <a:buSzPts val="2800"/>
              <a:buFont typeface="Arial"/>
              <a:buNone/>
            </a:pPr>
            <a:endParaRPr/>
          </a:p>
          <a:p>
            <a:pPr marL="457200" marR="0" lvl="0" indent="-228600" algn="l" rtl="0">
              <a:lnSpc>
                <a:spcPct val="90000"/>
              </a:lnSpc>
              <a:spcBef>
                <a:spcPts val="1000"/>
              </a:spcBef>
              <a:spcAft>
                <a:spcPts val="0"/>
              </a:spcAft>
              <a:buClr>
                <a:schemeClr val="accent3"/>
              </a:buClr>
              <a:buSzPts val="2800"/>
              <a:buFont typeface="Arial"/>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548866" y="2552978"/>
            <a:ext cx="8046268" cy="901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a:t>Oppsummer i plenum</a:t>
            </a:r>
            <a:endParaRPr/>
          </a:p>
        </p:txBody>
      </p:sp>
      <p:sp>
        <p:nvSpPr>
          <p:cNvPr id="221" name="Google Shape;221;p36"/>
          <p:cNvSpPr txBox="1">
            <a:spLocks noGrp="1"/>
          </p:cNvSpPr>
          <p:nvPr>
            <p:ph type="subTitle" idx="1"/>
          </p:nvPr>
        </p:nvSpPr>
        <p:spPr>
          <a:xfrm>
            <a:off x="1143000" y="3991427"/>
            <a:ext cx="6858000" cy="1655762"/>
          </a:xfrm>
          <a:prstGeom prst="rect">
            <a:avLst/>
          </a:prstGeom>
          <a:noFill/>
          <a:ln>
            <a:noFill/>
          </a:ln>
        </p:spPr>
        <p:txBody>
          <a:bodyPr spcFirstLastPara="1" wrap="square" lIns="91425" tIns="91425" rIns="91425" bIns="91425" anchor="t" anchorCtr="0">
            <a:noAutofit/>
          </a:bodyPr>
          <a:lstStyle/>
          <a:p>
            <a:pPr marL="457200" marR="0" lvl="0" indent="-406400" algn="ctr" rtl="0">
              <a:lnSpc>
                <a:spcPct val="90000"/>
              </a:lnSpc>
              <a:spcBef>
                <a:spcPts val="1000"/>
              </a:spcBef>
              <a:spcAft>
                <a:spcPts val="0"/>
              </a:spcAft>
              <a:buClr>
                <a:schemeClr val="accent3"/>
              </a:buClr>
              <a:buSzPts val="2400"/>
              <a:buFont typeface="Arial"/>
              <a:buNone/>
            </a:pPr>
            <a:r>
              <a:rPr lang="no-NO"/>
              <a:t>30 minutter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895739" y="365127"/>
            <a:ext cx="7583243" cy="70167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268183"/>
              </a:buClr>
              <a:buSzPts val="3600"/>
              <a:buFont typeface="Calibri"/>
              <a:buNone/>
            </a:pPr>
            <a:endParaRPr/>
          </a:p>
        </p:txBody>
      </p:sp>
      <p:sp>
        <p:nvSpPr>
          <p:cNvPr id="227" name="Google Shape;227;p37"/>
          <p:cNvSpPr txBox="1">
            <a:spLocks noGrp="1"/>
          </p:cNvSpPr>
          <p:nvPr>
            <p:ph type="body" idx="1"/>
          </p:nvPr>
        </p:nvSpPr>
        <p:spPr>
          <a:xfrm>
            <a:off x="895738" y="1066801"/>
            <a:ext cx="7583244" cy="4939144"/>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SzPts val="2800"/>
              <a:buChar char="•"/>
            </a:pPr>
            <a:r>
              <a:rPr lang="no-NO" sz="2200" dirty="0"/>
              <a:t>Hver gruppe presenterer for de andre deltakerne de to eksemplene fra hvordan elever har sortert kortene (et eksempel der elevene har sett sammenhenger og et eksempel med ingen eller få sammenhenger). </a:t>
            </a:r>
            <a:endParaRPr dirty="0"/>
          </a:p>
          <a:p>
            <a:pPr marL="457200" lvl="0" indent="-406400" algn="l" rtl="0">
              <a:lnSpc>
                <a:spcPct val="90000"/>
              </a:lnSpc>
              <a:spcBef>
                <a:spcPts val="1000"/>
              </a:spcBef>
              <a:spcAft>
                <a:spcPts val="0"/>
              </a:spcAft>
              <a:buSzPts val="2800"/>
              <a:buChar char="•"/>
            </a:pPr>
            <a:r>
              <a:rPr lang="no-NO" sz="2200" dirty="0"/>
              <a:t>Sammenlign hvordan elevene har sortert med hvordan dere selv har sortert.</a:t>
            </a:r>
            <a:endParaRPr dirty="0"/>
          </a:p>
          <a:p>
            <a:pPr marL="457200" lvl="0" indent="-406400" algn="l" rtl="0">
              <a:lnSpc>
                <a:spcPct val="90000"/>
              </a:lnSpc>
              <a:spcBef>
                <a:spcPts val="1000"/>
              </a:spcBef>
              <a:spcAft>
                <a:spcPts val="0"/>
              </a:spcAft>
              <a:buSzPts val="2800"/>
              <a:buChar char="•"/>
            </a:pPr>
            <a:r>
              <a:rPr lang="no-NO" sz="2200" dirty="0"/>
              <a:t>Diskuter om det er forskjell på måten lærere og elever ser sammenhengen i emnet på.</a:t>
            </a:r>
            <a:endParaRPr dirty="0"/>
          </a:p>
          <a:p>
            <a:pPr marL="457200" marR="0" lvl="0" indent="-406400" algn="l" rtl="0">
              <a:lnSpc>
                <a:spcPct val="90000"/>
              </a:lnSpc>
              <a:spcBef>
                <a:spcPts val="1000"/>
              </a:spcBef>
              <a:spcAft>
                <a:spcPts val="0"/>
              </a:spcAft>
              <a:buClr>
                <a:schemeClr val="accent3"/>
              </a:buClr>
              <a:buSzPts val="2800"/>
              <a:buFont typeface="Arial"/>
              <a:buChar char="•"/>
            </a:pPr>
            <a:r>
              <a:rPr lang="no-NO" sz="2200" dirty="0"/>
              <a:t>Diskuter hvilke følger dette kan/bør få for undervisningen.</a:t>
            </a:r>
            <a:endParaRPr sz="2200" dirty="0"/>
          </a:p>
          <a:p>
            <a:pPr marL="457200" marR="0" lvl="0" indent="-228600" algn="l" rtl="0">
              <a:lnSpc>
                <a:spcPct val="90000"/>
              </a:lnSpc>
              <a:spcBef>
                <a:spcPts val="1000"/>
              </a:spcBef>
              <a:spcAft>
                <a:spcPts val="0"/>
              </a:spcAft>
              <a:buClr>
                <a:schemeClr val="accent3"/>
              </a:buClr>
              <a:buSzPts val="2800"/>
              <a:buFont typeface="Arial"/>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Veien videre</a:t>
            </a:r>
            <a:endParaRPr/>
          </a:p>
        </p:txBody>
      </p:sp>
      <p:sp>
        <p:nvSpPr>
          <p:cNvPr id="234" name="Google Shape;234;p38"/>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Neste modul handler om...</a:t>
            </a:r>
            <a:endParaRPr/>
          </a:p>
          <a:p>
            <a:pPr marL="0" marR="0" lvl="0" indent="0" algn="ctr" rtl="0">
              <a:lnSpc>
                <a:spcPct val="90000"/>
              </a:lnSpc>
              <a:spcBef>
                <a:spcPts val="1000"/>
              </a:spcBef>
              <a:spcAft>
                <a:spcPts val="0"/>
              </a:spcAft>
              <a:buClr>
                <a:schemeClr val="accent3"/>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Tidsplan for denne økta</a:t>
            </a:r>
            <a:endParaRPr sz="3600" b="0" i="0" u="none" strike="noStrike" cap="none">
              <a:solidFill>
                <a:srgbClr val="268183"/>
              </a:solidFill>
              <a:latin typeface="Calibri"/>
              <a:ea typeface="Calibri"/>
              <a:cs typeface="Calibri"/>
              <a:sym typeface="Calibri"/>
            </a:endParaRPr>
          </a:p>
        </p:txBody>
      </p:sp>
      <p:graphicFrame>
        <p:nvGraphicFramePr>
          <p:cNvPr id="92" name="Google Shape;92;p15"/>
          <p:cNvGraphicFramePr/>
          <p:nvPr/>
        </p:nvGraphicFramePr>
        <p:xfrm>
          <a:off x="895350" y="1825625"/>
          <a:ext cx="7583500" cy="3109020"/>
        </p:xfrm>
        <a:graphic>
          <a:graphicData uri="http://schemas.openxmlformats.org/drawingml/2006/table">
            <a:tbl>
              <a:tblPr firstRow="1" bandRow="1">
                <a:noFill/>
                <a:tableStyleId>{54E55E80-4EA9-43EA-A52D-C5B686F88AF3}</a:tableStyleId>
              </a:tblPr>
              <a:tblGrid>
                <a:gridCol w="5011675">
                  <a:extLst>
                    <a:ext uri="{9D8B030D-6E8A-4147-A177-3AD203B41FA5}">
                      <a16:colId xmlns:a16="http://schemas.microsoft.com/office/drawing/2014/main" val="20000"/>
                    </a:ext>
                  </a:extLst>
                </a:gridCol>
                <a:gridCol w="25718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Aktivitet</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Anbefalt tidsbruk i minutter</a:t>
                      </a:r>
                      <a:endParaRPr sz="2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Oppsummering av forarbeidet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20</a:t>
                      </a:r>
                      <a:endParaRPr sz="2400" u="none" strike="noStrike" cap="none"/>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Viktige realfaglige ideer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Oppsummer</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20</a:t>
                      </a:r>
                      <a:endParaRPr sz="2400" u="none" strike="noStrike" cap="none"/>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Planlegge egen undervisning</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30</a:t>
                      </a:r>
                      <a:endParaRPr sz="2400" u="none" strike="noStrike" cap="none"/>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400"/>
                        <a:buFont typeface="Arial"/>
                        <a:buNone/>
                      </a:pPr>
                      <a:r>
                        <a:rPr lang="no-NO" sz="2400" u="none" strike="noStrike" cap="none"/>
                        <a:t>Total tidsbruk</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no-NO" sz="2400" u="none" strike="noStrike" cap="none"/>
                        <a:t>100</a:t>
                      </a:r>
                      <a:endParaRPr sz="2400" u="none" strike="noStrike" cap="none"/>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Oppsummering av  forarbeidet</a:t>
            </a:r>
            <a:endParaRPr/>
          </a:p>
        </p:txBody>
      </p:sp>
      <p:sp>
        <p:nvSpPr>
          <p:cNvPr id="98" name="Google Shape;98;p16"/>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20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no-NO"/>
              <a:t>Oppsummering av forarbeidet</a:t>
            </a:r>
            <a:endParaRPr sz="3600" b="0" i="0" u="none" strike="noStrike" cap="none">
              <a:solidFill>
                <a:srgbClr val="268183"/>
              </a:solidFill>
              <a:latin typeface="Calibri"/>
              <a:ea typeface="Calibri"/>
              <a:cs typeface="Calibri"/>
              <a:sym typeface="Calibri"/>
            </a:endParaRPr>
          </a:p>
        </p:txBody>
      </p:sp>
      <p:sp>
        <p:nvSpPr>
          <p:cNvPr id="105" name="Google Shape;105;p17"/>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no-NO" sz="2200"/>
              <a:t>Se på notatene fra </a:t>
            </a:r>
            <a:r>
              <a:rPr lang="no-NO" sz="2200" i="1"/>
              <a:t>A-Forarbeid,</a:t>
            </a:r>
            <a:r>
              <a:rPr lang="no-NO" sz="2200"/>
              <a:t> bruk gjerne noen minutter individuelt før gruppediskusjonen.</a:t>
            </a:r>
            <a:endParaRPr/>
          </a:p>
          <a:p>
            <a:pPr marL="0" lvl="0" indent="0" algn="l" rtl="0">
              <a:lnSpc>
                <a:spcPct val="90000"/>
              </a:lnSpc>
              <a:spcBef>
                <a:spcPts val="1000"/>
              </a:spcBef>
              <a:spcAft>
                <a:spcPts val="0"/>
              </a:spcAft>
              <a:buSzPts val="2800"/>
              <a:buNone/>
            </a:pPr>
            <a:endParaRPr sz="2200"/>
          </a:p>
          <a:p>
            <a:pPr marL="0" lvl="0" indent="0" algn="l" rtl="0">
              <a:lnSpc>
                <a:spcPct val="90000"/>
              </a:lnSpc>
              <a:spcBef>
                <a:spcPts val="1000"/>
              </a:spcBef>
              <a:spcAft>
                <a:spcPts val="0"/>
              </a:spcAft>
              <a:buSzPts val="2800"/>
              <a:buNone/>
            </a:pPr>
            <a:r>
              <a:rPr lang="no-NO" sz="2200"/>
              <a:t>Gå sammen i grupper på tre-fire personer </a:t>
            </a:r>
            <a:endParaRPr/>
          </a:p>
          <a:p>
            <a:pPr marL="457200" lvl="0" indent="-406400" algn="l" rtl="0">
              <a:lnSpc>
                <a:spcPct val="90000"/>
              </a:lnSpc>
              <a:spcBef>
                <a:spcPts val="1000"/>
              </a:spcBef>
              <a:spcAft>
                <a:spcPts val="0"/>
              </a:spcAft>
              <a:buSzPts val="2800"/>
              <a:buChar char="•"/>
            </a:pPr>
            <a:r>
              <a:rPr lang="no-NO" sz="2200"/>
              <a:t>Diskuter hva «horisontkunnskap» betyr for å sikre at dere har en felles forståelse for det videre arbeidet. </a:t>
            </a:r>
            <a:endParaRPr/>
          </a:p>
          <a:p>
            <a:pPr marL="457200" lvl="0" indent="-406400" algn="l" rtl="0">
              <a:lnSpc>
                <a:spcPct val="90000"/>
              </a:lnSpc>
              <a:spcBef>
                <a:spcPts val="1000"/>
              </a:spcBef>
              <a:spcAft>
                <a:spcPts val="0"/>
              </a:spcAft>
              <a:buSzPts val="2800"/>
              <a:buChar char="•"/>
            </a:pPr>
            <a:r>
              <a:rPr lang="no-NO" sz="2200"/>
              <a:t>Hver person deler notatene  sine fra </a:t>
            </a:r>
            <a:r>
              <a:rPr lang="no-NO" sz="2200" i="1"/>
              <a:t>A - Forarbeid</a:t>
            </a:r>
            <a:r>
              <a:rPr lang="no-NO" sz="2200"/>
              <a:t>. </a:t>
            </a:r>
            <a:endParaRPr sz="2200"/>
          </a:p>
          <a:p>
            <a:pPr marL="457200" lvl="0" indent="-406400" algn="l" rtl="0">
              <a:lnSpc>
                <a:spcPct val="90000"/>
              </a:lnSpc>
              <a:spcBef>
                <a:spcPts val="1000"/>
              </a:spcBef>
              <a:spcAft>
                <a:spcPts val="0"/>
              </a:spcAft>
              <a:buSzPts val="2800"/>
              <a:buChar char="•"/>
            </a:pPr>
            <a:r>
              <a:rPr lang="no-NO" sz="2200"/>
              <a:t>Gi innspill på det de andre deltakerne legger fram fra forarbeidet og vurder sammen om dere vil tilføye eller endre noe.</a:t>
            </a:r>
            <a:endParaRPr sz="2200" b="0" i="0" u="none" strike="noStrike" cap="none">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Viktige realfaglige ideer</a:t>
            </a:r>
            <a:endParaRPr sz="4400" b="0" i="0" u="none" strike="noStrike" cap="none">
              <a:solidFill>
                <a:schemeClr val="accent1"/>
              </a:solidFill>
              <a:latin typeface="Calibri"/>
              <a:ea typeface="Calibri"/>
              <a:cs typeface="Calibri"/>
              <a:sym typeface="Calibri"/>
            </a:endParaRPr>
          </a:p>
        </p:txBody>
      </p:sp>
      <p:sp>
        <p:nvSpPr>
          <p:cNvPr id="111" name="Google Shape;111;p18"/>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30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Horisontkunnskap i arbeid med geometriske figurer eller energi</a:t>
            </a:r>
            <a:endParaRPr sz="3600" b="0" i="0" u="none" strike="noStrike" cap="none">
              <a:solidFill>
                <a:srgbClr val="268183"/>
              </a:solidFill>
              <a:latin typeface="Calibri"/>
              <a:ea typeface="Calibri"/>
              <a:cs typeface="Calibri"/>
              <a:sym typeface="Calibri"/>
            </a:endParaRPr>
          </a:p>
        </p:txBody>
      </p:sp>
      <p:sp>
        <p:nvSpPr>
          <p:cNvPr id="118" name="Google Shape;118;p19"/>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accent3"/>
              </a:buClr>
              <a:buSzPts val="2800"/>
              <a:buFont typeface="Arial"/>
              <a:buChar char="•"/>
            </a:pPr>
            <a:r>
              <a:rPr lang="no-NO" sz="2200" dirty="0"/>
              <a:t>Hver gruppe får en kortstokk.</a:t>
            </a:r>
            <a:endParaRPr sz="2200" dirty="0"/>
          </a:p>
          <a:p>
            <a:pPr marL="457200" lvl="0" indent="-406400" algn="l" rtl="0">
              <a:lnSpc>
                <a:spcPct val="90000"/>
              </a:lnSpc>
              <a:spcBef>
                <a:spcPts val="1000"/>
              </a:spcBef>
              <a:spcAft>
                <a:spcPts val="0"/>
              </a:spcAft>
              <a:buSzPts val="2800"/>
              <a:buChar char="•"/>
            </a:pPr>
            <a:r>
              <a:rPr lang="no-NO" sz="2200" dirty="0"/>
              <a:t>Se gjennom kortstokken.</a:t>
            </a:r>
            <a:endParaRPr sz="2200" dirty="0"/>
          </a:p>
          <a:p>
            <a:pPr marL="457200" marR="0" lvl="0" indent="-406400" algn="l" rtl="0">
              <a:lnSpc>
                <a:spcPct val="90000"/>
              </a:lnSpc>
              <a:spcBef>
                <a:spcPts val="1000"/>
              </a:spcBef>
              <a:spcAft>
                <a:spcPts val="0"/>
              </a:spcAft>
              <a:buClr>
                <a:schemeClr val="accent3"/>
              </a:buClr>
              <a:buSzPts val="2800"/>
              <a:buFont typeface="Arial"/>
              <a:buChar char="•"/>
            </a:pPr>
            <a:r>
              <a:rPr lang="no-NO" sz="2200" dirty="0" smtClean="0"/>
              <a:t>Diskuter </a:t>
            </a:r>
            <a:r>
              <a:rPr lang="no-NO" sz="2200" dirty="0"/>
              <a:t>ideene på hvert kort.</a:t>
            </a:r>
            <a:endParaRPr dirty="0"/>
          </a:p>
          <a:p>
            <a:pPr marL="457200" marR="0" lvl="0" indent="-406400" algn="l" rtl="0">
              <a:lnSpc>
                <a:spcPct val="90000"/>
              </a:lnSpc>
              <a:spcBef>
                <a:spcPts val="1000"/>
              </a:spcBef>
              <a:spcAft>
                <a:spcPts val="0"/>
              </a:spcAft>
              <a:buClr>
                <a:schemeClr val="accent3"/>
              </a:buClr>
              <a:buSzPts val="2800"/>
              <a:buFont typeface="Arial"/>
              <a:buChar char="•"/>
            </a:pPr>
            <a:r>
              <a:rPr lang="no-NO" sz="2200" dirty="0"/>
              <a:t>Strukturer eller sorter idéene slik dere mener de bygger på hverandre</a:t>
            </a:r>
            <a:endParaRPr dirty="0"/>
          </a:p>
          <a:p>
            <a:pPr marL="457200" marR="0" lvl="0" indent="-228600" algn="l" rtl="0">
              <a:lnSpc>
                <a:spcPct val="90000"/>
              </a:lnSpc>
              <a:spcBef>
                <a:spcPts val="1000"/>
              </a:spcBef>
              <a:spcAft>
                <a:spcPts val="0"/>
              </a:spcAft>
              <a:buClr>
                <a:schemeClr val="accent3"/>
              </a:buClr>
              <a:buSzPts val="2800"/>
              <a:buFont typeface="Arial"/>
              <a:buNone/>
            </a:pPr>
            <a:endParaRPr sz="2200" b="0" i="0" u="none" strike="noStrike" cap="none"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548866" y="2552978"/>
            <a:ext cx="8046268" cy="9017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400"/>
              <a:buFont typeface="Calibri"/>
              <a:buNone/>
            </a:pPr>
            <a:r>
              <a:rPr lang="no-NO" sz="4400" b="0" i="0" u="none" strike="noStrike" cap="none">
                <a:solidFill>
                  <a:schemeClr val="accent1"/>
                </a:solidFill>
                <a:latin typeface="Calibri"/>
                <a:ea typeface="Calibri"/>
                <a:cs typeface="Calibri"/>
                <a:sym typeface="Calibri"/>
              </a:rPr>
              <a:t>Oppsummering</a:t>
            </a:r>
            <a:endParaRPr sz="4400" b="0" i="0" u="none" strike="noStrike" cap="none">
              <a:solidFill>
                <a:schemeClr val="accent1"/>
              </a:solidFill>
              <a:latin typeface="Calibri"/>
              <a:ea typeface="Calibri"/>
              <a:cs typeface="Calibri"/>
              <a:sym typeface="Calibri"/>
            </a:endParaRPr>
          </a:p>
        </p:txBody>
      </p:sp>
      <p:sp>
        <p:nvSpPr>
          <p:cNvPr id="124" name="Google Shape;124;p20"/>
          <p:cNvSpPr txBox="1">
            <a:spLocks noGrp="1"/>
          </p:cNvSpPr>
          <p:nvPr>
            <p:ph type="subTitle" idx="1"/>
          </p:nvPr>
        </p:nvSpPr>
        <p:spPr>
          <a:xfrm>
            <a:off x="1143000" y="3991427"/>
            <a:ext cx="6858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400"/>
              <a:buFont typeface="Arial"/>
              <a:buNone/>
            </a:pPr>
            <a:r>
              <a:rPr lang="no-NO" sz="2400" b="0" i="0" u="none" strike="noStrike" cap="none">
                <a:solidFill>
                  <a:schemeClr val="dk1"/>
                </a:solidFill>
                <a:latin typeface="Calibri"/>
                <a:ea typeface="Calibri"/>
                <a:cs typeface="Calibri"/>
                <a:sym typeface="Calibri"/>
              </a:rPr>
              <a:t>20 minutter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895739" y="365126"/>
            <a:ext cx="7583243"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68183"/>
              </a:buClr>
              <a:buSzPts val="3600"/>
              <a:buFont typeface="Calibri"/>
              <a:buNone/>
            </a:pPr>
            <a:r>
              <a:rPr lang="no-NO" sz="3600" b="0" i="0" u="none" strike="noStrike" cap="none">
                <a:solidFill>
                  <a:srgbClr val="268183"/>
                </a:solidFill>
                <a:latin typeface="Calibri"/>
                <a:ea typeface="Calibri"/>
                <a:cs typeface="Calibri"/>
                <a:sym typeface="Calibri"/>
              </a:rPr>
              <a:t>Kaférunde</a:t>
            </a:r>
            <a:endParaRPr sz="3600" b="0" i="0" u="none" strike="noStrike" cap="none">
              <a:solidFill>
                <a:srgbClr val="268183"/>
              </a:solidFill>
              <a:latin typeface="Calibri"/>
              <a:ea typeface="Calibri"/>
              <a:cs typeface="Calibri"/>
              <a:sym typeface="Calibri"/>
            </a:endParaRPr>
          </a:p>
        </p:txBody>
      </p:sp>
      <p:sp>
        <p:nvSpPr>
          <p:cNvPr id="131" name="Google Shape;131;p21"/>
          <p:cNvSpPr txBox="1">
            <a:spLocks noGrp="1"/>
          </p:cNvSpPr>
          <p:nvPr>
            <p:ph type="body" idx="1"/>
          </p:nvPr>
        </p:nvSpPr>
        <p:spPr>
          <a:xfrm>
            <a:off x="895738" y="1825625"/>
            <a:ext cx="7583244" cy="418032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no-NO" sz="2200"/>
              <a:t>Ta dere en runde og se på måten de andre gruppene har sortert.</a:t>
            </a:r>
            <a:endParaRPr/>
          </a:p>
          <a:p>
            <a:pPr marL="457200" lvl="0" indent="-406400" algn="l" rtl="0">
              <a:lnSpc>
                <a:spcPct val="90000"/>
              </a:lnSpc>
              <a:spcBef>
                <a:spcPts val="1000"/>
              </a:spcBef>
              <a:spcAft>
                <a:spcPts val="0"/>
              </a:spcAft>
              <a:buSzPts val="2800"/>
              <a:buChar char="•"/>
            </a:pPr>
            <a:r>
              <a:rPr lang="no-NO" sz="2200"/>
              <a:t>Se deretter på lysbildene med flere eksempler på sortering.</a:t>
            </a:r>
            <a:endParaRPr/>
          </a:p>
          <a:p>
            <a:pPr marL="457200" lvl="0" indent="-228600" algn="l" rtl="0">
              <a:lnSpc>
                <a:spcPct val="90000"/>
              </a:lnSpc>
              <a:spcBef>
                <a:spcPts val="1000"/>
              </a:spcBef>
              <a:spcAft>
                <a:spcPts val="0"/>
              </a:spcAft>
              <a:buSzPts val="2800"/>
              <a:buNone/>
            </a:pPr>
            <a:endParaRPr sz="2200"/>
          </a:p>
          <a:p>
            <a:pPr marL="457200" lvl="0" indent="-228600" algn="l" rtl="0">
              <a:lnSpc>
                <a:spcPct val="90000"/>
              </a:lnSpc>
              <a:spcBef>
                <a:spcPts val="1000"/>
              </a:spcBef>
              <a:spcAft>
                <a:spcPts val="0"/>
              </a:spcAft>
              <a:buSzPts val="2800"/>
              <a:buNone/>
            </a:pPr>
            <a:endParaRPr sz="2200"/>
          </a:p>
          <a:p>
            <a:pPr marL="457200" marR="0" lvl="0" indent="-228600" algn="l" rtl="0">
              <a:lnSpc>
                <a:spcPct val="90000"/>
              </a:lnSpc>
              <a:spcBef>
                <a:spcPts val="1000"/>
              </a:spcBef>
              <a:spcAft>
                <a:spcPts val="0"/>
              </a:spcAft>
              <a:buClr>
                <a:schemeClr val="accent3"/>
              </a:buClr>
              <a:buSzPts val="2800"/>
              <a:buFont typeface="Arial"/>
              <a:buNone/>
            </a:pPr>
            <a:endParaRPr/>
          </a:p>
          <a:p>
            <a:pPr marL="228600" marR="0" lvl="0" indent="-88900" algn="l" rtl="0">
              <a:lnSpc>
                <a:spcPct val="90000"/>
              </a:lnSpc>
              <a:spcBef>
                <a:spcPts val="0"/>
              </a:spcBef>
              <a:spcAft>
                <a:spcPts val="0"/>
              </a:spcAft>
              <a:buClr>
                <a:schemeClr val="accent3"/>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Realfagsløyper">
      <a:dk1>
        <a:srgbClr val="333333"/>
      </a:dk1>
      <a:lt1>
        <a:srgbClr val="FFFFFF"/>
      </a:lt1>
      <a:dk2>
        <a:srgbClr val="268183"/>
      </a:dk2>
      <a:lt2>
        <a:srgbClr val="E7E6E6"/>
      </a:lt2>
      <a:accent1>
        <a:srgbClr val="037F83"/>
      </a:accent1>
      <a:accent2>
        <a:srgbClr val="18B3B7"/>
      </a:accent2>
      <a:accent3>
        <a:srgbClr val="FDB90C"/>
      </a:accent3>
      <a:accent4>
        <a:srgbClr val="D3EEEE"/>
      </a:accent4>
      <a:accent5>
        <a:srgbClr val="268183"/>
      </a:accent5>
      <a:accent6>
        <a:srgbClr val="E25143"/>
      </a:accent6>
      <a:hlink>
        <a:srgbClr val="037F83"/>
      </a:hlink>
      <a:folHlink>
        <a:srgbClr val="037F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Skjermfremvisning (4:3)</PresentationFormat>
  <Paragraphs>103</Paragraphs>
  <Slides>26</Slides>
  <Notes>26</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26</vt:i4>
      </vt:variant>
    </vt:vector>
  </HeadingPairs>
  <TitlesOfParts>
    <vt:vector size="29" baseType="lpstr">
      <vt:lpstr>Arial</vt:lpstr>
      <vt:lpstr>Calibri</vt:lpstr>
      <vt:lpstr>Office-tema</vt:lpstr>
      <vt:lpstr>Horisontkunnskap B – Samarbeid</vt:lpstr>
      <vt:lpstr>Mål</vt:lpstr>
      <vt:lpstr>Tidsplan for denne økta</vt:lpstr>
      <vt:lpstr>Oppsummering av  forarbeidet</vt:lpstr>
      <vt:lpstr>Oppsummering av forarbeidet</vt:lpstr>
      <vt:lpstr>Viktige realfaglige ideer</vt:lpstr>
      <vt:lpstr>Horisontkunnskap i arbeid med geometriske figurer eller energi</vt:lpstr>
      <vt:lpstr>Oppsummering</vt:lpstr>
      <vt:lpstr>Kaférunde</vt:lpstr>
      <vt:lpstr>PowerPoint-presentasjon</vt:lpstr>
      <vt:lpstr>PowerPoint-presentasjon</vt:lpstr>
      <vt:lpstr>PowerPoint-presentasjon</vt:lpstr>
      <vt:lpstr>PowerPoint-presentasjon</vt:lpstr>
      <vt:lpstr>Plenumsdiskusjon</vt:lpstr>
      <vt:lpstr>Planlegg egen undervisning </vt:lpstr>
      <vt:lpstr>Lage kort</vt:lpstr>
      <vt:lpstr>Horisontkunnskap D – Etterarbeid</vt:lpstr>
      <vt:lpstr>Mål</vt:lpstr>
      <vt:lpstr>Tidsplan for denne økta</vt:lpstr>
      <vt:lpstr>Erfaringsdeling i grupper</vt:lpstr>
      <vt:lpstr>Del erfaringene i gruppen</vt:lpstr>
      <vt:lpstr>Arbeid med kortstokker</vt:lpstr>
      <vt:lpstr>Bli kjent med nye kortstokker</vt:lpstr>
      <vt:lpstr>Oppsummer i plenum</vt:lpstr>
      <vt:lpstr>PowerPoint-presentasjon</vt:lpstr>
      <vt:lpstr>Veien videre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Horisontkunnskap B – Samarbeid</dc:title>
  <dc:creator>Bård Vinje</dc:creator>
  <cp:lastModifiedBy>Bård Vinje</cp:lastModifiedBy>
  <cp:revision>7</cp:revision>
  <dcterms:modified xsi:type="dcterms:W3CDTF">2019-05-06T11:21:33Z</dcterms:modified>
</cp:coreProperties>
</file>