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49" r:id="rId2"/>
    <p:sldId id="350" r:id="rId3"/>
    <p:sldId id="383" r:id="rId4"/>
    <p:sldId id="390" r:id="rId5"/>
    <p:sldId id="391" r:id="rId6"/>
    <p:sldId id="403" r:id="rId7"/>
    <p:sldId id="402" r:id="rId8"/>
    <p:sldId id="404" r:id="rId9"/>
    <p:sldId id="392" r:id="rId10"/>
    <p:sldId id="393" r:id="rId11"/>
    <p:sldId id="408" r:id="rId12"/>
    <p:sldId id="409" r:id="rId13"/>
    <p:sldId id="411" r:id="rId14"/>
    <p:sldId id="410" r:id="rId15"/>
    <p:sldId id="412" r:id="rId16"/>
    <p:sldId id="413" r:id="rId17"/>
    <p:sldId id="406" r:id="rId18"/>
    <p:sldId id="394" r:id="rId19"/>
    <p:sldId id="395" r:id="rId20"/>
    <p:sldId id="407" r:id="rId21"/>
    <p:sldId id="398" r:id="rId22"/>
    <p:sldId id="399" r:id="rId23"/>
    <p:sldId id="401" r:id="rId24"/>
    <p:sldId id="377" r:id="rId25"/>
    <p:sldId id="378" r:id="rId26"/>
    <p:sldId id="382" r:id="rId27"/>
    <p:sldId id="380" r:id="rId28"/>
  </p:sldIdLst>
  <p:sldSz cx="9144000" cy="6858000" type="screen4x3"/>
  <p:notesSz cx="7099300" cy="102346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68183"/>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ddels stil 2 - aks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ys stil 1 - aks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2" autoAdjust="0"/>
    <p:restoredTop sz="81928" autoAdjust="0"/>
  </p:normalViewPr>
  <p:slideViewPr>
    <p:cSldViewPr snapToGrid="0" snapToObjects="1">
      <p:cViewPr varScale="1">
        <p:scale>
          <a:sx n="94" d="100"/>
          <a:sy n="94" d="100"/>
        </p:scale>
        <p:origin x="213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3" d="100"/>
          <a:sy n="113" d="100"/>
        </p:scale>
        <p:origin x="524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906" tIns="47453" rIns="94906" bIns="47453" rtlCol="0"/>
          <a:lstStyle>
            <a:lvl1pPr algn="l">
              <a:defRPr sz="1200"/>
            </a:lvl1pPr>
          </a:lstStyle>
          <a:p>
            <a:endParaRPr lang="nb-NO"/>
          </a:p>
        </p:txBody>
      </p:sp>
      <p:sp>
        <p:nvSpPr>
          <p:cNvPr id="3" name="Date Placeholder 2"/>
          <p:cNvSpPr>
            <a:spLocks noGrp="1"/>
          </p:cNvSpPr>
          <p:nvPr>
            <p:ph type="dt" sz="quarter" idx="1"/>
          </p:nvPr>
        </p:nvSpPr>
        <p:spPr>
          <a:xfrm>
            <a:off x="4021295" y="0"/>
            <a:ext cx="3076363" cy="511731"/>
          </a:xfrm>
          <a:prstGeom prst="rect">
            <a:avLst/>
          </a:prstGeom>
        </p:spPr>
        <p:txBody>
          <a:bodyPr vert="horz" lIns="94906" tIns="47453" rIns="94906" bIns="47453" rtlCol="0"/>
          <a:lstStyle>
            <a:lvl1pPr algn="r">
              <a:defRPr sz="1200"/>
            </a:lvl1pPr>
          </a:lstStyle>
          <a:p>
            <a:fld id="{CFC80595-CB9A-4B2B-9F62-515657FF243E}" type="datetimeFigureOut">
              <a:rPr lang="nb-NO" smtClean="0"/>
              <a:t>06.05.2019</a:t>
            </a:fld>
            <a:endParaRPr lang="nb-NO"/>
          </a:p>
        </p:txBody>
      </p:sp>
      <p:sp>
        <p:nvSpPr>
          <p:cNvPr id="4" name="Footer Placeholder 3"/>
          <p:cNvSpPr>
            <a:spLocks noGrp="1"/>
          </p:cNvSpPr>
          <p:nvPr>
            <p:ph type="ftr" sz="quarter" idx="2"/>
          </p:nvPr>
        </p:nvSpPr>
        <p:spPr>
          <a:xfrm>
            <a:off x="1" y="9721106"/>
            <a:ext cx="3076363" cy="511731"/>
          </a:xfrm>
          <a:prstGeom prst="rect">
            <a:avLst/>
          </a:prstGeom>
        </p:spPr>
        <p:txBody>
          <a:bodyPr vert="horz" lIns="94906" tIns="47453" rIns="94906" bIns="47453" rtlCol="0" anchor="b"/>
          <a:lstStyle>
            <a:lvl1pPr algn="l">
              <a:defRPr sz="1200"/>
            </a:lvl1pPr>
          </a:lstStyle>
          <a:p>
            <a:endParaRPr lang="nb-NO"/>
          </a:p>
        </p:txBody>
      </p:sp>
      <p:sp>
        <p:nvSpPr>
          <p:cNvPr id="5" name="Slide Number Placeholder 4"/>
          <p:cNvSpPr>
            <a:spLocks noGrp="1"/>
          </p:cNvSpPr>
          <p:nvPr>
            <p:ph type="sldNum" sz="quarter" idx="3"/>
          </p:nvPr>
        </p:nvSpPr>
        <p:spPr>
          <a:xfrm>
            <a:off x="4021295" y="9721106"/>
            <a:ext cx="3076363" cy="511731"/>
          </a:xfrm>
          <a:prstGeom prst="rect">
            <a:avLst/>
          </a:prstGeom>
        </p:spPr>
        <p:txBody>
          <a:bodyPr vert="horz" lIns="94906" tIns="47453" rIns="94906" bIns="47453" rtlCol="0" anchor="b"/>
          <a:lstStyle>
            <a:lvl1pPr algn="r">
              <a:defRPr sz="1200"/>
            </a:lvl1pPr>
          </a:lstStyle>
          <a:p>
            <a:fld id="{347094F0-FA6A-48DA-95DC-9F0078FF98FD}" type="slidenum">
              <a:rPr lang="nb-NO" smtClean="0"/>
              <a:t>‹#›</a:t>
            </a:fld>
            <a:endParaRPr lang="nb-NO"/>
          </a:p>
        </p:txBody>
      </p:sp>
    </p:spTree>
    <p:extLst>
      <p:ext uri="{BB962C8B-B14F-4D97-AF65-F5344CB8AC3E}">
        <p14:creationId xmlns:p14="http://schemas.microsoft.com/office/powerpoint/2010/main" val="2918652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3076363" cy="513508"/>
          </a:xfrm>
          <a:prstGeom prst="rect">
            <a:avLst/>
          </a:prstGeom>
        </p:spPr>
        <p:txBody>
          <a:bodyPr vert="horz" lIns="94906" tIns="47453" rIns="94906" bIns="47453" rtlCol="0"/>
          <a:lstStyle>
            <a:lvl1pPr algn="l">
              <a:defRPr sz="1200"/>
            </a:lvl1pPr>
          </a:lstStyle>
          <a:p>
            <a:endParaRPr lang="nb-NO"/>
          </a:p>
        </p:txBody>
      </p:sp>
      <p:sp>
        <p:nvSpPr>
          <p:cNvPr id="3" name="Plassholder for dato 2"/>
          <p:cNvSpPr>
            <a:spLocks noGrp="1"/>
          </p:cNvSpPr>
          <p:nvPr>
            <p:ph type="dt" idx="1"/>
          </p:nvPr>
        </p:nvSpPr>
        <p:spPr>
          <a:xfrm>
            <a:off x="4021295" y="0"/>
            <a:ext cx="3076363" cy="513508"/>
          </a:xfrm>
          <a:prstGeom prst="rect">
            <a:avLst/>
          </a:prstGeom>
        </p:spPr>
        <p:txBody>
          <a:bodyPr vert="horz" lIns="94906" tIns="47453" rIns="94906" bIns="47453" rtlCol="0"/>
          <a:lstStyle>
            <a:lvl1pPr algn="r">
              <a:defRPr sz="1200"/>
            </a:lvl1pPr>
          </a:lstStyle>
          <a:p>
            <a:fld id="{634AC687-64E8-6F43-AA98-B5EBDB685D9F}" type="datetimeFigureOut">
              <a:rPr lang="nb-NO" smtClean="0"/>
              <a:t>06.05.2019</a:t>
            </a:fld>
            <a:endParaRPr lang="nb-NO"/>
          </a:p>
        </p:txBody>
      </p:sp>
      <p:sp>
        <p:nvSpPr>
          <p:cNvPr id="4" name="Plassholder for lysbilde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906" tIns="47453" rIns="94906" bIns="47453" rtlCol="0" anchor="ctr"/>
          <a:lstStyle/>
          <a:p>
            <a:endParaRPr lang="nb-NO"/>
          </a:p>
        </p:txBody>
      </p:sp>
      <p:sp>
        <p:nvSpPr>
          <p:cNvPr id="5" name="Plassholder for notater 4"/>
          <p:cNvSpPr>
            <a:spLocks noGrp="1"/>
          </p:cNvSpPr>
          <p:nvPr>
            <p:ph type="body" sz="quarter" idx="3"/>
          </p:nvPr>
        </p:nvSpPr>
        <p:spPr>
          <a:xfrm>
            <a:off x="709930" y="4925407"/>
            <a:ext cx="5679440" cy="4029879"/>
          </a:xfrm>
          <a:prstGeom prst="rect">
            <a:avLst/>
          </a:prstGeom>
        </p:spPr>
        <p:txBody>
          <a:bodyPr vert="horz" lIns="94906" tIns="47453" rIns="94906" bIns="47453"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721107"/>
            <a:ext cx="3076363" cy="513507"/>
          </a:xfrm>
          <a:prstGeom prst="rect">
            <a:avLst/>
          </a:prstGeom>
        </p:spPr>
        <p:txBody>
          <a:bodyPr vert="horz" lIns="94906" tIns="47453" rIns="94906" bIns="47453" rtlCol="0" anchor="b"/>
          <a:lstStyle>
            <a:lvl1pPr algn="l">
              <a:defRPr sz="1200"/>
            </a:lvl1pPr>
          </a:lstStyle>
          <a:p>
            <a:endParaRPr lang="nb-NO"/>
          </a:p>
        </p:txBody>
      </p:sp>
      <p:sp>
        <p:nvSpPr>
          <p:cNvPr id="7" name="Plassholder for lysbildenummer 6"/>
          <p:cNvSpPr>
            <a:spLocks noGrp="1"/>
          </p:cNvSpPr>
          <p:nvPr>
            <p:ph type="sldNum" sz="quarter" idx="5"/>
          </p:nvPr>
        </p:nvSpPr>
        <p:spPr>
          <a:xfrm>
            <a:off x="4021295" y="9721107"/>
            <a:ext cx="3076363" cy="513507"/>
          </a:xfrm>
          <a:prstGeom prst="rect">
            <a:avLst/>
          </a:prstGeom>
        </p:spPr>
        <p:txBody>
          <a:bodyPr vert="horz" lIns="94906" tIns="47453" rIns="94906" bIns="47453" rtlCol="0" anchor="b"/>
          <a:lstStyle>
            <a:lvl1pPr algn="r">
              <a:defRPr sz="1200"/>
            </a:lvl1pPr>
          </a:lstStyle>
          <a:p>
            <a:fld id="{498C61E4-D67C-2040-A9B3-42B060A8C95A}" type="slidenum">
              <a:rPr lang="nb-NO" smtClean="0"/>
              <a:t>‹#›</a:t>
            </a:fld>
            <a:endParaRPr lang="nb-NO"/>
          </a:p>
        </p:txBody>
      </p:sp>
    </p:spTree>
    <p:extLst>
      <p:ext uri="{BB962C8B-B14F-4D97-AF65-F5344CB8AC3E}">
        <p14:creationId xmlns:p14="http://schemas.microsoft.com/office/powerpoint/2010/main" val="414648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40B446-CE51-48E7-90CF-AF70D2D60226}" type="slidenum">
              <a:rPr lang="nb-NO" smtClean="0"/>
              <a:t>1</a:t>
            </a:fld>
            <a:endParaRPr lang="nb-NO"/>
          </a:p>
        </p:txBody>
      </p:sp>
    </p:spTree>
    <p:extLst>
      <p:ext uri="{BB962C8B-B14F-4D97-AF65-F5344CB8AC3E}">
        <p14:creationId xmlns:p14="http://schemas.microsoft.com/office/powerpoint/2010/main" val="2862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279525"/>
            <a:ext cx="4606925" cy="3454400"/>
          </a:xfrm>
        </p:spPr>
      </p:sp>
      <p:sp>
        <p:nvSpPr>
          <p:cNvPr id="3" name="Notes Placehold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440B446-CE51-48E7-90CF-AF70D2D60226}" type="slidenum">
              <a:rPr lang="nb-NO" smtClean="0"/>
              <a:t>21</a:t>
            </a:fld>
            <a:endParaRPr lang="nb-NO"/>
          </a:p>
        </p:txBody>
      </p:sp>
    </p:spTree>
    <p:extLst>
      <p:ext uri="{BB962C8B-B14F-4D97-AF65-F5344CB8AC3E}">
        <p14:creationId xmlns:p14="http://schemas.microsoft.com/office/powerpoint/2010/main" val="67728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22</a:t>
            </a:fld>
            <a:endParaRPr lang="nb-NO"/>
          </a:p>
        </p:txBody>
      </p:sp>
    </p:spTree>
    <p:extLst>
      <p:ext uri="{BB962C8B-B14F-4D97-AF65-F5344CB8AC3E}">
        <p14:creationId xmlns:p14="http://schemas.microsoft.com/office/powerpoint/2010/main" val="364541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23</a:t>
            </a:fld>
            <a:endParaRPr lang="nb-NO"/>
          </a:p>
        </p:txBody>
      </p:sp>
    </p:spTree>
    <p:extLst>
      <p:ext uri="{BB962C8B-B14F-4D97-AF65-F5344CB8AC3E}">
        <p14:creationId xmlns:p14="http://schemas.microsoft.com/office/powerpoint/2010/main" val="2700246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24</a:t>
            </a:fld>
            <a:endParaRPr lang="nb-NO"/>
          </a:p>
        </p:txBody>
      </p:sp>
    </p:spTree>
    <p:extLst>
      <p:ext uri="{BB962C8B-B14F-4D97-AF65-F5344CB8AC3E}">
        <p14:creationId xmlns:p14="http://schemas.microsoft.com/office/powerpoint/2010/main" val="15675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257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2</a:t>
            </a:fld>
            <a:endParaRPr lang="nb-NO"/>
          </a:p>
        </p:txBody>
      </p:sp>
    </p:spTree>
    <p:extLst>
      <p:ext uri="{BB962C8B-B14F-4D97-AF65-F5344CB8AC3E}">
        <p14:creationId xmlns:p14="http://schemas.microsoft.com/office/powerpoint/2010/main" val="1295248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3</a:t>
            </a:fld>
            <a:endParaRPr lang="nb-NO"/>
          </a:p>
        </p:txBody>
      </p:sp>
    </p:spTree>
    <p:extLst>
      <p:ext uri="{BB962C8B-B14F-4D97-AF65-F5344CB8AC3E}">
        <p14:creationId xmlns:p14="http://schemas.microsoft.com/office/powerpoint/2010/main" val="247549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35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5</a:t>
            </a:fld>
            <a:endParaRPr lang="nb-NO"/>
          </a:p>
        </p:txBody>
      </p:sp>
    </p:spTree>
    <p:extLst>
      <p:ext uri="{BB962C8B-B14F-4D97-AF65-F5344CB8AC3E}">
        <p14:creationId xmlns:p14="http://schemas.microsoft.com/office/powerpoint/2010/main" val="358879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endParaRPr lang="nb-NO" b="1" dirty="0"/>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020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10</a:t>
            </a:fld>
            <a:endParaRPr lang="nb-NO"/>
          </a:p>
        </p:txBody>
      </p:sp>
    </p:spTree>
    <p:extLst>
      <p:ext uri="{BB962C8B-B14F-4D97-AF65-F5344CB8AC3E}">
        <p14:creationId xmlns:p14="http://schemas.microsoft.com/office/powerpoint/2010/main" val="16467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endParaRPr lang="nb-NO" sz="1200" kern="1200" dirty="0">
              <a:solidFill>
                <a:schemeClr val="tx1"/>
              </a:solidFill>
              <a:effectLst/>
              <a:latin typeface="+mn-lt"/>
              <a:ea typeface="+mn-ea"/>
              <a:cs typeface="+mn-cs"/>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6860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246188" y="1279525"/>
            <a:ext cx="4606925" cy="34544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440B446-CE51-48E7-90CF-AF70D2D60226}" type="slidenum">
              <a:rPr lang="nb-NO" smtClean="0"/>
              <a:t>19</a:t>
            </a:fld>
            <a:endParaRPr lang="nb-NO"/>
          </a:p>
        </p:txBody>
      </p:sp>
    </p:spTree>
    <p:extLst>
      <p:ext uri="{BB962C8B-B14F-4D97-AF65-F5344CB8AC3E}">
        <p14:creationId xmlns:p14="http://schemas.microsoft.com/office/powerpoint/2010/main" val="2957737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F5F5F5"/>
        </a:solid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71180" y="2409914"/>
            <a:ext cx="7801641" cy="1674976"/>
          </a:xfrm>
        </p:spPr>
        <p:txBody>
          <a:bodyPr anchor="t">
            <a:normAutofit/>
          </a:bodyPr>
          <a:lstStyle>
            <a:lvl1pPr algn="ctr">
              <a:defRPr sz="5400" b="0" i="0">
                <a:solidFill>
                  <a:schemeClr val="tx2"/>
                </a:solidFill>
                <a:latin typeface="+mn-lt"/>
                <a:ea typeface="Campton Book" charset="0"/>
                <a:cs typeface="Campton Book" charset="0"/>
              </a:defRPr>
            </a:lvl1pPr>
          </a:lstStyle>
          <a:p>
            <a:r>
              <a:rPr lang="nb-NO" dirty="0"/>
              <a:t>Modultittel</a:t>
            </a:r>
          </a:p>
        </p:txBody>
      </p:sp>
      <p:sp>
        <p:nvSpPr>
          <p:cNvPr id="3" name="Undertittel 2"/>
          <p:cNvSpPr>
            <a:spLocks noGrp="1"/>
          </p:cNvSpPr>
          <p:nvPr>
            <p:ph type="subTitle" idx="1" hasCustomPrompt="1"/>
          </p:nvPr>
        </p:nvSpPr>
        <p:spPr>
          <a:xfrm>
            <a:off x="1960749" y="1912281"/>
            <a:ext cx="5280434" cy="442989"/>
          </a:xfrm>
        </p:spPr>
        <p:txBody>
          <a:bodyPr/>
          <a:lstStyle>
            <a:lvl1pPr marL="0" indent="0" algn="ctr">
              <a:buNone/>
              <a:defRPr sz="2400">
                <a:solidFill>
                  <a:srgbClr val="268183"/>
                </a:solidFill>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Modul </a:t>
            </a:r>
            <a:r>
              <a:rPr lang="nb-NO" dirty="0" err="1"/>
              <a:t>X</a:t>
            </a:r>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4552950" y="3529411"/>
            <a:ext cx="38100" cy="1447800"/>
          </a:xfrm>
          <a:prstGeom prst="rect">
            <a:avLst/>
          </a:prstGeom>
        </p:spPr>
      </p:pic>
      <p:grpSp>
        <p:nvGrpSpPr>
          <p:cNvPr id="4" name="Gruppe 3"/>
          <p:cNvGrpSpPr/>
          <p:nvPr userDrawn="1"/>
        </p:nvGrpSpPr>
        <p:grpSpPr>
          <a:xfrm>
            <a:off x="620590" y="5614909"/>
            <a:ext cx="7902815" cy="647295"/>
            <a:chOff x="1697880" y="5614909"/>
            <a:chExt cx="5885486" cy="647295"/>
          </a:xfrm>
        </p:grpSpPr>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620" y="5614909"/>
              <a:ext cx="1589682" cy="647295"/>
            </a:xfrm>
            <a:prstGeom prst="rect">
              <a:avLst/>
            </a:prstGeom>
          </p:spPr>
        </p:pic>
        <p:pic>
          <p:nvPicPr>
            <p:cNvPr id="10" name="Bilde 9"/>
            <p:cNvPicPr>
              <a:picLocks noChangeAspect="1"/>
            </p:cNvPicPr>
            <p:nvPr userDrawn="1"/>
          </p:nvPicPr>
          <p:blipFill>
            <a:blip r:embed="rId4" cstate="screen">
              <a:extLst>
                <a:ext uri="{BEBA8EAE-BF5A-486C-A8C5-ECC9F3942E4B}">
                  <a14:imgProps xmlns:a14="http://schemas.microsoft.com/office/drawing/2010/main">
                    <a14:imgLayer r:embed="rId5">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1697880" y="5739615"/>
              <a:ext cx="1282244" cy="442989"/>
            </a:xfrm>
            <a:prstGeom prst="rect">
              <a:avLst/>
            </a:prstGeom>
          </p:spPr>
        </p:pic>
        <p:pic>
          <p:nvPicPr>
            <p:cNvPr id="11" name="Bilde 10"/>
            <p:cNvPicPr>
              <a:picLocks noChangeAspect="1"/>
            </p:cNvPicPr>
            <p:nvPr userDrawn="1"/>
          </p:nvPicPr>
          <p:blipFill>
            <a:blip r:embed="rId6" cstate="screen">
              <a:extLst>
                <a:ext uri="{BEBA8EAE-BF5A-486C-A8C5-ECC9F3942E4B}">
                  <a14:imgProps xmlns:a14="http://schemas.microsoft.com/office/drawing/2010/main">
                    <a14:imgLayer r:embed="rId7">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6178795" y="5806202"/>
              <a:ext cx="1404571" cy="309814"/>
            </a:xfrm>
            <a:prstGeom prst="rect">
              <a:avLst/>
            </a:prstGeom>
          </p:spPr>
        </p:pic>
      </p:grpSp>
    </p:spTree>
    <p:extLst>
      <p:ext uri="{BB962C8B-B14F-4D97-AF65-F5344CB8AC3E}">
        <p14:creationId xmlns:p14="http://schemas.microsoft.com/office/powerpoint/2010/main" val="12114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diagram">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lstStyle>
            <a:lvl1pPr>
              <a:defRPr sz="3600">
                <a:solidFill>
                  <a:srgbClr val="268183"/>
                </a:solidFill>
              </a:defRPr>
            </a:lvl1pPr>
          </a:lstStyle>
          <a:p>
            <a:r>
              <a:rPr lang="nb-NO" dirty="0"/>
              <a:t>Klikk for å redigere tittelstil</a:t>
            </a:r>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sp>
        <p:nvSpPr>
          <p:cNvPr id="8" name="Plassholder for diagram 7"/>
          <p:cNvSpPr>
            <a:spLocks noGrp="1"/>
          </p:cNvSpPr>
          <p:nvPr>
            <p:ph type="chart" sz="quarter" idx="13"/>
          </p:nvPr>
        </p:nvSpPr>
        <p:spPr>
          <a:xfrm>
            <a:off x="5020469" y="2000250"/>
            <a:ext cx="3458513" cy="3867149"/>
          </a:xfrm>
        </p:spPr>
        <p:txBody>
          <a:bodyPr/>
          <a:lstStyle/>
          <a:p>
            <a:r>
              <a:rPr lang="nb-NO" dirty="0"/>
              <a:t>Klikk ikonet for å legge til et diagram</a:t>
            </a:r>
          </a:p>
        </p:txBody>
      </p:sp>
      <p:sp>
        <p:nvSpPr>
          <p:cNvPr id="11" name="Plassholder for innhold 10"/>
          <p:cNvSpPr>
            <a:spLocks noGrp="1"/>
          </p:cNvSpPr>
          <p:nvPr>
            <p:ph sz="quarter" idx="14"/>
          </p:nvPr>
        </p:nvSpPr>
        <p:spPr>
          <a:xfrm>
            <a:off x="896400" y="1994960"/>
            <a:ext cx="3904200" cy="3872441"/>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defRPr>
            </a:lvl1pPr>
          </a:lstStyle>
          <a:p>
            <a:r>
              <a:rPr lang="nb-NO" dirty="0"/>
              <a:t>Klikk for å redigere tittelstil</a:t>
            </a:r>
          </a:p>
        </p:txBody>
      </p:sp>
      <p:pic>
        <p:nvPicPr>
          <p:cNvPr id="6" name="Bild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7" name="Bild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202747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68607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feranser">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48866" y="1262559"/>
            <a:ext cx="8046268" cy="630662"/>
          </a:xfrm>
        </p:spPr>
        <p:txBody>
          <a:bodyPr>
            <a:normAutofit/>
          </a:bodyPr>
          <a:lstStyle>
            <a:lvl1pPr algn="ctr">
              <a:defRPr sz="3600" b="0" i="0">
                <a:solidFill>
                  <a:schemeClr val="accent1"/>
                </a:solidFill>
                <a:latin typeface="+mn-lt"/>
                <a:ea typeface="Campton Medium" charset="0"/>
                <a:cs typeface="Campton Medium" charset="0"/>
              </a:defRPr>
            </a:lvl1pPr>
          </a:lstStyle>
          <a:p>
            <a:r>
              <a:rPr lang="nb-NO" dirty="0"/>
              <a:t>Kilder</a:t>
            </a:r>
          </a:p>
        </p:txBody>
      </p:sp>
      <p:sp>
        <p:nvSpPr>
          <p:cNvPr id="9" name="Undertittel 2"/>
          <p:cNvSpPr>
            <a:spLocks noGrp="1"/>
          </p:cNvSpPr>
          <p:nvPr>
            <p:ph type="subTitle" idx="1"/>
          </p:nvPr>
        </p:nvSpPr>
        <p:spPr>
          <a:xfrm>
            <a:off x="1143000" y="2255045"/>
            <a:ext cx="6858000" cy="3392144"/>
          </a:xfrm>
        </p:spPr>
        <p:txBody>
          <a:bodyPr>
            <a:normAutofit/>
          </a:bodyPr>
          <a:lstStyle>
            <a:lvl1pPr marL="0" indent="0" algn="ctr">
              <a:buNone/>
              <a:defRPr sz="2000">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01" y="213143"/>
            <a:ext cx="1066799" cy="901756"/>
          </a:xfrm>
          <a:prstGeom prst="rect">
            <a:avLst/>
          </a:prstGeom>
        </p:spPr>
      </p:pic>
      <p:pic>
        <p:nvPicPr>
          <p:cNvPr id="6" name="Bilde 5">
            <a:extLst>
              <a:ext uri="{FF2B5EF4-FFF2-40B4-BE49-F238E27FC236}">
                <a16:creationId xmlns:a16="http://schemas.microsoft.com/office/drawing/2014/main" id="{24065D29-AA58-4CA2-8598-56C22A2E3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4717" y="6065422"/>
            <a:ext cx="2134567" cy="647295"/>
          </a:xfrm>
          <a:prstGeom prst="rect">
            <a:avLst/>
          </a:prstGeom>
        </p:spPr>
      </p:pic>
      <p:pic>
        <p:nvPicPr>
          <p:cNvPr id="7" name="Bilde 6">
            <a:extLst>
              <a:ext uri="{FF2B5EF4-FFF2-40B4-BE49-F238E27FC236}">
                <a16:creationId xmlns:a16="http://schemas.microsoft.com/office/drawing/2014/main" id="{9EB4C474-1A11-4899-A68B-FDD789436D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5400000">
            <a:off x="4552950" y="1350233"/>
            <a:ext cx="38100" cy="1447800"/>
          </a:xfrm>
          <a:prstGeom prst="rect">
            <a:avLst/>
          </a:prstGeom>
        </p:spPr>
      </p:pic>
    </p:spTree>
    <p:extLst>
      <p:ext uri="{BB962C8B-B14F-4D97-AF65-F5344CB8AC3E}">
        <p14:creationId xmlns:p14="http://schemas.microsoft.com/office/powerpoint/2010/main" val="160671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77636" y="2304637"/>
            <a:ext cx="7886700" cy="1325563"/>
          </a:xfrm>
        </p:spPr>
        <p:txBody>
          <a:bodyPr>
            <a:normAutofit/>
          </a:bodyPr>
          <a:lstStyle>
            <a:lvl1pPr algn="ctr">
              <a:defRPr sz="4800" b="0">
                <a:solidFill>
                  <a:srgbClr val="268183"/>
                </a:solidFill>
              </a:defRPr>
            </a:lvl1pPr>
          </a:lstStyle>
          <a:p>
            <a:r>
              <a:rPr lang="nb-NO" dirty="0"/>
              <a:t>Klikk for å redigere tittelstil</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a:off x="4595586" y="3447481"/>
            <a:ext cx="50800" cy="1085850"/>
          </a:xfrm>
          <a:prstGeom prst="rect">
            <a:avLst/>
          </a:prstGeom>
        </p:spPr>
      </p:pic>
      <p:grpSp>
        <p:nvGrpSpPr>
          <p:cNvPr id="11" name="Gruppe 10"/>
          <p:cNvGrpSpPr/>
          <p:nvPr userDrawn="1"/>
        </p:nvGrpSpPr>
        <p:grpSpPr>
          <a:xfrm>
            <a:off x="620590" y="5614909"/>
            <a:ext cx="7902821" cy="647295"/>
            <a:chOff x="1697878" y="5614909"/>
            <a:chExt cx="5885487" cy="647295"/>
          </a:xfrm>
        </p:grpSpPr>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617" y="5614909"/>
              <a:ext cx="1589681" cy="647295"/>
            </a:xfrm>
            <a:prstGeom prst="rect">
              <a:avLst/>
            </a:prstGeom>
          </p:spPr>
        </p:pic>
        <p:pic>
          <p:nvPicPr>
            <p:cNvPr id="13" name="Bilde 12"/>
            <p:cNvPicPr>
              <a:picLocks noChangeAspect="1"/>
            </p:cNvPicPr>
            <p:nvPr userDrawn="1"/>
          </p:nvPicPr>
          <p:blipFill>
            <a:blip r:embed="rId4" cstate="screen">
              <a:extLst>
                <a:ext uri="{BEBA8EAE-BF5A-486C-A8C5-ECC9F3942E4B}">
                  <a14:imgProps xmlns:a14="http://schemas.microsoft.com/office/drawing/2010/main">
                    <a14:imgLayer r:embed="rId5">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1697878" y="5739615"/>
              <a:ext cx="1282244" cy="442989"/>
            </a:xfrm>
            <a:prstGeom prst="rect">
              <a:avLst/>
            </a:prstGeom>
          </p:spPr>
        </p:pic>
        <p:pic>
          <p:nvPicPr>
            <p:cNvPr id="14" name="Bilde 13"/>
            <p:cNvPicPr>
              <a:picLocks noChangeAspect="1"/>
            </p:cNvPicPr>
            <p:nvPr userDrawn="1"/>
          </p:nvPicPr>
          <p:blipFill>
            <a:blip r:embed="rId6" cstate="screen">
              <a:extLst>
                <a:ext uri="{BEBA8EAE-BF5A-486C-A8C5-ECC9F3942E4B}">
                  <a14:imgProps xmlns:a14="http://schemas.microsoft.com/office/drawing/2010/main">
                    <a14:imgLayer r:embed="rId7">
                      <a14:imgEffect>
                        <a14:colorTemperature colorTemp="6200"/>
                      </a14:imgEffect>
                      <a14:imgEffect>
                        <a14:saturation sat="0"/>
                      </a14:imgEffect>
                    </a14:imgLayer>
                  </a14:imgProps>
                </a:ext>
                <a:ext uri="{28A0092B-C50C-407E-A947-70E740481C1C}">
                  <a14:useLocalDpi xmlns:a14="http://schemas.microsoft.com/office/drawing/2010/main"/>
                </a:ext>
              </a:extLst>
            </a:blip>
            <a:stretch>
              <a:fillRect/>
            </a:stretch>
          </p:blipFill>
          <p:spPr>
            <a:xfrm>
              <a:off x="6178794" y="5806202"/>
              <a:ext cx="1404571" cy="309814"/>
            </a:xfrm>
            <a:prstGeom prst="rect">
              <a:avLst/>
            </a:prstGeom>
          </p:spPr>
        </p:pic>
      </p:grpSp>
    </p:spTree>
    <p:extLst>
      <p:ext uri="{BB962C8B-B14F-4D97-AF65-F5344CB8AC3E}">
        <p14:creationId xmlns:p14="http://schemas.microsoft.com/office/powerpoint/2010/main" val="58816650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803491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telforside">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48866" y="2552978"/>
            <a:ext cx="8046268" cy="901756"/>
          </a:xfrm>
        </p:spPr>
        <p:txBody>
          <a:bodyPr/>
          <a:lstStyle>
            <a:lvl1pPr algn="ctr">
              <a:defRPr b="0" i="0">
                <a:solidFill>
                  <a:schemeClr val="accent1"/>
                </a:solidFill>
                <a:latin typeface="+mn-lt"/>
                <a:ea typeface="Campton Medium" charset="0"/>
                <a:cs typeface="Campton Medium" charset="0"/>
              </a:defRPr>
            </a:lvl1pPr>
          </a:lstStyle>
          <a:p>
            <a:r>
              <a:rPr lang="nb-NO" dirty="0"/>
              <a:t>Klikk for å redigere tittelstil</a:t>
            </a:r>
          </a:p>
        </p:txBody>
      </p:sp>
      <p:sp>
        <p:nvSpPr>
          <p:cNvPr id="9" name="Undertittel 2"/>
          <p:cNvSpPr>
            <a:spLocks noGrp="1"/>
          </p:cNvSpPr>
          <p:nvPr>
            <p:ph type="subTitle" idx="1"/>
          </p:nvPr>
        </p:nvSpPr>
        <p:spPr>
          <a:xfrm>
            <a:off x="1143000" y="3991427"/>
            <a:ext cx="6858000" cy="1655762"/>
          </a:xfrm>
        </p:spPr>
        <p:txBody>
          <a:bodyPr/>
          <a:lstStyle>
            <a:lvl1pPr marL="0" indent="0" algn="ctr">
              <a:buNone/>
              <a:defRPr sz="2400">
                <a:latin typeface="+mn-lt"/>
                <a:ea typeface="Campton Book" charset="0"/>
                <a:cs typeface="Campton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38601" y="1375372"/>
            <a:ext cx="1066799" cy="901756"/>
          </a:xfrm>
          <a:prstGeom prst="rect">
            <a:avLst/>
          </a:prstGeom>
        </p:spPr>
      </p:pic>
      <p:pic>
        <p:nvPicPr>
          <p:cNvPr id="6" name="Bilde 5">
            <a:extLst>
              <a:ext uri="{FF2B5EF4-FFF2-40B4-BE49-F238E27FC236}">
                <a16:creationId xmlns:a16="http://schemas.microsoft.com/office/drawing/2014/main" id="{24065D29-AA58-4CA2-8598-56C22A2E39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4717" y="5851776"/>
            <a:ext cx="2134567" cy="647295"/>
          </a:xfrm>
          <a:prstGeom prst="rect">
            <a:avLst/>
          </a:prstGeom>
        </p:spPr>
      </p:pic>
      <p:pic>
        <p:nvPicPr>
          <p:cNvPr id="7" name="Bilde 6">
            <a:extLst>
              <a:ext uri="{FF2B5EF4-FFF2-40B4-BE49-F238E27FC236}">
                <a16:creationId xmlns:a16="http://schemas.microsoft.com/office/drawing/2014/main" id="{9EB4C474-1A11-4899-A68B-FDD789436D5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5400000">
            <a:off x="4552950" y="2897023"/>
            <a:ext cx="38100" cy="1447800"/>
          </a:xfrm>
          <a:prstGeom prst="rect">
            <a:avLst/>
          </a:prstGeom>
        </p:spPr>
      </p:pic>
    </p:spTree>
    <p:extLst>
      <p:ext uri="{BB962C8B-B14F-4D97-AF65-F5344CB8AC3E}">
        <p14:creationId xmlns:p14="http://schemas.microsoft.com/office/powerpoint/2010/main" val="33499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5" y="0"/>
            <a:ext cx="38100" cy="1447800"/>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22692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404041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95739" y="365126"/>
            <a:ext cx="7583243" cy="1325563"/>
          </a:xfrm>
        </p:spPr>
        <p:txBody>
          <a:bodyPr>
            <a:normAutofit/>
          </a:bodyPr>
          <a:lstStyle>
            <a:lvl1pPr>
              <a:defRPr sz="3600" b="0" i="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idx="1"/>
          </p:nvPr>
        </p:nvSpPr>
        <p:spPr>
          <a:xfrm>
            <a:off x="895738" y="1825625"/>
            <a:ext cx="7583244" cy="4180320"/>
          </a:xfrm>
        </p:spPr>
        <p:txBody>
          <a:bodyPr>
            <a:normAutofit/>
          </a:bodyPr>
          <a:lstStyle>
            <a:lvl1pPr>
              <a:buClr>
                <a:schemeClr val="accent3"/>
              </a:buClr>
              <a:defRPr sz="2800" b="0" i="0">
                <a:latin typeface="+mn-lt"/>
                <a:ea typeface="Campton Light" charset="0"/>
                <a:cs typeface="Campton Light" charset="0"/>
              </a:defRPr>
            </a:lvl1pPr>
            <a:lvl2pPr>
              <a:buClr>
                <a:schemeClr val="accent3"/>
              </a:buClr>
              <a:defRPr sz="2400" b="0" i="0">
                <a:latin typeface="+mn-lt"/>
                <a:ea typeface="Campton Light" charset="0"/>
                <a:cs typeface="Campton Light" charset="0"/>
              </a:defRPr>
            </a:lvl2pPr>
            <a:lvl3pPr>
              <a:buClr>
                <a:schemeClr val="accent3"/>
              </a:buClr>
              <a:defRPr sz="2000" b="0" i="0">
                <a:latin typeface="+mn-lt"/>
                <a:ea typeface="Campton Light" charset="0"/>
                <a:cs typeface="Campton Light" charset="0"/>
              </a:defRPr>
            </a:lvl3pPr>
            <a:lvl4pPr>
              <a:buClr>
                <a:schemeClr val="accent3"/>
              </a:buClr>
              <a:defRPr sz="1800" b="0" i="0">
                <a:latin typeface="+mn-lt"/>
                <a:ea typeface="Campton Light" charset="0"/>
                <a:cs typeface="Campton Light" charset="0"/>
              </a:defRPr>
            </a:lvl4pPr>
            <a:lvl5pPr>
              <a:buClr>
                <a:schemeClr val="accent3"/>
              </a:buClr>
              <a:defRPr sz="18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5" y="0"/>
            <a:ext cx="38100" cy="1447800"/>
          </a:xfrm>
          <a:prstGeom prst="rect">
            <a:avLst/>
          </a:prstGeom>
        </p:spPr>
      </p:pic>
    </p:spTree>
    <p:extLst>
      <p:ext uri="{BB962C8B-B14F-4D97-AF65-F5344CB8AC3E}">
        <p14:creationId xmlns:p14="http://schemas.microsoft.com/office/powerpoint/2010/main" val="158893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latin typeface="+mn-lt"/>
                <a:ea typeface="Campton Book" charset="0"/>
                <a:cs typeface="Campton Book" charset="0"/>
              </a:defRPr>
            </a:lvl1pPr>
          </a:lstStyle>
          <a:p>
            <a:r>
              <a:rPr lang="nb-NO" dirty="0"/>
              <a:t>Klikk for å redigere tittelstil</a:t>
            </a:r>
          </a:p>
        </p:txBody>
      </p:sp>
      <p:sp>
        <p:nvSpPr>
          <p:cNvPr id="3" name="Plassholder for innhold 2"/>
          <p:cNvSpPr>
            <a:spLocks noGrp="1"/>
          </p:cNvSpPr>
          <p:nvPr>
            <p:ph sz="half" idx="1"/>
          </p:nvPr>
        </p:nvSpPr>
        <p:spPr>
          <a:xfrm>
            <a:off x="896399" y="1825626"/>
            <a:ext cx="3726000" cy="4117975"/>
          </a:xfrm>
        </p:spPr>
        <p:txBody>
          <a:bodyPr>
            <a:normAutofit/>
          </a:bodyPr>
          <a:lstStyle>
            <a:lvl1pPr>
              <a:buClr>
                <a:schemeClr val="accent3"/>
              </a:buClr>
              <a:defRPr sz="2400" b="0" i="0">
                <a:latin typeface="+mn-lt"/>
                <a:ea typeface="Campton Light" charset="0"/>
                <a:cs typeface="Campton Light" charset="0"/>
              </a:defRPr>
            </a:lvl1pPr>
            <a:lvl2pPr>
              <a:buClr>
                <a:schemeClr val="accent3"/>
              </a:buClr>
              <a:defRPr sz="2000" b="0" i="0">
                <a:latin typeface="+mn-lt"/>
                <a:ea typeface="Campton Light" charset="0"/>
                <a:cs typeface="Campton Light" charset="0"/>
              </a:defRPr>
            </a:lvl2pPr>
            <a:lvl3pPr>
              <a:buClr>
                <a:schemeClr val="accent3"/>
              </a:buClr>
              <a:defRPr sz="1800" b="0" i="0">
                <a:latin typeface="+mn-lt"/>
                <a:ea typeface="Campton Light" charset="0"/>
                <a:cs typeface="Campton Light" charset="0"/>
              </a:defRPr>
            </a:lvl3pPr>
            <a:lvl4pPr>
              <a:buClr>
                <a:schemeClr val="accent3"/>
              </a:buClr>
              <a:defRPr sz="1600" b="0" i="0">
                <a:latin typeface="+mn-lt"/>
                <a:ea typeface="Campton Light" charset="0"/>
                <a:cs typeface="Campton Light" charset="0"/>
              </a:defRPr>
            </a:lvl4pPr>
            <a:lvl5pPr>
              <a:buClr>
                <a:schemeClr val="accent3"/>
              </a:buClr>
              <a:defRPr sz="16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4818003" y="1826014"/>
            <a:ext cx="3660979" cy="4117586"/>
          </a:xfrm>
        </p:spPr>
        <p:txBody>
          <a:bodyPr>
            <a:normAutofit/>
          </a:bodyPr>
          <a:lstStyle>
            <a:lvl1pPr>
              <a:buClr>
                <a:schemeClr val="accent3"/>
              </a:buClr>
              <a:defRPr sz="2400" b="0" i="0">
                <a:latin typeface="+mn-lt"/>
                <a:ea typeface="Campton Light" charset="0"/>
                <a:cs typeface="Campton Light" charset="0"/>
              </a:defRPr>
            </a:lvl1pPr>
            <a:lvl2pPr>
              <a:buClr>
                <a:schemeClr val="accent3"/>
              </a:buClr>
              <a:defRPr sz="2000" b="0" i="0">
                <a:latin typeface="+mn-lt"/>
                <a:ea typeface="Campton Light" charset="0"/>
                <a:cs typeface="Campton Light" charset="0"/>
              </a:defRPr>
            </a:lvl2pPr>
            <a:lvl3pPr>
              <a:buClr>
                <a:schemeClr val="accent3"/>
              </a:buClr>
              <a:defRPr sz="1800" b="0" i="0">
                <a:latin typeface="+mn-lt"/>
                <a:ea typeface="Campton Light" charset="0"/>
                <a:cs typeface="Campton Light" charset="0"/>
              </a:defRPr>
            </a:lvl3pPr>
            <a:lvl4pPr>
              <a:buClr>
                <a:schemeClr val="accent3"/>
              </a:buClr>
              <a:defRPr sz="1600" b="0" i="0">
                <a:latin typeface="+mn-lt"/>
                <a:ea typeface="Campton Light" charset="0"/>
                <a:cs typeface="Campton Light" charset="0"/>
              </a:defRPr>
            </a:lvl4pPr>
            <a:lvl5pPr>
              <a:buClr>
                <a:schemeClr val="accent3"/>
              </a:buClr>
              <a:defRPr sz="1600" b="0" i="0">
                <a:latin typeface="+mn-lt"/>
                <a:ea typeface="Campton Light" charset="0"/>
                <a:cs typeface="Campton Light"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8" name="Bild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2128"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1474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hold med bilde høyre">
    <p:spTree>
      <p:nvGrpSpPr>
        <p:cNvPr id="1" name=""/>
        <p:cNvGrpSpPr/>
        <p:nvPr/>
      </p:nvGrpSpPr>
      <p:grpSpPr>
        <a:xfrm>
          <a:off x="0" y="0"/>
          <a:ext cx="0" cy="0"/>
          <a:chOff x="0" y="0"/>
          <a:chExt cx="0" cy="0"/>
        </a:xfrm>
      </p:grpSpPr>
      <p:sp>
        <p:nvSpPr>
          <p:cNvPr id="2" name="Tittel 1"/>
          <p:cNvSpPr>
            <a:spLocks noGrp="1"/>
          </p:cNvSpPr>
          <p:nvPr>
            <p:ph type="title"/>
          </p:nvPr>
        </p:nvSpPr>
        <p:spPr>
          <a:xfrm>
            <a:off x="896400" y="457200"/>
            <a:ext cx="2949178" cy="1600200"/>
          </a:xfrm>
        </p:spPr>
        <p:txBody>
          <a:bodyPr anchor="ctr"/>
          <a:lstStyle>
            <a:lvl1pPr>
              <a:defRPr sz="3200">
                <a:solidFill>
                  <a:srgbClr val="268183"/>
                </a:solidFill>
              </a:defRPr>
            </a:lvl1pPr>
          </a:lstStyle>
          <a:p>
            <a:r>
              <a:rPr lang="nb-NO" dirty="0"/>
              <a:t>Klikk for å redigere tittelstil</a:t>
            </a:r>
          </a:p>
        </p:txBody>
      </p:sp>
      <p:sp>
        <p:nvSpPr>
          <p:cNvPr id="3" name="Plassholder for bilde 2"/>
          <p:cNvSpPr>
            <a:spLocks noGrp="1"/>
          </p:cNvSpPr>
          <p:nvPr>
            <p:ph type="pic" idx="1"/>
          </p:nvPr>
        </p:nvSpPr>
        <p:spPr>
          <a:xfrm>
            <a:off x="3967842" y="681136"/>
            <a:ext cx="4511140" cy="51799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Dra bildet til plassholderen eller klikk ikonet for å legge til</a:t>
            </a:r>
          </a:p>
        </p:txBody>
      </p:sp>
      <p:sp>
        <p:nvSpPr>
          <p:cNvPr id="4" name="Plassholder for tekst 3"/>
          <p:cNvSpPr>
            <a:spLocks noGrp="1"/>
          </p:cNvSpPr>
          <p:nvPr>
            <p:ph type="body" sz="half" idx="2" hasCustomPrompt="1"/>
          </p:nvPr>
        </p:nvSpPr>
        <p:spPr>
          <a:xfrm>
            <a:off x="896400" y="2239348"/>
            <a:ext cx="2949178" cy="3621703"/>
          </a:xfrm>
        </p:spPr>
        <p:txBody>
          <a:bodyPr>
            <a:normAutofit/>
          </a:bodyPr>
          <a:lstStyle>
            <a:lvl1pPr marL="0" indent="0">
              <a:lnSpc>
                <a:spcPct val="100000"/>
              </a:lnSpc>
              <a:buNone/>
              <a:defRPr sz="18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 </a:t>
            </a:r>
            <a:r>
              <a:rPr lang="nb-NO" dirty="0" err="1"/>
              <a:t>eesfnhef</a:t>
            </a:r>
            <a:r>
              <a:rPr lang="nb-NO" dirty="0"/>
              <a:t> </a:t>
            </a:r>
            <a:r>
              <a:rPr lang="nb-NO" dirty="0" err="1"/>
              <a:t>efe</a:t>
            </a:r>
            <a:r>
              <a:rPr lang="nb-NO" dirty="0"/>
              <a:t> </a:t>
            </a:r>
            <a:r>
              <a:rPr lang="nb-NO" dirty="0" err="1"/>
              <a:t>ege</a:t>
            </a:r>
            <a:r>
              <a:rPr lang="nb-NO" dirty="0"/>
              <a:t> </a:t>
            </a:r>
            <a:r>
              <a:rPr lang="nb-NO" dirty="0" err="1"/>
              <a:t>eg</a:t>
            </a:r>
            <a:r>
              <a:rPr lang="nb-NO" dirty="0"/>
              <a:t> </a:t>
            </a:r>
            <a:r>
              <a:rPr lang="nb-NO" dirty="0" err="1"/>
              <a:t>rwrøl</a:t>
            </a:r>
            <a:r>
              <a:rPr lang="nb-NO" dirty="0"/>
              <a:t>, </a:t>
            </a:r>
            <a:r>
              <a:rPr lang="nb-NO" dirty="0" err="1"/>
              <a:t>etoeg</a:t>
            </a:r>
            <a:r>
              <a:rPr lang="nb-NO" dirty="0"/>
              <a:t>, </a:t>
            </a:r>
            <a:r>
              <a:rPr lang="nb-NO" dirty="0" err="1"/>
              <a:t>e,eg</a:t>
            </a:r>
            <a:r>
              <a:rPr lang="nb-NO" dirty="0"/>
              <a:t> </a:t>
            </a:r>
            <a:r>
              <a:rPr lang="nb-NO" dirty="0" err="1"/>
              <a:t>rgorgo</a:t>
            </a:r>
            <a:r>
              <a:rPr lang="nb-NO" dirty="0"/>
              <a:t> </a:t>
            </a:r>
            <a:r>
              <a:rPr lang="nb-NO" dirty="0" err="1"/>
              <a:t>rog</a:t>
            </a:r>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89369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hold med bilde venstre">
    <p:spTree>
      <p:nvGrpSpPr>
        <p:cNvPr id="1" name=""/>
        <p:cNvGrpSpPr/>
        <p:nvPr/>
      </p:nvGrpSpPr>
      <p:grpSpPr>
        <a:xfrm>
          <a:off x="0" y="0"/>
          <a:ext cx="0" cy="0"/>
          <a:chOff x="0" y="0"/>
          <a:chExt cx="0" cy="0"/>
        </a:xfrm>
      </p:grpSpPr>
      <p:sp>
        <p:nvSpPr>
          <p:cNvPr id="2" name="Tittel 1"/>
          <p:cNvSpPr>
            <a:spLocks noGrp="1"/>
          </p:cNvSpPr>
          <p:nvPr>
            <p:ph type="title"/>
          </p:nvPr>
        </p:nvSpPr>
        <p:spPr>
          <a:xfrm>
            <a:off x="5455227" y="457200"/>
            <a:ext cx="3023755" cy="1600200"/>
          </a:xfrm>
        </p:spPr>
        <p:txBody>
          <a:bodyPr anchor="b"/>
          <a:lstStyle>
            <a:lvl1pPr>
              <a:defRPr sz="3200"/>
            </a:lvl1pPr>
          </a:lstStyle>
          <a:p>
            <a:r>
              <a:rPr lang="nb-NO" dirty="0"/>
              <a:t>Klikk for å redigere tittelstil</a:t>
            </a:r>
          </a:p>
        </p:txBody>
      </p:sp>
      <p:sp>
        <p:nvSpPr>
          <p:cNvPr id="3" name="Plassholder for bilde 2"/>
          <p:cNvSpPr>
            <a:spLocks noGrp="1"/>
          </p:cNvSpPr>
          <p:nvPr>
            <p:ph type="pic" idx="1"/>
          </p:nvPr>
        </p:nvSpPr>
        <p:spPr>
          <a:xfrm>
            <a:off x="888476" y="680989"/>
            <a:ext cx="4418681" cy="51799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Dra bildet til plassholderen eller klikk ikonet for å legge til</a:t>
            </a:r>
          </a:p>
        </p:txBody>
      </p:sp>
      <p:sp>
        <p:nvSpPr>
          <p:cNvPr id="4" name="Plassholder for tekst 3"/>
          <p:cNvSpPr>
            <a:spLocks noGrp="1"/>
          </p:cNvSpPr>
          <p:nvPr>
            <p:ph type="body" sz="half" idx="2"/>
          </p:nvPr>
        </p:nvSpPr>
        <p:spPr>
          <a:xfrm>
            <a:off x="5455227" y="2239201"/>
            <a:ext cx="3023756" cy="3621703"/>
          </a:xfrm>
        </p:spPr>
        <p:txBody>
          <a:bodyPr>
            <a:normAutofit/>
          </a:bodyPr>
          <a:lstStyle>
            <a:lvl1pPr marL="0" indent="0">
              <a:lnSpc>
                <a:spcPct val="10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9" name="Bild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896400" y="365126"/>
            <a:ext cx="7582582" cy="1325563"/>
          </a:xfrm>
        </p:spPr>
        <p:txBody>
          <a:bodyPr>
            <a:normAutofit/>
          </a:bodyPr>
          <a:lstStyle>
            <a:lvl1pPr>
              <a:defRPr sz="3600">
                <a:solidFill>
                  <a:srgbClr val="268183"/>
                </a:solidFill>
              </a:defRPr>
            </a:lvl1pPr>
          </a:lstStyle>
          <a:p>
            <a:r>
              <a:rPr lang="nb-NO" dirty="0"/>
              <a:t>Klikk for å redigere tittelstil</a:t>
            </a:r>
          </a:p>
        </p:txBody>
      </p:sp>
      <p:sp>
        <p:nvSpPr>
          <p:cNvPr id="7" name="Plassholder for tabell 6"/>
          <p:cNvSpPr>
            <a:spLocks noGrp="1"/>
          </p:cNvSpPr>
          <p:nvPr>
            <p:ph type="tbl" sz="quarter" idx="13"/>
          </p:nvPr>
        </p:nvSpPr>
        <p:spPr>
          <a:xfrm>
            <a:off x="896400" y="1854200"/>
            <a:ext cx="7582582" cy="3767138"/>
          </a:xfrm>
        </p:spPr>
        <p:txBody>
          <a:bodyPr>
            <a:normAutofit/>
          </a:bodyPr>
          <a:lstStyle>
            <a:lvl1pPr>
              <a:defRPr sz="2200"/>
            </a:lvl1pPr>
          </a:lstStyle>
          <a:p>
            <a:r>
              <a:rPr lang="nb-NO" dirty="0"/>
              <a:t>Klikk ikonet for å legge til en tabell</a:t>
            </a:r>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100" y="0"/>
            <a:ext cx="38100" cy="1447800"/>
          </a:xfrm>
          <a:prstGeom prst="rect">
            <a:avLst/>
          </a:prstGeom>
        </p:spPr>
      </p:pic>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738" y="6206222"/>
            <a:ext cx="1417063" cy="430553"/>
          </a:xfrm>
          <a:prstGeom prst="rect">
            <a:avLst/>
          </a:prstGeom>
        </p:spPr>
      </p:pic>
    </p:spTree>
    <p:extLst>
      <p:ext uri="{BB962C8B-B14F-4D97-AF65-F5344CB8AC3E}">
        <p14:creationId xmlns:p14="http://schemas.microsoft.com/office/powerpoint/2010/main" val="152380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96400" y="365126"/>
            <a:ext cx="761895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896400" y="1825625"/>
            <a:ext cx="761895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7588520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8" r:id="rId4"/>
    <p:sldLayoutId id="2147483679" r:id="rId5"/>
    <p:sldLayoutId id="2147483652" r:id="rId6"/>
    <p:sldLayoutId id="2147483657" r:id="rId7"/>
    <p:sldLayoutId id="2147483662" r:id="rId8"/>
    <p:sldLayoutId id="2147483658" r:id="rId9"/>
    <p:sldLayoutId id="2147483663" r:id="rId10"/>
    <p:sldLayoutId id="2147483654" r:id="rId11"/>
    <p:sldLayoutId id="2147483655" r:id="rId12"/>
    <p:sldLayoutId id="2147483677" r:id="rId13"/>
    <p:sldLayoutId id="2147483661" r:id="rId14"/>
    <p:sldLayoutId id="2147483680" r:id="rId15"/>
  </p:sldLayoutIdLst>
  <p:hf hdr="0" ftr="0"/>
  <p:txStyles>
    <p:titleStyle>
      <a:lvl1pPr algn="l" defTabSz="914400" rtl="0" eaLnBrk="1" latinLnBrk="0" hangingPunct="1">
        <a:lnSpc>
          <a:spcPct val="90000"/>
        </a:lnSpc>
        <a:spcBef>
          <a:spcPct val="0"/>
        </a:spcBef>
        <a:buNone/>
        <a:defRPr sz="4400" kern="1200">
          <a:solidFill>
            <a:srgbClr val="268183"/>
          </a:solidFill>
          <a:latin typeface="+mn-lt"/>
          <a:ea typeface="Campton Book" charset="0"/>
          <a:cs typeface="Campton Book" charset="0"/>
        </a:defRPr>
      </a:lvl1pPr>
    </p:titleStyle>
    <p:bodyStyle>
      <a:lvl1pPr marL="228600" indent="-228600" algn="l" defTabSz="914400" rtl="0" eaLnBrk="1" latinLnBrk="0" hangingPunct="1">
        <a:lnSpc>
          <a:spcPct val="90000"/>
        </a:lnSpc>
        <a:spcBef>
          <a:spcPts val="1000"/>
        </a:spcBef>
        <a:buClr>
          <a:schemeClr val="accent3"/>
        </a:buClr>
        <a:buFont typeface="Arial"/>
        <a:buChar char="•"/>
        <a:defRPr sz="2800" kern="1200">
          <a:solidFill>
            <a:schemeClr val="tx1"/>
          </a:solidFill>
          <a:latin typeface="+mn-lt"/>
          <a:ea typeface="Campton Book" charset="0"/>
          <a:cs typeface="Campton Book" charset="0"/>
        </a:defRPr>
      </a:lvl1pPr>
      <a:lvl2pPr marL="685800" indent="-228600" algn="l" defTabSz="914400" rtl="0" eaLnBrk="1" latinLnBrk="0" hangingPunct="1">
        <a:lnSpc>
          <a:spcPct val="90000"/>
        </a:lnSpc>
        <a:spcBef>
          <a:spcPts val="500"/>
        </a:spcBef>
        <a:buClr>
          <a:schemeClr val="accent3"/>
        </a:buClr>
        <a:buFont typeface="Arial"/>
        <a:buChar char="•"/>
        <a:defRPr sz="2400" kern="1200">
          <a:solidFill>
            <a:schemeClr val="tx1"/>
          </a:solidFill>
          <a:latin typeface="+mn-lt"/>
          <a:ea typeface="Campton Book" charset="0"/>
          <a:cs typeface="Campton Book" charset="0"/>
        </a:defRPr>
      </a:lvl2pPr>
      <a:lvl3pPr marL="1143000" indent="-228600" algn="l" defTabSz="914400" rtl="0" eaLnBrk="1" latinLnBrk="0" hangingPunct="1">
        <a:lnSpc>
          <a:spcPct val="90000"/>
        </a:lnSpc>
        <a:spcBef>
          <a:spcPts val="500"/>
        </a:spcBef>
        <a:buClr>
          <a:schemeClr val="accent3"/>
        </a:buClr>
        <a:buFont typeface="Arial"/>
        <a:buChar char="•"/>
        <a:defRPr sz="2000" kern="1200">
          <a:solidFill>
            <a:schemeClr val="tx1"/>
          </a:solidFill>
          <a:latin typeface="+mn-lt"/>
          <a:ea typeface="Campton Book" charset="0"/>
          <a:cs typeface="Campton Book" charset="0"/>
        </a:defRPr>
      </a:lvl3pPr>
      <a:lvl4pPr marL="16002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mn-lt"/>
          <a:ea typeface="Campton Book" charset="0"/>
          <a:cs typeface="Campton Book" charset="0"/>
        </a:defRPr>
      </a:lvl4pPr>
      <a:lvl5pPr marL="2057400" indent="-228600" algn="l" defTabSz="914400" rtl="0" eaLnBrk="1" latinLnBrk="0" hangingPunct="1">
        <a:lnSpc>
          <a:spcPct val="90000"/>
        </a:lnSpc>
        <a:spcBef>
          <a:spcPts val="500"/>
        </a:spcBef>
        <a:buClr>
          <a:schemeClr val="accent3"/>
        </a:buClr>
        <a:buFont typeface="Arial"/>
        <a:buChar char="•"/>
        <a:defRPr sz="1800" kern="1200">
          <a:solidFill>
            <a:schemeClr val="tx1"/>
          </a:solidFill>
          <a:latin typeface="+mn-lt"/>
          <a:ea typeface="Campton Book" charset="0"/>
          <a:cs typeface="Campton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realfagsloyper.no/barnetrinn/ambisios-og-utforskende-undervisnin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video" Target="https://player.vimeo.com/video/32782969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49434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49450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https://player.vimeo.com/video/333496297"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71179" y="2556218"/>
            <a:ext cx="7801641" cy="1674976"/>
          </a:xfrm>
        </p:spPr>
        <p:txBody>
          <a:bodyPr>
            <a:normAutofit/>
          </a:bodyPr>
          <a:lstStyle/>
          <a:p>
            <a:pPr>
              <a:lnSpc>
                <a:spcPct val="120000"/>
              </a:lnSpc>
            </a:pPr>
            <a:r>
              <a:rPr lang="nb-NO" dirty="0">
                <a:solidFill>
                  <a:srgbClr val="268183"/>
                </a:solidFill>
              </a:rPr>
              <a:t>Vurdering i matematikk</a:t>
            </a:r>
            <a:br>
              <a:rPr lang="nb-NO" dirty="0">
                <a:solidFill>
                  <a:srgbClr val="268183"/>
                </a:solidFill>
              </a:rPr>
            </a:br>
            <a:r>
              <a:rPr lang="nb-NO" sz="3200" dirty="0">
                <a:solidFill>
                  <a:srgbClr val="268183"/>
                </a:solidFill>
              </a:rPr>
              <a:t>B – Samarbeid</a:t>
            </a:r>
            <a:endParaRPr lang="nb-NO" dirty="0">
              <a:solidFill>
                <a:srgbClr val="268183"/>
              </a:solidFill>
            </a:endParaRPr>
          </a:p>
        </p:txBody>
      </p:sp>
      <p:sp>
        <p:nvSpPr>
          <p:cNvPr id="4" name="Undertittel 3">
            <a:extLst>
              <a:ext uri="{FF2B5EF4-FFF2-40B4-BE49-F238E27FC236}">
                <a16:creationId xmlns:a16="http://schemas.microsoft.com/office/drawing/2014/main" id="{DD7B2E6B-256D-4F96-A706-945018535340}"/>
              </a:ext>
            </a:extLst>
          </p:cNvPr>
          <p:cNvSpPr>
            <a:spLocks noGrp="1"/>
          </p:cNvSpPr>
          <p:nvPr>
            <p:ph type="subTitle" idx="1"/>
          </p:nvPr>
        </p:nvSpPr>
        <p:spPr>
          <a:xfrm>
            <a:off x="1931783" y="1912281"/>
            <a:ext cx="5280434" cy="442989"/>
          </a:xfrm>
        </p:spPr>
        <p:txBody>
          <a:bodyPr/>
          <a:lstStyle/>
          <a:p>
            <a:r>
              <a:rPr lang="nb-NO" dirty="0"/>
              <a:t>Modul 3</a:t>
            </a:r>
          </a:p>
        </p:txBody>
      </p:sp>
    </p:spTree>
    <p:extLst>
      <p:ext uri="{BB962C8B-B14F-4D97-AF65-F5344CB8AC3E}">
        <p14:creationId xmlns:p14="http://schemas.microsoft.com/office/powerpoint/2010/main" val="1845561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Dagens oppgave, Kalle Kanin</a:t>
            </a:r>
          </a:p>
        </p:txBody>
      </p:sp>
      <p:sp>
        <p:nvSpPr>
          <p:cNvPr id="3" name="Plassholder for innhold 2"/>
          <p:cNvSpPr>
            <a:spLocks noGrp="1"/>
          </p:cNvSpPr>
          <p:nvPr>
            <p:ph idx="1"/>
          </p:nvPr>
        </p:nvSpPr>
        <p:spPr>
          <a:xfrm>
            <a:off x="895738" y="1454400"/>
            <a:ext cx="7583244" cy="4551545"/>
          </a:xfrm>
        </p:spPr>
        <p:txBody>
          <a:bodyPr>
            <a:normAutofit fontScale="92500" lnSpcReduction="10000"/>
          </a:bodyPr>
          <a:lstStyle/>
          <a:p>
            <a:pPr marL="0" indent="0">
              <a:buNone/>
            </a:pPr>
            <a:r>
              <a:rPr lang="nb-NO" sz="2200" dirty="0"/>
              <a:t>Løs oppgaven gruppevis (3-4 per gruppe)</a:t>
            </a:r>
          </a:p>
          <a:p>
            <a:pPr marL="0" indent="0">
              <a:buNone/>
            </a:pPr>
            <a:endParaRPr lang="nb-NO" sz="2000" dirty="0"/>
          </a:p>
          <a:p>
            <a:pPr marL="0" indent="0">
              <a:buNone/>
            </a:pPr>
            <a:r>
              <a:rPr lang="nb-NO" sz="2200" dirty="0"/>
              <a:t>Kalle Kanin skal opp ei trapp med 10 trinn. Han kan enten hoppe ett eller to trinn av gangen. På hvor mange ulike måter kan Kalle komme til toppen av trappa? </a:t>
            </a:r>
          </a:p>
          <a:p>
            <a:pPr marL="0" indent="0">
              <a:buNone/>
            </a:pPr>
            <a:endParaRPr lang="nb-NO" sz="2000" dirty="0"/>
          </a:p>
          <a:p>
            <a:r>
              <a:rPr lang="nb-NO" sz="2000" dirty="0"/>
              <a:t>Kan dere finne en annen framgangsmåte for å finne løsningen på oppgaven enn den dere brukte først? </a:t>
            </a:r>
          </a:p>
          <a:p>
            <a:r>
              <a:rPr lang="nb-NO" sz="2000" dirty="0"/>
              <a:t>Hva om trappa hadde hatt fire trinn? Eller fem? </a:t>
            </a:r>
          </a:p>
          <a:p>
            <a:r>
              <a:rPr lang="nb-NO" sz="2000" dirty="0"/>
              <a:t>Kan dere finne noen mønster eller sammenhenger i tallmaterialet deres? Hvorfor blir løsningen slik?</a:t>
            </a:r>
          </a:p>
          <a:p>
            <a:r>
              <a:rPr lang="nb-NO" sz="2100" dirty="0"/>
              <a:t>Hvilke matematiske begrep og strategier kan være faglige mål i denne aktiviteten? </a:t>
            </a:r>
          </a:p>
          <a:p>
            <a:pPr marL="0" indent="0">
              <a:buNone/>
            </a:pPr>
            <a:r>
              <a:rPr lang="nb-NO" sz="1700" dirty="0"/>
              <a:t>Les mer om problemløsing </a:t>
            </a:r>
            <a:r>
              <a:rPr lang="nb-NO" sz="1700" dirty="0">
                <a:hlinkClick r:id="rId3"/>
              </a:rPr>
              <a:t>her</a:t>
            </a:r>
            <a:r>
              <a:rPr lang="nb-NO" sz="1700" dirty="0"/>
              <a:t>.</a:t>
            </a:r>
          </a:p>
        </p:txBody>
      </p:sp>
    </p:spTree>
    <p:extLst>
      <p:ext uri="{BB962C8B-B14F-4D97-AF65-F5344CB8AC3E}">
        <p14:creationId xmlns:p14="http://schemas.microsoft.com/office/powerpoint/2010/main" val="225993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F48BC8-FA13-41DB-9378-A1B87EC95899}"/>
              </a:ext>
            </a:extLst>
          </p:cNvPr>
          <p:cNvSpPr>
            <a:spLocks noGrp="1"/>
          </p:cNvSpPr>
          <p:nvPr>
            <p:ph type="title"/>
          </p:nvPr>
        </p:nvSpPr>
        <p:spPr/>
        <p:txBody>
          <a:bodyPr/>
          <a:lstStyle/>
          <a:p>
            <a:r>
              <a:rPr lang="nb-NO" dirty="0"/>
              <a:t>Kalle Kanin på alle trinn</a:t>
            </a:r>
          </a:p>
        </p:txBody>
      </p:sp>
      <p:pic>
        <p:nvPicPr>
          <p:cNvPr id="4" name="Media på Internett 3">
            <a:hlinkClick r:id="" action="ppaction://media"/>
            <a:extLst>
              <a:ext uri="{FF2B5EF4-FFF2-40B4-BE49-F238E27FC236}">
                <a16:creationId xmlns:a16="http://schemas.microsoft.com/office/drawing/2014/main" id="{71301F2F-3613-42D4-972B-B7AFD7DF4AAB}"/>
              </a:ext>
            </a:extLst>
          </p:cNvPr>
          <p:cNvPicPr>
            <a:picLocks noGrp="1" noRot="1" noChangeAspect="1"/>
          </p:cNvPicPr>
          <p:nvPr>
            <p:ph idx="1"/>
            <a:videoFile r:link="rId1"/>
          </p:nvPr>
        </p:nvPicPr>
        <p:blipFill>
          <a:blip r:embed="rId3"/>
          <a:stretch>
            <a:fillRect/>
          </a:stretch>
        </p:blipFill>
        <p:spPr>
          <a:xfrm>
            <a:off x="2400300" y="2628900"/>
            <a:ext cx="4572000" cy="2571750"/>
          </a:xfrm>
          <a:prstGeom prst="rect">
            <a:avLst/>
          </a:prstGeom>
        </p:spPr>
      </p:pic>
    </p:spTree>
    <p:extLst>
      <p:ext uri="{BB962C8B-B14F-4D97-AF65-F5344CB8AC3E}">
        <p14:creationId xmlns:p14="http://schemas.microsoft.com/office/powerpoint/2010/main" val="1503491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F64DD8-2693-48FC-A3D4-78EA97CC42D9}"/>
              </a:ext>
            </a:extLst>
          </p:cNvPr>
          <p:cNvSpPr>
            <a:spLocks noGrp="1"/>
          </p:cNvSpPr>
          <p:nvPr>
            <p:ph type="title"/>
          </p:nvPr>
        </p:nvSpPr>
        <p:spPr/>
        <p:txBody>
          <a:bodyPr/>
          <a:lstStyle/>
          <a:p>
            <a:r>
              <a:rPr lang="nb-NO" dirty="0"/>
              <a:t>Klipp 1</a:t>
            </a:r>
          </a:p>
        </p:txBody>
      </p:sp>
      <p:sp>
        <p:nvSpPr>
          <p:cNvPr id="3" name="Plassholder for innhold 2">
            <a:extLst>
              <a:ext uri="{FF2B5EF4-FFF2-40B4-BE49-F238E27FC236}">
                <a16:creationId xmlns:a16="http://schemas.microsoft.com/office/drawing/2014/main" id="{52AD84A6-C699-4815-BB30-769293F5BBBB}"/>
              </a:ext>
            </a:extLst>
          </p:cNvPr>
          <p:cNvSpPr>
            <a:spLocks noGrp="1"/>
          </p:cNvSpPr>
          <p:nvPr>
            <p:ph sz="half" idx="1"/>
          </p:nvPr>
        </p:nvSpPr>
        <p:spPr/>
        <p:txBody>
          <a:bodyPr>
            <a:normAutofit fontScale="92500" lnSpcReduction="10000"/>
          </a:bodyPr>
          <a:lstStyle/>
          <a:p>
            <a:pPr marL="0" indent="0">
              <a:buNone/>
            </a:pPr>
            <a:r>
              <a:rPr lang="nb-NO" dirty="0"/>
              <a:t>Her diskuterer elevene forutsetningene for oppgaven.</a:t>
            </a:r>
          </a:p>
          <a:p>
            <a:pPr marL="0" indent="0">
              <a:buNone/>
            </a:pPr>
            <a:endParaRPr lang="nb-NO" dirty="0"/>
          </a:p>
          <a:p>
            <a:pPr marL="0" indent="0">
              <a:buNone/>
            </a:pPr>
            <a:r>
              <a:rPr lang="nb-NO" dirty="0"/>
              <a:t>Diskuter følgende i grupper:</a:t>
            </a:r>
          </a:p>
          <a:p>
            <a:r>
              <a:rPr lang="nb-NO" dirty="0"/>
              <a:t>Hvordan vurderer dere de tre elevene sine ulike tolkninger av oppgaven og situasjonen?</a:t>
            </a:r>
          </a:p>
          <a:p>
            <a:r>
              <a:rPr lang="nb-NO" dirty="0"/>
              <a:t>Vurderer dere at noen av elevene tar feil? Hvordan vil dere forholde dere til en slik diskusjon?</a:t>
            </a:r>
          </a:p>
          <a:p>
            <a:pPr marL="0" indent="0">
              <a:buNone/>
            </a:pPr>
            <a:endParaRPr lang="nb-NO" dirty="0"/>
          </a:p>
        </p:txBody>
      </p:sp>
      <p:pic>
        <p:nvPicPr>
          <p:cNvPr id="5" name="Media på Internett 4">
            <a:hlinkClick r:id="" action="ppaction://media"/>
            <a:extLst>
              <a:ext uri="{FF2B5EF4-FFF2-40B4-BE49-F238E27FC236}">
                <a16:creationId xmlns:a16="http://schemas.microsoft.com/office/drawing/2014/main" id="{4EFC47D8-DF09-47C2-A52E-8FD52F750CCF}"/>
              </a:ext>
            </a:extLst>
          </p:cNvPr>
          <p:cNvPicPr>
            <a:picLocks noGrp="1" noRot="1" noChangeAspect="1"/>
          </p:cNvPicPr>
          <p:nvPr>
            <p:ph sz="half" idx="2"/>
            <a:videoFile r:link="rId1"/>
          </p:nvPr>
        </p:nvPicPr>
        <p:blipFill>
          <a:blip r:embed="rId3"/>
          <a:stretch>
            <a:fillRect/>
          </a:stretch>
        </p:blipFill>
        <p:spPr>
          <a:xfrm>
            <a:off x="4766029" y="2598738"/>
            <a:ext cx="4168421" cy="2344737"/>
          </a:xfrm>
          <a:prstGeom prst="rect">
            <a:avLst/>
          </a:prstGeom>
        </p:spPr>
      </p:pic>
    </p:spTree>
    <p:extLst>
      <p:ext uri="{BB962C8B-B14F-4D97-AF65-F5344CB8AC3E}">
        <p14:creationId xmlns:p14="http://schemas.microsoft.com/office/powerpoint/2010/main" val="2068162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DC0012-3C8E-44F7-B3B4-7F43E9C5574C}"/>
              </a:ext>
            </a:extLst>
          </p:cNvPr>
          <p:cNvSpPr>
            <a:spLocks noGrp="1"/>
          </p:cNvSpPr>
          <p:nvPr>
            <p:ph type="title"/>
          </p:nvPr>
        </p:nvSpPr>
        <p:spPr/>
        <p:txBody>
          <a:bodyPr/>
          <a:lstStyle/>
          <a:p>
            <a:r>
              <a:rPr lang="nb-NO" dirty="0"/>
              <a:t>Klipp 2</a:t>
            </a:r>
          </a:p>
        </p:txBody>
      </p:sp>
      <p:sp>
        <p:nvSpPr>
          <p:cNvPr id="3" name="Plassholder for innhold 2">
            <a:extLst>
              <a:ext uri="{FF2B5EF4-FFF2-40B4-BE49-F238E27FC236}">
                <a16:creationId xmlns:a16="http://schemas.microsoft.com/office/drawing/2014/main" id="{646B3AC7-8C9B-44BB-9FAC-C00EF9109C07}"/>
              </a:ext>
            </a:extLst>
          </p:cNvPr>
          <p:cNvSpPr>
            <a:spLocks noGrp="1"/>
          </p:cNvSpPr>
          <p:nvPr>
            <p:ph sz="half" idx="1"/>
          </p:nvPr>
        </p:nvSpPr>
        <p:spPr/>
        <p:txBody>
          <a:bodyPr>
            <a:normAutofit fontScale="85000" lnSpcReduction="20000"/>
          </a:bodyPr>
          <a:lstStyle/>
          <a:p>
            <a:pPr marL="0" indent="0">
              <a:buNone/>
            </a:pPr>
            <a:r>
              <a:rPr lang="nb-NO" dirty="0"/>
              <a:t>Diskuter følgende i grupper:</a:t>
            </a:r>
          </a:p>
          <a:p>
            <a:r>
              <a:rPr lang="nb-NO" dirty="0"/>
              <a:t>Hvilken tolkning av forutsetningene har viser eleven her?</a:t>
            </a:r>
          </a:p>
          <a:p>
            <a:pPr marL="0" indent="0">
              <a:buNone/>
            </a:pPr>
            <a:endParaRPr lang="nb-NO" dirty="0"/>
          </a:p>
          <a:p>
            <a:r>
              <a:rPr lang="nb-NO" dirty="0"/>
              <a:t>Hvordan kan dere få fram i oppsummeringa at ulike tolkninger gir ulike svar?</a:t>
            </a:r>
          </a:p>
          <a:p>
            <a:pPr marL="0" indent="0">
              <a:buNone/>
            </a:pPr>
            <a:endParaRPr lang="nb-NO" dirty="0"/>
          </a:p>
          <a:p>
            <a:pPr marL="0" indent="0">
              <a:buNone/>
            </a:pPr>
            <a:r>
              <a:rPr lang="nb-NO" dirty="0"/>
              <a:t>Kommentar: Det er ikke slik at den ene tolkningen er mer riktig enn den andre. Det vil være verdifullt å diskutere med elevene hva tolkningene betyr i praksis.</a:t>
            </a:r>
          </a:p>
          <a:p>
            <a:pPr marL="0" indent="0">
              <a:buNone/>
            </a:pPr>
            <a:endParaRPr lang="nb-NO" dirty="0"/>
          </a:p>
        </p:txBody>
      </p:sp>
      <p:pic>
        <p:nvPicPr>
          <p:cNvPr id="5" name="Media på Internett 4">
            <a:hlinkClick r:id="" action="ppaction://media"/>
            <a:extLst>
              <a:ext uri="{FF2B5EF4-FFF2-40B4-BE49-F238E27FC236}">
                <a16:creationId xmlns:a16="http://schemas.microsoft.com/office/drawing/2014/main" id="{0688A4C4-6E42-4D78-B4D1-611A6B8B00AF}"/>
              </a:ext>
            </a:extLst>
          </p:cNvPr>
          <p:cNvPicPr>
            <a:picLocks noGrp="1" noRot="1" noChangeAspect="1"/>
          </p:cNvPicPr>
          <p:nvPr>
            <p:ph sz="half" idx="2"/>
            <a:videoFile r:link="rId1"/>
          </p:nvPr>
        </p:nvPicPr>
        <p:blipFill>
          <a:blip r:embed="rId3"/>
          <a:stretch>
            <a:fillRect/>
          </a:stretch>
        </p:blipFill>
        <p:spPr>
          <a:xfrm>
            <a:off x="4622399" y="2598738"/>
            <a:ext cx="4312051" cy="2425529"/>
          </a:xfrm>
          <a:prstGeom prst="rect">
            <a:avLst/>
          </a:prstGeom>
        </p:spPr>
      </p:pic>
    </p:spTree>
    <p:extLst>
      <p:ext uri="{BB962C8B-B14F-4D97-AF65-F5344CB8AC3E}">
        <p14:creationId xmlns:p14="http://schemas.microsoft.com/office/powerpoint/2010/main" val="305125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11A0EE-7926-4691-A1F7-203553AFA9F8}"/>
              </a:ext>
            </a:extLst>
          </p:cNvPr>
          <p:cNvSpPr>
            <a:spLocks noGrp="1"/>
          </p:cNvSpPr>
          <p:nvPr>
            <p:ph type="title"/>
          </p:nvPr>
        </p:nvSpPr>
        <p:spPr/>
        <p:txBody>
          <a:bodyPr/>
          <a:lstStyle/>
          <a:p>
            <a:r>
              <a:rPr lang="nb-NO" dirty="0"/>
              <a:t>Klipp 3</a:t>
            </a:r>
          </a:p>
        </p:txBody>
      </p:sp>
      <p:sp>
        <p:nvSpPr>
          <p:cNvPr id="3" name="Plassholder for innhold 2">
            <a:extLst>
              <a:ext uri="{FF2B5EF4-FFF2-40B4-BE49-F238E27FC236}">
                <a16:creationId xmlns:a16="http://schemas.microsoft.com/office/drawing/2014/main" id="{93D33DE8-69EB-4534-BA1E-4AE20C1DD682}"/>
              </a:ext>
            </a:extLst>
          </p:cNvPr>
          <p:cNvSpPr>
            <a:spLocks noGrp="1"/>
          </p:cNvSpPr>
          <p:nvPr>
            <p:ph sz="half" idx="1"/>
          </p:nvPr>
        </p:nvSpPr>
        <p:spPr/>
        <p:txBody>
          <a:bodyPr/>
          <a:lstStyle/>
          <a:p>
            <a:pPr marL="0" indent="0">
              <a:buNone/>
            </a:pPr>
            <a:r>
              <a:rPr lang="nb-NO" dirty="0"/>
              <a:t>Diskuter følgende i grupper:</a:t>
            </a:r>
          </a:p>
          <a:p>
            <a:r>
              <a:rPr lang="nb-NO" dirty="0"/>
              <a:t>Hvordan gir læreren innspill til denne gruppa?</a:t>
            </a:r>
          </a:p>
          <a:p>
            <a:r>
              <a:rPr lang="nb-NO" dirty="0"/>
              <a:t>Mener dere det er gode innspill, hvorfor/hvorfor ikke?</a:t>
            </a:r>
          </a:p>
          <a:p>
            <a:r>
              <a:rPr lang="nb-NO" dirty="0"/>
              <a:t>Hvilke innspill ville dere ha gitt?</a:t>
            </a:r>
          </a:p>
        </p:txBody>
      </p:sp>
      <p:pic>
        <p:nvPicPr>
          <p:cNvPr id="5" name="Media på Internett 4">
            <a:hlinkClick r:id="" action="ppaction://media"/>
            <a:extLst>
              <a:ext uri="{FF2B5EF4-FFF2-40B4-BE49-F238E27FC236}">
                <a16:creationId xmlns:a16="http://schemas.microsoft.com/office/drawing/2014/main" id="{1B83E307-40F8-4FFF-9178-EFA6766AFA4D}"/>
              </a:ext>
            </a:extLst>
          </p:cNvPr>
          <p:cNvPicPr>
            <a:picLocks noGrp="1" noRot="1" noChangeAspect="1"/>
          </p:cNvPicPr>
          <p:nvPr>
            <p:ph sz="half" idx="2"/>
            <a:videoFile r:link="rId1"/>
          </p:nvPr>
        </p:nvPicPr>
        <p:blipFill>
          <a:blip r:embed="rId3"/>
          <a:stretch>
            <a:fillRect/>
          </a:stretch>
        </p:blipFill>
        <p:spPr>
          <a:xfrm>
            <a:off x="4772025" y="2598738"/>
            <a:ext cx="4162425" cy="2341364"/>
          </a:xfrm>
          <a:prstGeom prst="rect">
            <a:avLst/>
          </a:prstGeom>
        </p:spPr>
      </p:pic>
    </p:spTree>
    <p:extLst>
      <p:ext uri="{BB962C8B-B14F-4D97-AF65-F5344CB8AC3E}">
        <p14:creationId xmlns:p14="http://schemas.microsoft.com/office/powerpoint/2010/main" val="2211676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7260AB-B9E7-42FC-B850-D0E78A85925B}"/>
              </a:ext>
            </a:extLst>
          </p:cNvPr>
          <p:cNvSpPr>
            <a:spLocks noGrp="1"/>
          </p:cNvSpPr>
          <p:nvPr>
            <p:ph type="title"/>
          </p:nvPr>
        </p:nvSpPr>
        <p:spPr/>
        <p:txBody>
          <a:bodyPr/>
          <a:lstStyle/>
          <a:p>
            <a:r>
              <a:rPr lang="nb-NO" dirty="0"/>
              <a:t>Elevbesvarelse</a:t>
            </a:r>
          </a:p>
        </p:txBody>
      </p:sp>
      <p:sp>
        <p:nvSpPr>
          <p:cNvPr id="4" name="Plassholder for innhold 3">
            <a:extLst>
              <a:ext uri="{FF2B5EF4-FFF2-40B4-BE49-F238E27FC236}">
                <a16:creationId xmlns:a16="http://schemas.microsoft.com/office/drawing/2014/main" id="{2E08B989-D758-417F-90AF-BDB2D5092403}"/>
              </a:ext>
            </a:extLst>
          </p:cNvPr>
          <p:cNvSpPr>
            <a:spLocks noGrp="1"/>
          </p:cNvSpPr>
          <p:nvPr>
            <p:ph sz="half" idx="1"/>
          </p:nvPr>
        </p:nvSpPr>
        <p:spPr/>
        <p:txBody>
          <a:bodyPr/>
          <a:lstStyle/>
          <a:p>
            <a:r>
              <a:rPr lang="nb-NO" dirty="0"/>
              <a:t>Hvilke tilbakemeldinger kan dere gi i etterkant av arbeidet, som elevene kan ta med seg til videre arbeid med lignende oppgaver?</a:t>
            </a:r>
          </a:p>
          <a:p>
            <a:pPr marL="0" indent="0">
              <a:buNone/>
            </a:pPr>
            <a:endParaRPr lang="nb-NO" dirty="0"/>
          </a:p>
        </p:txBody>
      </p:sp>
      <p:sp>
        <p:nvSpPr>
          <p:cNvPr id="5" name="Plassholder for innhold 4">
            <a:extLst>
              <a:ext uri="{FF2B5EF4-FFF2-40B4-BE49-F238E27FC236}">
                <a16:creationId xmlns:a16="http://schemas.microsoft.com/office/drawing/2014/main" id="{0421AD94-5200-4E34-8D71-DBF4C05FEE05}"/>
              </a:ext>
            </a:extLst>
          </p:cNvPr>
          <p:cNvSpPr>
            <a:spLocks noGrp="1"/>
          </p:cNvSpPr>
          <p:nvPr>
            <p:ph sz="half" idx="2"/>
          </p:nvPr>
        </p:nvSpPr>
        <p:spPr/>
        <p:txBody>
          <a:bodyPr/>
          <a:lstStyle/>
          <a:p>
            <a:r>
              <a:rPr lang="nb-NO" dirty="0"/>
              <a:t>Bilde 9</a:t>
            </a:r>
          </a:p>
          <a:p>
            <a:endParaRPr lang="nb-NO" dirty="0"/>
          </a:p>
          <a:p>
            <a:endParaRPr lang="nb-NO" dirty="0"/>
          </a:p>
          <a:p>
            <a:r>
              <a:rPr lang="nb-NO" dirty="0"/>
              <a:t>Hvilke tilbakemeldinger kan dere gi i etterkant av arbeidet, som elevene kan ta med seg til videre arbeid med lignende oppgaver?</a:t>
            </a:r>
          </a:p>
          <a:p>
            <a:pPr marL="0" indent="0">
              <a:buNone/>
            </a:pPr>
            <a:endParaRPr lang="nb-NO" dirty="0"/>
          </a:p>
        </p:txBody>
      </p:sp>
      <p:pic>
        <p:nvPicPr>
          <p:cNvPr id="6" name="Bilde 5">
            <a:extLst>
              <a:ext uri="{FF2B5EF4-FFF2-40B4-BE49-F238E27FC236}">
                <a16:creationId xmlns:a16="http://schemas.microsoft.com/office/drawing/2014/main" id="{997E1CD0-0888-4BDC-B959-567E29E92C5F}"/>
              </a:ext>
            </a:extLst>
          </p:cNvPr>
          <p:cNvPicPr>
            <a:picLocks noChangeAspect="1"/>
          </p:cNvPicPr>
          <p:nvPr/>
        </p:nvPicPr>
        <p:blipFill rotWithShape="1">
          <a:blip r:embed="rId2"/>
          <a:srcRect r="63670" b="1250"/>
          <a:stretch/>
        </p:blipFill>
        <p:spPr>
          <a:xfrm>
            <a:off x="4925666" y="473074"/>
            <a:ext cx="3321934" cy="6019800"/>
          </a:xfrm>
          <a:prstGeom prst="rect">
            <a:avLst/>
          </a:prstGeom>
        </p:spPr>
      </p:pic>
    </p:spTree>
    <p:extLst>
      <p:ext uri="{BB962C8B-B14F-4D97-AF65-F5344CB8AC3E}">
        <p14:creationId xmlns:p14="http://schemas.microsoft.com/office/powerpoint/2010/main" val="135323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05AAE5-FA49-4AC5-B2AF-902057009EB2}"/>
              </a:ext>
            </a:extLst>
          </p:cNvPr>
          <p:cNvSpPr>
            <a:spLocks noGrp="1"/>
          </p:cNvSpPr>
          <p:nvPr>
            <p:ph type="title"/>
          </p:nvPr>
        </p:nvSpPr>
        <p:spPr/>
        <p:txBody>
          <a:bodyPr/>
          <a:lstStyle/>
          <a:p>
            <a:r>
              <a:rPr lang="nb-NO" dirty="0"/>
              <a:t>Elevbesvarelse</a:t>
            </a:r>
          </a:p>
        </p:txBody>
      </p:sp>
      <p:sp>
        <p:nvSpPr>
          <p:cNvPr id="3" name="Plassholder for innhold 2">
            <a:extLst>
              <a:ext uri="{FF2B5EF4-FFF2-40B4-BE49-F238E27FC236}">
                <a16:creationId xmlns:a16="http://schemas.microsoft.com/office/drawing/2014/main" id="{8C412F49-C6B3-4214-9813-EAE120A8CA62}"/>
              </a:ext>
            </a:extLst>
          </p:cNvPr>
          <p:cNvSpPr>
            <a:spLocks noGrp="1"/>
          </p:cNvSpPr>
          <p:nvPr>
            <p:ph sz="half" idx="1"/>
          </p:nvPr>
        </p:nvSpPr>
        <p:spPr/>
        <p:txBody>
          <a:bodyPr/>
          <a:lstStyle/>
          <a:p>
            <a:r>
              <a:rPr lang="nb-NO" dirty="0"/>
              <a:t>Hvilke tilbakemeldinger kan dere gi i etterkant av arbeidet, som elevene kan ta med seg til videre arbeid med lignende oppgaver?</a:t>
            </a:r>
          </a:p>
          <a:p>
            <a:pPr marL="0" indent="0">
              <a:buNone/>
            </a:pPr>
            <a:endParaRPr lang="nb-NO" dirty="0"/>
          </a:p>
        </p:txBody>
      </p:sp>
      <p:pic>
        <p:nvPicPr>
          <p:cNvPr id="6" name="Plassholder for innhold 5">
            <a:extLst>
              <a:ext uri="{FF2B5EF4-FFF2-40B4-BE49-F238E27FC236}">
                <a16:creationId xmlns:a16="http://schemas.microsoft.com/office/drawing/2014/main" id="{093A7002-2888-49BD-9FB4-EB922C04AD9B}"/>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245" t="-2526" r="14118" b="10783"/>
          <a:stretch/>
        </p:blipFill>
        <p:spPr bwMode="blackGray">
          <a:xfrm>
            <a:off x="5275571" y="672842"/>
            <a:ext cx="3203411" cy="5466017"/>
          </a:xfrm>
        </p:spPr>
      </p:pic>
    </p:spTree>
    <p:extLst>
      <p:ext uri="{BB962C8B-B14F-4D97-AF65-F5344CB8AC3E}">
        <p14:creationId xmlns:p14="http://schemas.microsoft.com/office/powerpoint/2010/main" val="1214027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A17288-525B-44AB-A119-71EA228F3064}"/>
              </a:ext>
            </a:extLst>
          </p:cNvPr>
          <p:cNvSpPr>
            <a:spLocks noGrp="1"/>
          </p:cNvSpPr>
          <p:nvPr>
            <p:ph type="title"/>
          </p:nvPr>
        </p:nvSpPr>
        <p:spPr/>
        <p:txBody>
          <a:bodyPr/>
          <a:lstStyle/>
          <a:p>
            <a:r>
              <a:rPr lang="nb-NO" dirty="0"/>
              <a:t>Oppsummering i plenum</a:t>
            </a:r>
          </a:p>
        </p:txBody>
      </p:sp>
      <p:sp>
        <p:nvSpPr>
          <p:cNvPr id="3" name="Plassholder for innhold 2">
            <a:extLst>
              <a:ext uri="{FF2B5EF4-FFF2-40B4-BE49-F238E27FC236}">
                <a16:creationId xmlns:a16="http://schemas.microsoft.com/office/drawing/2014/main" id="{395F652A-B66F-4E97-BC9E-8EA2DC2F2405}"/>
              </a:ext>
            </a:extLst>
          </p:cNvPr>
          <p:cNvSpPr>
            <a:spLocks noGrp="1"/>
          </p:cNvSpPr>
          <p:nvPr>
            <p:ph idx="1"/>
          </p:nvPr>
        </p:nvSpPr>
        <p:spPr/>
        <p:txBody>
          <a:bodyPr/>
          <a:lstStyle/>
          <a:p>
            <a:pPr marL="0" indent="0">
              <a:buNone/>
            </a:pPr>
            <a:endParaRPr lang="nb-NO" dirty="0"/>
          </a:p>
          <a:p>
            <a:pPr marL="0" indent="0">
              <a:buNone/>
            </a:pPr>
            <a:r>
              <a:rPr lang="nb-NO" dirty="0"/>
              <a:t>Hver grupper deler kortfattet fra sine samtaler og refleksjoner knyttet til filmene og bildene. </a:t>
            </a:r>
          </a:p>
        </p:txBody>
      </p:sp>
    </p:spTree>
    <p:extLst>
      <p:ext uri="{BB962C8B-B14F-4D97-AF65-F5344CB8AC3E}">
        <p14:creationId xmlns:p14="http://schemas.microsoft.com/office/powerpoint/2010/main" val="2323247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Planlegg egen undervisning </a:t>
            </a:r>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25 minutter</a:t>
            </a:r>
          </a:p>
        </p:txBody>
      </p:sp>
    </p:spTree>
    <p:extLst>
      <p:ext uri="{BB962C8B-B14F-4D97-AF65-F5344CB8AC3E}">
        <p14:creationId xmlns:p14="http://schemas.microsoft.com/office/powerpoint/2010/main" val="1461678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Planlegg egen undervisning</a:t>
            </a:r>
          </a:p>
        </p:txBody>
      </p:sp>
      <p:sp>
        <p:nvSpPr>
          <p:cNvPr id="3" name="Plassholder for innhold 2"/>
          <p:cNvSpPr>
            <a:spLocks noGrp="1"/>
          </p:cNvSpPr>
          <p:nvPr>
            <p:ph idx="1"/>
          </p:nvPr>
        </p:nvSpPr>
        <p:spPr>
          <a:xfrm>
            <a:off x="895738" y="1512000"/>
            <a:ext cx="7583244" cy="4493945"/>
          </a:xfrm>
        </p:spPr>
        <p:txBody>
          <a:bodyPr>
            <a:normAutofit/>
          </a:bodyPr>
          <a:lstStyle/>
          <a:p>
            <a:pPr marL="0" indent="0">
              <a:buNone/>
            </a:pPr>
            <a:r>
              <a:rPr lang="nb-NO" sz="2200" dirty="0"/>
              <a:t>Dere skal nå planlegge og gjennomføre en undervisningsøkt der dere bruker Kalle Kanin. Aktiviteten skal gjennomføres før neste samling. Planlegg sammen på trinn eller på tvers av trinn alt etter hva som passer best.</a:t>
            </a:r>
          </a:p>
          <a:p>
            <a:pPr lvl="1"/>
            <a:r>
              <a:rPr lang="nb-NO" sz="1800" dirty="0"/>
              <a:t>Bruk vedlagte undervisningsnotat.</a:t>
            </a:r>
          </a:p>
          <a:p>
            <a:pPr marL="457200" lvl="1" indent="0">
              <a:buNone/>
            </a:pPr>
            <a:endParaRPr lang="nb-NO" sz="1800" dirty="0"/>
          </a:p>
          <a:p>
            <a:pPr marL="0" indent="0">
              <a:buNone/>
            </a:pPr>
            <a:r>
              <a:rPr lang="nb-NO" sz="2200" dirty="0"/>
              <a:t>Dere skal gi elevene/elevgruppen(e) </a:t>
            </a:r>
            <a:r>
              <a:rPr lang="nb-NO" sz="2200"/>
              <a:t>skriftlige eller </a:t>
            </a:r>
            <a:r>
              <a:rPr lang="nb-NO" sz="2200" dirty="0"/>
              <a:t>muntlige tilbakemeldinger som de kan bruke i videre arbeid.</a:t>
            </a:r>
          </a:p>
          <a:p>
            <a:pPr marL="0" indent="0">
              <a:buNone/>
            </a:pPr>
            <a:endParaRPr lang="nb-NO" sz="2200" dirty="0"/>
          </a:p>
          <a:p>
            <a:pPr marL="0" indent="0">
              <a:buNone/>
            </a:pPr>
            <a:r>
              <a:rPr lang="nb-NO" sz="2200" dirty="0"/>
              <a:t>Etter at dere har gjennomført undervisningsøkta skal dere planlegge en ny undervisningsøkt. Dere velger nå en oppgave der elevene får nytte av de tilbakemeldingene de har fått, og kan bruke dem i videre arbeid.</a:t>
            </a:r>
          </a:p>
          <a:p>
            <a:pPr lvl="1"/>
            <a:endParaRPr lang="nb-NO" sz="1800" dirty="0"/>
          </a:p>
          <a:p>
            <a:pPr marL="0" indent="0">
              <a:buNone/>
            </a:pPr>
            <a:endParaRPr lang="nb-NO" sz="2200" dirty="0"/>
          </a:p>
          <a:p>
            <a:endParaRPr lang="nb-NO" sz="2200" dirty="0"/>
          </a:p>
        </p:txBody>
      </p:sp>
    </p:spTree>
    <p:extLst>
      <p:ext uri="{BB962C8B-B14F-4D97-AF65-F5344CB8AC3E}">
        <p14:creationId xmlns:p14="http://schemas.microsoft.com/office/powerpoint/2010/main" val="133897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Mål</a:t>
            </a:r>
          </a:p>
        </p:txBody>
      </p:sp>
      <p:sp>
        <p:nvSpPr>
          <p:cNvPr id="3" name="Plassholder for innhold 2"/>
          <p:cNvSpPr>
            <a:spLocks noGrp="1"/>
          </p:cNvSpPr>
          <p:nvPr>
            <p:ph idx="1"/>
          </p:nvPr>
        </p:nvSpPr>
        <p:spPr/>
        <p:txBody>
          <a:bodyPr>
            <a:normAutofit/>
          </a:bodyPr>
          <a:lstStyle/>
          <a:p>
            <a:pPr marL="0" indent="0">
              <a:buNone/>
            </a:pPr>
            <a:r>
              <a:rPr lang="nb-NO" dirty="0"/>
              <a:t>Målet med denne modulen er å kunne vurdere elevers arbeid med problemløsing, stille spørsmål som hjelper elevene framover i læringsprosessen og planlegge videre undervisning som tar utgangspunkt i de vurderinger som gjøres.</a:t>
            </a:r>
          </a:p>
          <a:p>
            <a:pPr marL="0" indent="0">
              <a:lnSpc>
                <a:spcPct val="100000"/>
              </a:lnSpc>
              <a:spcBef>
                <a:spcPts val="0"/>
              </a:spcBef>
              <a:spcAft>
                <a:spcPts val="1200"/>
              </a:spcAft>
              <a:buNone/>
            </a:pPr>
            <a:endParaRPr lang="nb-NO" sz="2200" dirty="0"/>
          </a:p>
        </p:txBody>
      </p:sp>
    </p:spTree>
    <p:extLst>
      <p:ext uri="{BB962C8B-B14F-4D97-AF65-F5344CB8AC3E}">
        <p14:creationId xmlns:p14="http://schemas.microsoft.com/office/powerpoint/2010/main" val="2751438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54D141-9F22-4968-8BB0-A5519AE9A8FE}"/>
              </a:ext>
            </a:extLst>
          </p:cNvPr>
          <p:cNvSpPr>
            <a:spLocks noGrp="1"/>
          </p:cNvSpPr>
          <p:nvPr>
            <p:ph type="title"/>
          </p:nvPr>
        </p:nvSpPr>
        <p:spPr/>
        <p:txBody>
          <a:bodyPr/>
          <a:lstStyle/>
          <a:p>
            <a:r>
              <a:rPr lang="nb-NO" dirty="0"/>
              <a:t>Momenter til planlegging </a:t>
            </a:r>
          </a:p>
        </p:txBody>
      </p:sp>
      <p:sp>
        <p:nvSpPr>
          <p:cNvPr id="3" name="Plassholder for innhold 2">
            <a:extLst>
              <a:ext uri="{FF2B5EF4-FFF2-40B4-BE49-F238E27FC236}">
                <a16:creationId xmlns:a16="http://schemas.microsoft.com/office/drawing/2014/main" id="{69E54AA6-37B6-476E-966B-A4F97F919C0A}"/>
              </a:ext>
            </a:extLst>
          </p:cNvPr>
          <p:cNvSpPr>
            <a:spLocks noGrp="1"/>
          </p:cNvSpPr>
          <p:nvPr>
            <p:ph idx="1"/>
          </p:nvPr>
        </p:nvSpPr>
        <p:spPr/>
        <p:txBody>
          <a:bodyPr/>
          <a:lstStyle/>
          <a:p>
            <a:r>
              <a:rPr lang="nb-NO" sz="2200" dirty="0"/>
              <a:t>Prøv å forutse hvilke ulike framgangsmåter elever på deres klassetrinn vil kunne bruke for å løse oppgaven og planlegg hvilke tilbakemeldinger dere gir til elever som bruker de ulike framgangsmåtene.</a:t>
            </a:r>
          </a:p>
          <a:p>
            <a:r>
              <a:rPr lang="nb-NO" sz="2200" dirty="0"/>
              <a:t>Definer noen nøkkelspørsmål som vil kunne hjelpe elevene videre i arbeidet om de blir stående fast?</a:t>
            </a:r>
          </a:p>
          <a:p>
            <a:r>
              <a:rPr lang="nb-NO" sz="2200" dirty="0"/>
              <a:t>Hvordan vil dere vise at dere har forventninger til alle elevene?</a:t>
            </a:r>
          </a:p>
          <a:p>
            <a:r>
              <a:rPr lang="nb-NO" sz="2200" dirty="0"/>
              <a:t>Hvordan vil dere oppsummere arbeidet og gi elevene kvalitativt gode tilbakemeldinger?</a:t>
            </a:r>
          </a:p>
        </p:txBody>
      </p:sp>
    </p:spTree>
    <p:extLst>
      <p:ext uri="{BB962C8B-B14F-4D97-AF65-F5344CB8AC3E}">
        <p14:creationId xmlns:p14="http://schemas.microsoft.com/office/powerpoint/2010/main" val="117058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71179" y="2556218"/>
            <a:ext cx="7801641" cy="1674976"/>
          </a:xfrm>
        </p:spPr>
        <p:txBody>
          <a:bodyPr>
            <a:normAutofit/>
          </a:bodyPr>
          <a:lstStyle/>
          <a:p>
            <a:pPr>
              <a:lnSpc>
                <a:spcPct val="120000"/>
              </a:lnSpc>
            </a:pPr>
            <a:r>
              <a:rPr lang="nb-NO" dirty="0">
                <a:solidFill>
                  <a:srgbClr val="268183"/>
                </a:solidFill>
              </a:rPr>
              <a:t>Vurdering i matematikk</a:t>
            </a:r>
            <a:br>
              <a:rPr lang="nb-NO" dirty="0">
                <a:solidFill>
                  <a:srgbClr val="268183"/>
                </a:solidFill>
              </a:rPr>
            </a:br>
            <a:r>
              <a:rPr lang="nb-NO" sz="3200" dirty="0">
                <a:solidFill>
                  <a:srgbClr val="268183"/>
                </a:solidFill>
              </a:rPr>
              <a:t>D – Etterarbeid</a:t>
            </a:r>
            <a:endParaRPr lang="nb-NO" dirty="0">
              <a:solidFill>
                <a:srgbClr val="268183"/>
              </a:solidFill>
            </a:endParaRPr>
          </a:p>
        </p:txBody>
      </p:sp>
      <p:sp>
        <p:nvSpPr>
          <p:cNvPr id="4" name="Undertittel 3">
            <a:extLst>
              <a:ext uri="{FF2B5EF4-FFF2-40B4-BE49-F238E27FC236}">
                <a16:creationId xmlns:a16="http://schemas.microsoft.com/office/drawing/2014/main" id="{DD7B2E6B-256D-4F96-A706-945018535340}"/>
              </a:ext>
            </a:extLst>
          </p:cNvPr>
          <p:cNvSpPr>
            <a:spLocks noGrp="1"/>
          </p:cNvSpPr>
          <p:nvPr>
            <p:ph type="subTitle" idx="1"/>
          </p:nvPr>
        </p:nvSpPr>
        <p:spPr>
          <a:xfrm>
            <a:off x="1931783" y="1912281"/>
            <a:ext cx="5280434" cy="442989"/>
          </a:xfrm>
        </p:spPr>
        <p:txBody>
          <a:bodyPr/>
          <a:lstStyle/>
          <a:p>
            <a:r>
              <a:rPr lang="nb-NO" dirty="0"/>
              <a:t>Modul 3</a:t>
            </a:r>
          </a:p>
        </p:txBody>
      </p:sp>
    </p:spTree>
    <p:extLst>
      <p:ext uri="{BB962C8B-B14F-4D97-AF65-F5344CB8AC3E}">
        <p14:creationId xmlns:p14="http://schemas.microsoft.com/office/powerpoint/2010/main" val="2282373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Mål</a:t>
            </a:r>
          </a:p>
        </p:txBody>
      </p:sp>
      <p:sp>
        <p:nvSpPr>
          <p:cNvPr id="3" name="Plassholder for innhold 2"/>
          <p:cNvSpPr>
            <a:spLocks noGrp="1"/>
          </p:cNvSpPr>
          <p:nvPr>
            <p:ph idx="1"/>
          </p:nvPr>
        </p:nvSpPr>
        <p:spPr/>
        <p:txBody>
          <a:bodyPr>
            <a:normAutofit/>
          </a:bodyPr>
          <a:lstStyle/>
          <a:p>
            <a:pPr marL="0" indent="0">
              <a:buNone/>
            </a:pPr>
            <a:r>
              <a:rPr lang="nb-NO" dirty="0"/>
              <a:t>Målet med denne modulen er å kunne vurdere elevers arbeid med problemløsing, stille spørsmål som hjelper elevene framover i læringsprosessen og planlegge videre undervisning som tar utgangspunkt i de vurderinger som gjøres.</a:t>
            </a:r>
          </a:p>
        </p:txBody>
      </p:sp>
    </p:spTree>
    <p:extLst>
      <p:ext uri="{BB962C8B-B14F-4D97-AF65-F5344CB8AC3E}">
        <p14:creationId xmlns:p14="http://schemas.microsoft.com/office/powerpoint/2010/main" val="4014236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Tidsplan for denne økta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8625479"/>
              </p:ext>
            </p:extLst>
          </p:nvPr>
        </p:nvGraphicFramePr>
        <p:xfrm>
          <a:off x="895350" y="1825625"/>
          <a:ext cx="7583488" cy="2133600"/>
        </p:xfrm>
        <a:graphic>
          <a:graphicData uri="http://schemas.openxmlformats.org/drawingml/2006/table">
            <a:tbl>
              <a:tblPr firstRow="1" bandRow="1">
                <a:tableStyleId>{5C22544A-7EE6-4342-B048-85BDC9FD1C3A}</a:tableStyleId>
              </a:tblPr>
              <a:tblGrid>
                <a:gridCol w="5011674">
                  <a:extLst>
                    <a:ext uri="{9D8B030D-6E8A-4147-A177-3AD203B41FA5}">
                      <a16:colId xmlns:a16="http://schemas.microsoft.com/office/drawing/2014/main" val="3943618325"/>
                    </a:ext>
                  </a:extLst>
                </a:gridCol>
                <a:gridCol w="2571814">
                  <a:extLst>
                    <a:ext uri="{9D8B030D-6E8A-4147-A177-3AD203B41FA5}">
                      <a16:colId xmlns:a16="http://schemas.microsoft.com/office/drawing/2014/main" val="231172075"/>
                    </a:ext>
                  </a:extLst>
                </a:gridCol>
              </a:tblGrid>
              <a:tr h="370840">
                <a:tc>
                  <a:txBody>
                    <a:bodyPr/>
                    <a:lstStyle/>
                    <a:p>
                      <a:r>
                        <a:rPr lang="nb-NO" sz="2200" b="0" dirty="0"/>
                        <a:t>Aktivitet</a:t>
                      </a:r>
                    </a:p>
                  </a:txBody>
                  <a:tcPr/>
                </a:tc>
                <a:tc>
                  <a:txBody>
                    <a:bodyPr/>
                    <a:lstStyle/>
                    <a:p>
                      <a:r>
                        <a:rPr lang="nb-NO" sz="2200" b="0" dirty="0"/>
                        <a:t>Tid</a:t>
                      </a:r>
                    </a:p>
                  </a:txBody>
                  <a:tcPr/>
                </a:tc>
                <a:extLst>
                  <a:ext uri="{0D108BD9-81ED-4DB2-BD59-A6C34878D82A}">
                    <a16:rowId xmlns:a16="http://schemas.microsoft.com/office/drawing/2014/main" val="3328857818"/>
                  </a:ext>
                </a:extLst>
              </a:tr>
              <a:tr h="370840">
                <a:tc>
                  <a:txBody>
                    <a:bodyPr/>
                    <a:lstStyle/>
                    <a:p>
                      <a:r>
                        <a:rPr lang="nb-NO" sz="2200" dirty="0"/>
                        <a:t>Del erfaringer i grupper</a:t>
                      </a:r>
                    </a:p>
                  </a:txBody>
                  <a:tcPr/>
                </a:tc>
                <a:tc>
                  <a:txBody>
                    <a:bodyPr/>
                    <a:lstStyle/>
                    <a:p>
                      <a:r>
                        <a:rPr lang="nb-NO" sz="2200" dirty="0"/>
                        <a:t>20 minutter</a:t>
                      </a:r>
                    </a:p>
                  </a:txBody>
                  <a:tcPr/>
                </a:tc>
                <a:extLst>
                  <a:ext uri="{0D108BD9-81ED-4DB2-BD59-A6C34878D82A}">
                    <a16:rowId xmlns:a16="http://schemas.microsoft.com/office/drawing/2014/main" val="3695347588"/>
                  </a:ext>
                </a:extLst>
              </a:tr>
              <a:tr h="370840">
                <a:tc>
                  <a:txBody>
                    <a:bodyPr/>
                    <a:lstStyle/>
                    <a:p>
                      <a:r>
                        <a:rPr lang="nb-NO" sz="2200" dirty="0"/>
                        <a:t>Oppsummer i plenum</a:t>
                      </a:r>
                    </a:p>
                  </a:txBody>
                  <a:tcPr/>
                </a:tc>
                <a:tc>
                  <a:txBody>
                    <a:bodyPr/>
                    <a:lstStyle/>
                    <a:p>
                      <a:r>
                        <a:rPr lang="nb-NO" sz="2200" dirty="0"/>
                        <a:t>15 minutter</a:t>
                      </a:r>
                    </a:p>
                  </a:txBody>
                  <a:tcPr/>
                </a:tc>
                <a:extLst>
                  <a:ext uri="{0D108BD9-81ED-4DB2-BD59-A6C34878D82A}">
                    <a16:rowId xmlns:a16="http://schemas.microsoft.com/office/drawing/2014/main" val="1279079973"/>
                  </a:ext>
                </a:extLst>
              </a:tr>
              <a:tr h="370840">
                <a:tc>
                  <a:txBody>
                    <a:bodyPr/>
                    <a:lstStyle/>
                    <a:p>
                      <a:r>
                        <a:rPr lang="nb-NO" sz="2200" dirty="0"/>
                        <a:t>Veien videre</a:t>
                      </a:r>
                    </a:p>
                  </a:txBody>
                  <a:tcPr/>
                </a:tc>
                <a:tc>
                  <a:txBody>
                    <a:bodyPr/>
                    <a:lstStyle/>
                    <a:p>
                      <a:r>
                        <a:rPr lang="nb-NO" sz="2200" dirty="0"/>
                        <a:t>10 minutter</a:t>
                      </a:r>
                    </a:p>
                  </a:txBody>
                  <a:tcPr/>
                </a:tc>
                <a:extLst>
                  <a:ext uri="{0D108BD9-81ED-4DB2-BD59-A6C34878D82A}">
                    <a16:rowId xmlns:a16="http://schemas.microsoft.com/office/drawing/2014/main" val="4283889511"/>
                  </a:ext>
                </a:extLst>
              </a:tr>
              <a:tr h="370840">
                <a:tc>
                  <a:txBody>
                    <a:bodyPr/>
                    <a:lstStyle/>
                    <a:p>
                      <a:r>
                        <a:rPr lang="nb-NO" sz="2200" b="1" dirty="0"/>
                        <a:t>Totalt</a:t>
                      </a:r>
                    </a:p>
                  </a:txBody>
                  <a:tcPr/>
                </a:tc>
                <a:tc>
                  <a:txBody>
                    <a:bodyPr/>
                    <a:lstStyle/>
                    <a:p>
                      <a:r>
                        <a:rPr lang="nb-NO" sz="2200" b="1" dirty="0"/>
                        <a:t>45</a:t>
                      </a:r>
                      <a:r>
                        <a:rPr lang="nb-NO" sz="2200" b="1" baseline="0" dirty="0"/>
                        <a:t> </a:t>
                      </a:r>
                      <a:r>
                        <a:rPr lang="nb-NO" sz="2200" b="1" dirty="0"/>
                        <a:t>minutter</a:t>
                      </a:r>
                    </a:p>
                  </a:txBody>
                  <a:tcPr/>
                </a:tc>
                <a:extLst>
                  <a:ext uri="{0D108BD9-81ED-4DB2-BD59-A6C34878D82A}">
                    <a16:rowId xmlns:a16="http://schemas.microsoft.com/office/drawing/2014/main" val="1373953457"/>
                  </a:ext>
                </a:extLst>
              </a:tr>
            </a:tbl>
          </a:graphicData>
        </a:graphic>
      </p:graphicFrame>
    </p:spTree>
    <p:extLst>
      <p:ext uri="{BB962C8B-B14F-4D97-AF65-F5344CB8AC3E}">
        <p14:creationId xmlns:p14="http://schemas.microsoft.com/office/powerpoint/2010/main" val="25413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t>Del erfaringer i grupper (20 minutter)</a:t>
            </a:r>
            <a:endParaRPr lang="nb-NO" dirty="0">
              <a:solidFill>
                <a:srgbClr val="268183"/>
              </a:solidFill>
            </a:endParaRPr>
          </a:p>
        </p:txBody>
      </p:sp>
      <p:sp>
        <p:nvSpPr>
          <p:cNvPr id="3" name="Plassholder for innhold 2"/>
          <p:cNvSpPr>
            <a:spLocks noGrp="1"/>
          </p:cNvSpPr>
          <p:nvPr>
            <p:ph idx="1"/>
          </p:nvPr>
        </p:nvSpPr>
        <p:spPr/>
        <p:txBody>
          <a:bodyPr>
            <a:normAutofit/>
          </a:bodyPr>
          <a:lstStyle/>
          <a:p>
            <a:pPr>
              <a:spcBef>
                <a:spcPts val="0"/>
              </a:spcBef>
              <a:spcAft>
                <a:spcPts val="1800"/>
              </a:spcAft>
            </a:pPr>
            <a:r>
              <a:rPr lang="nb-NO" sz="2200" dirty="0"/>
              <a:t>Diskuter refleksjonsspørsmålene fra gjennomføring gruppevis (3-4 per gruppe).</a:t>
            </a:r>
          </a:p>
          <a:p>
            <a:pPr lvl="0"/>
            <a:r>
              <a:rPr lang="nb-NO" sz="2200" dirty="0"/>
              <a:t>Hvordan reagerer elevene på de tilbakemeldingene du gir?</a:t>
            </a:r>
          </a:p>
          <a:p>
            <a:pPr lvl="0"/>
            <a:r>
              <a:rPr lang="nb-NO" sz="2200" dirty="0"/>
              <a:t>Hvordan bruker elevene tilbakemeldingene fra den første økta i arbeidet med oppgaven du gir i den andre økta?</a:t>
            </a:r>
          </a:p>
          <a:p>
            <a:pPr lvl="0"/>
            <a:r>
              <a:rPr lang="nb-NO" sz="2200" dirty="0"/>
              <a:t>Fungerte tilbakemeldingene slik du hadde tenkt?</a:t>
            </a:r>
          </a:p>
          <a:p>
            <a:pPr marL="0" lvl="0" indent="0">
              <a:buNone/>
            </a:pPr>
            <a:endParaRPr lang="nb-NO" sz="2200" dirty="0"/>
          </a:p>
          <a:p>
            <a:pPr marL="0" lvl="0" indent="0">
              <a:buNone/>
            </a:pPr>
            <a:r>
              <a:rPr lang="nb-NO" sz="2200" dirty="0"/>
              <a:t>Noter momenter som dere vil dele i plenum.</a:t>
            </a:r>
          </a:p>
          <a:p>
            <a:pPr marL="0" indent="0">
              <a:spcBef>
                <a:spcPts val="0"/>
              </a:spcBef>
              <a:spcAft>
                <a:spcPts val="1800"/>
              </a:spcAft>
              <a:buNone/>
            </a:pPr>
            <a:endParaRPr lang="nb-NO" sz="2200" dirty="0"/>
          </a:p>
        </p:txBody>
      </p:sp>
    </p:spTree>
    <p:extLst>
      <p:ext uri="{BB962C8B-B14F-4D97-AF65-F5344CB8AC3E}">
        <p14:creationId xmlns:p14="http://schemas.microsoft.com/office/powerpoint/2010/main" val="2968438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Oppsummer i plenum (15 minutter)</a:t>
            </a:r>
          </a:p>
        </p:txBody>
      </p:sp>
      <p:sp>
        <p:nvSpPr>
          <p:cNvPr id="3" name="Content Placeholder 2"/>
          <p:cNvSpPr>
            <a:spLocks noGrp="1"/>
          </p:cNvSpPr>
          <p:nvPr>
            <p:ph idx="1"/>
          </p:nvPr>
        </p:nvSpPr>
        <p:spPr/>
        <p:txBody>
          <a:bodyPr>
            <a:normAutofit/>
          </a:bodyPr>
          <a:lstStyle/>
          <a:p>
            <a:pPr marL="0" indent="0">
              <a:buNone/>
            </a:pPr>
            <a:r>
              <a:rPr lang="nb-NO" sz="2200" dirty="0"/>
              <a:t>Oppsummer diskusjonen dere hadde i grupper.</a:t>
            </a:r>
          </a:p>
          <a:p>
            <a:endParaRPr lang="nb-NO" sz="2200" dirty="0"/>
          </a:p>
          <a:p>
            <a:pPr marL="0" indent="0">
              <a:buNone/>
            </a:pPr>
            <a:r>
              <a:rPr lang="nb-NO" sz="2200" dirty="0"/>
              <a:t>Hver gruppe deler momenter fra sin gruppediskusjon.</a:t>
            </a:r>
          </a:p>
        </p:txBody>
      </p:sp>
    </p:spTree>
    <p:extLst>
      <p:ext uri="{BB962C8B-B14F-4D97-AF65-F5344CB8AC3E}">
        <p14:creationId xmlns:p14="http://schemas.microsoft.com/office/powerpoint/2010/main" val="86941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Veien videre (10 minutter)</a:t>
            </a:r>
          </a:p>
        </p:txBody>
      </p:sp>
      <p:sp>
        <p:nvSpPr>
          <p:cNvPr id="3" name="Content Placeholder 2"/>
          <p:cNvSpPr>
            <a:spLocks noGrp="1"/>
          </p:cNvSpPr>
          <p:nvPr>
            <p:ph idx="1"/>
          </p:nvPr>
        </p:nvSpPr>
        <p:spPr/>
        <p:txBody>
          <a:bodyPr>
            <a:normAutofit/>
          </a:bodyPr>
          <a:lstStyle/>
          <a:p>
            <a:pPr marL="0" indent="0">
              <a:buNone/>
            </a:pPr>
            <a:r>
              <a:rPr lang="nb-NO" sz="2200" dirty="0"/>
              <a:t>Neste modul handler om egenvurdering i matematikk </a:t>
            </a:r>
          </a:p>
          <a:p>
            <a:pPr marL="0" indent="0">
              <a:buNone/>
            </a:pPr>
            <a:r>
              <a:rPr lang="nb-NO" sz="2200" dirty="0"/>
              <a:t>Les</a:t>
            </a:r>
            <a:r>
              <a:rPr lang="nb-NO" sz="2200" i="1" dirty="0"/>
              <a:t> målet </a:t>
            </a:r>
            <a:r>
              <a:rPr lang="nb-NO" sz="2200" dirty="0"/>
              <a:t>for modulen og se på </a:t>
            </a:r>
            <a:r>
              <a:rPr lang="nb-NO" sz="2200" i="1" dirty="0"/>
              <a:t>A – Forarbeid </a:t>
            </a:r>
            <a:r>
              <a:rPr lang="nb-NO" sz="2200" dirty="0"/>
              <a:t>i neste modul.</a:t>
            </a:r>
          </a:p>
          <a:p>
            <a:pPr marL="0" indent="0">
              <a:buNone/>
            </a:pPr>
            <a:endParaRPr lang="nb-NO" sz="2200" dirty="0"/>
          </a:p>
        </p:txBody>
      </p:sp>
    </p:spTree>
    <p:extLst>
      <p:ext uri="{BB962C8B-B14F-4D97-AF65-F5344CB8AC3E}">
        <p14:creationId xmlns:p14="http://schemas.microsoft.com/office/powerpoint/2010/main" val="217865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Kilder</a:t>
            </a:r>
          </a:p>
        </p:txBody>
      </p:sp>
      <p:sp>
        <p:nvSpPr>
          <p:cNvPr id="2" name="Subtitle 1"/>
          <p:cNvSpPr>
            <a:spLocks noGrp="1"/>
          </p:cNvSpPr>
          <p:nvPr>
            <p:ph type="subTitle" idx="1"/>
          </p:nvPr>
        </p:nvSpPr>
        <p:spPr/>
        <p:txBody>
          <a:bodyPr>
            <a:normAutofit/>
          </a:bodyPr>
          <a:lstStyle/>
          <a:p>
            <a:pPr lvl="0" algn="l"/>
            <a:r>
              <a:rPr lang="nb-NO" dirty="0"/>
              <a:t>Throndsen, I. (2011). Lærerens tilbakemeldinger og elevenes 	motivasjon. </a:t>
            </a:r>
            <a:r>
              <a:rPr lang="nb-NO" i="1" dirty="0"/>
              <a:t>Nordic Studies in </a:t>
            </a:r>
            <a:r>
              <a:rPr lang="nb-NO" i="1" dirty="0" err="1"/>
              <a:t>Education</a:t>
            </a:r>
            <a:r>
              <a:rPr lang="nb-NO" dirty="0"/>
              <a:t>, </a:t>
            </a:r>
            <a:r>
              <a:rPr lang="nb-NO" i="1" dirty="0"/>
              <a:t>31</a:t>
            </a:r>
            <a:r>
              <a:rPr lang="nb-NO" dirty="0"/>
              <a:t>(03</a:t>
            </a:r>
            <a:r>
              <a:rPr lang="nb-NO"/>
              <a:t>), 165-	179</a:t>
            </a:r>
            <a:r>
              <a:rPr lang="nb-NO" dirty="0"/>
              <a:t>.</a:t>
            </a:r>
            <a:endParaRPr lang="nb-NO" sz="1800" dirty="0"/>
          </a:p>
        </p:txBody>
      </p:sp>
    </p:spTree>
    <p:extLst>
      <p:ext uri="{BB962C8B-B14F-4D97-AF65-F5344CB8AC3E}">
        <p14:creationId xmlns:p14="http://schemas.microsoft.com/office/powerpoint/2010/main" val="27429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solidFill>
                  <a:srgbClr val="268183"/>
                </a:solidFill>
              </a:rPr>
              <a:t>Tidsplan for denne økta</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85624230"/>
              </p:ext>
            </p:extLst>
          </p:nvPr>
        </p:nvGraphicFramePr>
        <p:xfrm>
          <a:off x="895350" y="1825625"/>
          <a:ext cx="7583488" cy="3413760"/>
        </p:xfrm>
        <a:graphic>
          <a:graphicData uri="http://schemas.openxmlformats.org/drawingml/2006/table">
            <a:tbl>
              <a:tblPr firstRow="1" bandRow="1">
                <a:tableStyleId>{5C22544A-7EE6-4342-B048-85BDC9FD1C3A}</a:tableStyleId>
              </a:tblPr>
              <a:tblGrid>
                <a:gridCol w="5011674">
                  <a:extLst>
                    <a:ext uri="{9D8B030D-6E8A-4147-A177-3AD203B41FA5}">
                      <a16:colId xmlns:a16="http://schemas.microsoft.com/office/drawing/2014/main" val="3943618325"/>
                    </a:ext>
                  </a:extLst>
                </a:gridCol>
                <a:gridCol w="2571814">
                  <a:extLst>
                    <a:ext uri="{9D8B030D-6E8A-4147-A177-3AD203B41FA5}">
                      <a16:colId xmlns:a16="http://schemas.microsoft.com/office/drawing/2014/main" val="231172075"/>
                    </a:ext>
                  </a:extLst>
                </a:gridCol>
              </a:tblGrid>
              <a:tr h="370840">
                <a:tc>
                  <a:txBody>
                    <a:bodyPr/>
                    <a:lstStyle/>
                    <a:p>
                      <a:r>
                        <a:rPr lang="nb-NO" sz="2200" b="0" dirty="0"/>
                        <a:t>Aktivitet</a:t>
                      </a:r>
                    </a:p>
                  </a:txBody>
                  <a:tcPr/>
                </a:tc>
                <a:tc>
                  <a:txBody>
                    <a:bodyPr/>
                    <a:lstStyle/>
                    <a:p>
                      <a:r>
                        <a:rPr lang="nb-NO" sz="2200" b="0" dirty="0"/>
                        <a:t>Tid</a:t>
                      </a:r>
                    </a:p>
                  </a:txBody>
                  <a:tcPr/>
                </a:tc>
                <a:extLst>
                  <a:ext uri="{0D108BD9-81ED-4DB2-BD59-A6C34878D82A}">
                    <a16:rowId xmlns:a16="http://schemas.microsoft.com/office/drawing/2014/main" val="3328857818"/>
                  </a:ext>
                </a:extLst>
              </a:tr>
              <a:tr h="370840">
                <a:tc>
                  <a:txBody>
                    <a:bodyPr/>
                    <a:lstStyle/>
                    <a:p>
                      <a:r>
                        <a:rPr lang="nb-NO" sz="2200" dirty="0"/>
                        <a:t>Gruppearbeid</a:t>
                      </a:r>
                      <a:r>
                        <a:rPr lang="nb-NO" sz="2200" baseline="0" dirty="0"/>
                        <a:t> knyttet til forarbeid</a:t>
                      </a:r>
                      <a:endParaRPr lang="nb-NO" sz="2200" dirty="0"/>
                    </a:p>
                  </a:txBody>
                  <a:tcPr/>
                </a:tc>
                <a:tc>
                  <a:txBody>
                    <a:bodyPr/>
                    <a:lstStyle/>
                    <a:p>
                      <a:r>
                        <a:rPr lang="nb-NO" sz="2200" dirty="0"/>
                        <a:t>20 minutter</a:t>
                      </a:r>
                    </a:p>
                  </a:txBody>
                  <a:tcPr/>
                </a:tc>
                <a:extLst>
                  <a:ext uri="{0D108BD9-81ED-4DB2-BD59-A6C34878D82A}">
                    <a16:rowId xmlns:a16="http://schemas.microsoft.com/office/drawing/2014/main" val="3695347588"/>
                  </a:ext>
                </a:extLst>
              </a:tr>
              <a:tr h="370840">
                <a:tc>
                  <a:txBody>
                    <a:bodyPr/>
                    <a:lstStyle/>
                    <a:p>
                      <a:r>
                        <a:rPr lang="nb-NO" sz="2200" dirty="0"/>
                        <a:t>Knytt</a:t>
                      </a:r>
                      <a:r>
                        <a:rPr lang="nb-NO" sz="2200" baseline="0" dirty="0"/>
                        <a:t> erfaringer fra egen praksis til teori</a:t>
                      </a:r>
                      <a:endParaRPr lang="nb-NO" sz="2200" dirty="0"/>
                    </a:p>
                  </a:txBody>
                  <a:tcPr/>
                </a:tc>
                <a:tc>
                  <a:txBody>
                    <a:bodyPr/>
                    <a:lstStyle/>
                    <a:p>
                      <a:r>
                        <a:rPr lang="nb-NO" sz="2200" dirty="0"/>
                        <a:t>15 minutter</a:t>
                      </a:r>
                    </a:p>
                  </a:txBody>
                  <a:tcPr/>
                </a:tc>
                <a:extLst>
                  <a:ext uri="{0D108BD9-81ED-4DB2-BD59-A6C34878D82A}">
                    <a16:rowId xmlns:a16="http://schemas.microsoft.com/office/drawing/2014/main" val="1279079973"/>
                  </a:ext>
                </a:extLst>
              </a:tr>
              <a:tr h="370840">
                <a:tc>
                  <a:txBody>
                    <a:bodyPr/>
                    <a:lstStyle/>
                    <a:p>
                      <a:r>
                        <a:rPr lang="nb-NO" sz="2200" dirty="0"/>
                        <a:t>Dagens</a:t>
                      </a:r>
                      <a:r>
                        <a:rPr lang="nb-NO" sz="2200" baseline="0" dirty="0"/>
                        <a:t> oppgave</a:t>
                      </a:r>
                      <a:endParaRPr lang="nb-NO" sz="2200" dirty="0"/>
                    </a:p>
                  </a:txBody>
                  <a:tcPr/>
                </a:tc>
                <a:tc>
                  <a:txBody>
                    <a:bodyPr/>
                    <a:lstStyle/>
                    <a:p>
                      <a:r>
                        <a:rPr lang="nb-NO" sz="2200" dirty="0"/>
                        <a:t>15 minutter</a:t>
                      </a:r>
                    </a:p>
                  </a:txBody>
                  <a:tcPr/>
                </a:tc>
                <a:extLst>
                  <a:ext uri="{0D108BD9-81ED-4DB2-BD59-A6C34878D82A}">
                    <a16:rowId xmlns:a16="http://schemas.microsoft.com/office/drawing/2014/main" val="4283889511"/>
                  </a:ext>
                </a:extLst>
              </a:tr>
              <a:tr h="370840">
                <a:tc>
                  <a:txBody>
                    <a:bodyPr/>
                    <a:lstStyle/>
                    <a:p>
                      <a:r>
                        <a:rPr lang="nb-NO" sz="2200" dirty="0"/>
                        <a:t>Konkret/aktivitet</a:t>
                      </a:r>
                    </a:p>
                  </a:txBody>
                  <a:tcPr/>
                </a:tc>
                <a:tc>
                  <a:txBody>
                    <a:bodyPr/>
                    <a:lstStyle/>
                    <a:p>
                      <a:r>
                        <a:rPr lang="nb-NO" sz="2200" dirty="0"/>
                        <a:t>25 minutter</a:t>
                      </a:r>
                    </a:p>
                  </a:txBody>
                  <a:tcPr/>
                </a:tc>
                <a:extLst>
                  <a:ext uri="{0D108BD9-81ED-4DB2-BD59-A6C34878D82A}">
                    <a16:rowId xmlns:a16="http://schemas.microsoft.com/office/drawing/2014/main" val="2099756724"/>
                  </a:ext>
                </a:extLst>
              </a:tr>
              <a:tr h="370840">
                <a:tc>
                  <a:txBody>
                    <a:bodyPr/>
                    <a:lstStyle/>
                    <a:p>
                      <a:r>
                        <a:rPr lang="nb-NO" sz="2200" dirty="0"/>
                        <a:t>Oppsummering av økta</a:t>
                      </a:r>
                    </a:p>
                  </a:txBody>
                  <a:tcPr/>
                </a:tc>
                <a:tc>
                  <a:txBody>
                    <a:bodyPr/>
                    <a:lstStyle/>
                    <a:p>
                      <a:r>
                        <a:rPr lang="nb-NO" sz="2200" dirty="0"/>
                        <a:t>10 minutter</a:t>
                      </a:r>
                    </a:p>
                  </a:txBody>
                  <a:tcPr/>
                </a:tc>
                <a:extLst>
                  <a:ext uri="{0D108BD9-81ED-4DB2-BD59-A6C34878D82A}">
                    <a16:rowId xmlns:a16="http://schemas.microsoft.com/office/drawing/2014/main" val="1489884987"/>
                  </a:ext>
                </a:extLst>
              </a:tr>
              <a:tr h="370840">
                <a:tc>
                  <a:txBody>
                    <a:bodyPr/>
                    <a:lstStyle/>
                    <a:p>
                      <a:r>
                        <a:rPr lang="nb-NO" sz="2200" dirty="0"/>
                        <a:t>Planlegge egen undervisning</a:t>
                      </a:r>
                    </a:p>
                  </a:txBody>
                  <a:tcPr/>
                </a:tc>
                <a:tc>
                  <a:txBody>
                    <a:bodyPr/>
                    <a:lstStyle/>
                    <a:p>
                      <a:r>
                        <a:rPr lang="nb-NO" sz="2200" dirty="0"/>
                        <a:t>25 minutter</a:t>
                      </a:r>
                    </a:p>
                  </a:txBody>
                  <a:tcPr/>
                </a:tc>
                <a:extLst>
                  <a:ext uri="{0D108BD9-81ED-4DB2-BD59-A6C34878D82A}">
                    <a16:rowId xmlns:a16="http://schemas.microsoft.com/office/drawing/2014/main" val="763917771"/>
                  </a:ext>
                </a:extLst>
              </a:tr>
              <a:tr h="370840">
                <a:tc>
                  <a:txBody>
                    <a:bodyPr/>
                    <a:lstStyle/>
                    <a:p>
                      <a:r>
                        <a:rPr lang="nb-NO" sz="2200" b="1" dirty="0"/>
                        <a:t>Totalt</a:t>
                      </a:r>
                    </a:p>
                  </a:txBody>
                  <a:tcPr/>
                </a:tc>
                <a:tc>
                  <a:txBody>
                    <a:bodyPr/>
                    <a:lstStyle/>
                    <a:p>
                      <a:r>
                        <a:rPr lang="nb-NO" sz="2200" b="1" baseline="0"/>
                        <a:t>110 </a:t>
                      </a:r>
                      <a:r>
                        <a:rPr lang="nb-NO" sz="2200" b="1" dirty="0"/>
                        <a:t>minutter</a:t>
                      </a:r>
                    </a:p>
                  </a:txBody>
                  <a:tcPr/>
                </a:tc>
                <a:extLst>
                  <a:ext uri="{0D108BD9-81ED-4DB2-BD59-A6C34878D82A}">
                    <a16:rowId xmlns:a16="http://schemas.microsoft.com/office/drawing/2014/main" val="1373953457"/>
                  </a:ext>
                </a:extLst>
              </a:tr>
            </a:tbl>
          </a:graphicData>
        </a:graphic>
      </p:graphicFrame>
    </p:spTree>
    <p:extLst>
      <p:ext uri="{BB962C8B-B14F-4D97-AF65-F5344CB8AC3E}">
        <p14:creationId xmlns:p14="http://schemas.microsoft.com/office/powerpoint/2010/main" val="46256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lstStyle/>
          <a:p>
            <a:r>
              <a:rPr lang="nb-NO" dirty="0"/>
              <a:t>Faglig påfyll</a:t>
            </a:r>
            <a:endParaRPr lang="x-none" dirty="0"/>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35 minutter</a:t>
            </a:r>
          </a:p>
        </p:txBody>
      </p:sp>
    </p:spTree>
    <p:extLst>
      <p:ext uri="{BB962C8B-B14F-4D97-AF65-F5344CB8AC3E}">
        <p14:creationId xmlns:p14="http://schemas.microsoft.com/office/powerpoint/2010/main" val="303303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l"/>
            <a:r>
              <a:rPr lang="nb-NO" dirty="0"/>
              <a:t>Gruppearbeid knyttet til forarbeid</a:t>
            </a:r>
            <a:endParaRPr lang="nb-NO" dirty="0">
              <a:solidFill>
                <a:srgbClr val="268183"/>
              </a:solidFill>
            </a:endParaRPr>
          </a:p>
        </p:txBody>
      </p:sp>
      <p:sp>
        <p:nvSpPr>
          <p:cNvPr id="3" name="Plassholder for innhold 2"/>
          <p:cNvSpPr>
            <a:spLocks noGrp="1"/>
          </p:cNvSpPr>
          <p:nvPr>
            <p:ph idx="1"/>
          </p:nvPr>
        </p:nvSpPr>
        <p:spPr/>
        <p:txBody>
          <a:bodyPr>
            <a:normAutofit lnSpcReduction="10000"/>
          </a:bodyPr>
          <a:lstStyle/>
          <a:p>
            <a:pPr marL="0" indent="0">
              <a:buNone/>
            </a:pPr>
            <a:r>
              <a:rPr lang="nb-NO" sz="2200" dirty="0"/>
              <a:t>Bruk notatene for </a:t>
            </a:r>
            <a:r>
              <a:rPr lang="nb-NO" sz="2200" i="1" dirty="0"/>
              <a:t>A – Forarbeid </a:t>
            </a:r>
            <a:r>
              <a:rPr lang="nb-NO" sz="2200" dirty="0"/>
              <a:t>som grunnlag for en diskusjon av refleksjonsspørsmålene i grupper på 3-4 lærere.</a:t>
            </a:r>
          </a:p>
          <a:p>
            <a:pPr marL="0" indent="0">
              <a:buNone/>
            </a:pPr>
            <a:endParaRPr lang="nb-NO" sz="2200" dirty="0"/>
          </a:p>
          <a:p>
            <a:pPr lvl="0"/>
            <a:r>
              <a:rPr lang="nb-NO" sz="2200" dirty="0"/>
              <a:t>Hva er fordelene med å ha fokus på det eleven kan/ikke kan framfor utelukkende å gi ros for innsats og oppnådd resultat?</a:t>
            </a:r>
          </a:p>
          <a:p>
            <a:pPr lvl="0"/>
            <a:r>
              <a:rPr lang="nb-NO" sz="2200" dirty="0"/>
              <a:t>Artikkelen sier noe om forholdet mellom innsats og evner. Hvordan kan tilbakemeldinger gi elevene tro på at innsats er avgjørende for å lære matematikk?</a:t>
            </a:r>
          </a:p>
          <a:p>
            <a:pPr lvl="0"/>
            <a:r>
              <a:rPr lang="nb-NO" sz="2200" dirty="0"/>
              <a:t>Hva kjennetegner tilbakemeldinger som kan motivere elevene til videre læring?</a:t>
            </a:r>
          </a:p>
          <a:p>
            <a:pPr marL="0" indent="0">
              <a:buNone/>
            </a:pPr>
            <a:endParaRPr lang="nb-NO" sz="2200" dirty="0"/>
          </a:p>
          <a:p>
            <a:pPr marL="0" indent="0">
              <a:buNone/>
            </a:pPr>
            <a:r>
              <a:rPr lang="nb-NO" sz="2200" dirty="0"/>
              <a:t>Oppsummer diskusjonen i plenum.</a:t>
            </a:r>
          </a:p>
          <a:p>
            <a:endParaRPr lang="nb-NO" sz="2200" dirty="0"/>
          </a:p>
        </p:txBody>
      </p:sp>
    </p:spTree>
    <p:extLst>
      <p:ext uri="{BB962C8B-B14F-4D97-AF65-F5344CB8AC3E}">
        <p14:creationId xmlns:p14="http://schemas.microsoft.com/office/powerpoint/2010/main" val="622624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BA98A5-C22A-46ED-BCC8-403C2649D645}"/>
              </a:ext>
            </a:extLst>
          </p:cNvPr>
          <p:cNvSpPr>
            <a:spLocks noGrp="1"/>
          </p:cNvSpPr>
          <p:nvPr>
            <p:ph type="title"/>
          </p:nvPr>
        </p:nvSpPr>
        <p:spPr/>
        <p:txBody>
          <a:bodyPr/>
          <a:lstStyle/>
          <a:p>
            <a:r>
              <a:rPr lang="nb-NO" dirty="0"/>
              <a:t>Lærerens tilbakemeldinger</a:t>
            </a:r>
          </a:p>
        </p:txBody>
      </p:sp>
      <p:sp>
        <p:nvSpPr>
          <p:cNvPr id="3" name="Plassholder for innhold 2">
            <a:extLst>
              <a:ext uri="{FF2B5EF4-FFF2-40B4-BE49-F238E27FC236}">
                <a16:creationId xmlns:a16="http://schemas.microsoft.com/office/drawing/2014/main" id="{27204F4F-3FE0-404D-AB5F-7CD00C65AAE4}"/>
              </a:ext>
            </a:extLst>
          </p:cNvPr>
          <p:cNvSpPr>
            <a:spLocks noGrp="1"/>
          </p:cNvSpPr>
          <p:nvPr>
            <p:ph idx="1"/>
          </p:nvPr>
        </p:nvSpPr>
        <p:spPr/>
        <p:txBody>
          <a:bodyPr/>
          <a:lstStyle/>
          <a:p>
            <a:r>
              <a:rPr lang="nb-NO" dirty="0"/>
              <a:t>På neste lysbilde finner dere to sitater fra artikkelen dere har lest.</a:t>
            </a:r>
          </a:p>
          <a:p>
            <a:endParaRPr lang="nb-NO" dirty="0"/>
          </a:p>
          <a:p>
            <a:r>
              <a:rPr lang="nb-NO" dirty="0"/>
              <a:t>Diskuter hvordan sitatene bør ha betydning for vårt vurderingsarbeid i små grupper og oppsummer i plenum.</a:t>
            </a:r>
          </a:p>
        </p:txBody>
      </p:sp>
    </p:spTree>
    <p:extLst>
      <p:ext uri="{BB962C8B-B14F-4D97-AF65-F5344CB8AC3E}">
        <p14:creationId xmlns:p14="http://schemas.microsoft.com/office/powerpoint/2010/main" val="2985621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25F4DD-BCD6-4D3F-8F12-5ADF52EF05BF}"/>
              </a:ext>
            </a:extLst>
          </p:cNvPr>
          <p:cNvSpPr>
            <a:spLocks noGrp="1"/>
          </p:cNvSpPr>
          <p:nvPr>
            <p:ph type="title"/>
          </p:nvPr>
        </p:nvSpPr>
        <p:spPr/>
        <p:txBody>
          <a:bodyPr/>
          <a:lstStyle/>
          <a:p>
            <a:r>
              <a:rPr lang="nb-NO" dirty="0"/>
              <a:t>Evner og innsats</a:t>
            </a:r>
          </a:p>
        </p:txBody>
      </p:sp>
      <p:sp>
        <p:nvSpPr>
          <p:cNvPr id="3" name="Plassholder for innhold 2">
            <a:extLst>
              <a:ext uri="{FF2B5EF4-FFF2-40B4-BE49-F238E27FC236}">
                <a16:creationId xmlns:a16="http://schemas.microsoft.com/office/drawing/2014/main" id="{579D43EF-5510-43FE-84E1-999B6CC7422C}"/>
              </a:ext>
            </a:extLst>
          </p:cNvPr>
          <p:cNvSpPr>
            <a:spLocks noGrp="1"/>
          </p:cNvSpPr>
          <p:nvPr>
            <p:ph idx="1"/>
          </p:nvPr>
        </p:nvSpPr>
        <p:spPr/>
        <p:txBody>
          <a:bodyPr>
            <a:normAutofit lnSpcReduction="10000"/>
          </a:bodyPr>
          <a:lstStyle/>
          <a:p>
            <a:pPr marL="0" indent="0">
              <a:buNone/>
            </a:pPr>
            <a:r>
              <a:rPr lang="nb-NO" dirty="0"/>
              <a:t>Sitater fra artikkelen:</a:t>
            </a:r>
          </a:p>
          <a:p>
            <a:r>
              <a:rPr lang="nb-NO" dirty="0"/>
              <a:t>Ifølge Pressley og McCormick (1995) har elever som betrakter evner som en stabil og ukontrollerbar egenskap, også en tendens til å miste motet når de får negative tilbakemeldinger.</a:t>
            </a:r>
          </a:p>
          <a:p>
            <a:pPr marL="0" indent="0">
              <a:buNone/>
            </a:pPr>
            <a:endParaRPr lang="nb-NO" dirty="0"/>
          </a:p>
          <a:p>
            <a:r>
              <a:rPr lang="nb-NO" dirty="0"/>
              <a:t>Alle elever trenger imidlertid jevnlige kommentarer om at evner, forståelse og ferdigheter lar seg utvikle gjennom den innsatsen de investerer i læringsarbeidet.</a:t>
            </a:r>
          </a:p>
        </p:txBody>
      </p:sp>
    </p:spTree>
    <p:extLst>
      <p:ext uri="{BB962C8B-B14F-4D97-AF65-F5344CB8AC3E}">
        <p14:creationId xmlns:p14="http://schemas.microsoft.com/office/powerpoint/2010/main" val="205937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8DB35C-7613-4E96-8DED-FC4BACB13A66}"/>
              </a:ext>
            </a:extLst>
          </p:cNvPr>
          <p:cNvSpPr>
            <a:spLocks noGrp="1"/>
          </p:cNvSpPr>
          <p:nvPr>
            <p:ph type="title"/>
          </p:nvPr>
        </p:nvSpPr>
        <p:spPr/>
        <p:txBody>
          <a:bodyPr/>
          <a:lstStyle/>
          <a:p>
            <a:r>
              <a:rPr lang="nb-NO" dirty="0"/>
              <a:t>Knytt erfaringer fra egen praksis til teori</a:t>
            </a:r>
          </a:p>
        </p:txBody>
      </p:sp>
      <p:sp>
        <p:nvSpPr>
          <p:cNvPr id="3" name="Plassholder for innhold 2">
            <a:extLst>
              <a:ext uri="{FF2B5EF4-FFF2-40B4-BE49-F238E27FC236}">
                <a16:creationId xmlns:a16="http://schemas.microsoft.com/office/drawing/2014/main" id="{376A5948-2075-45F8-9CE0-8A67EEFBD9B2}"/>
              </a:ext>
            </a:extLst>
          </p:cNvPr>
          <p:cNvSpPr>
            <a:spLocks noGrp="1"/>
          </p:cNvSpPr>
          <p:nvPr>
            <p:ph idx="1"/>
          </p:nvPr>
        </p:nvSpPr>
        <p:spPr/>
        <p:txBody>
          <a:bodyPr>
            <a:normAutofit/>
          </a:bodyPr>
          <a:lstStyle/>
          <a:p>
            <a:pPr marL="0" indent="0">
              <a:buNone/>
            </a:pPr>
            <a:r>
              <a:rPr lang="nb-NO" sz="2200" dirty="0"/>
              <a:t>Arbeid sammen parvis.</a:t>
            </a:r>
          </a:p>
          <a:p>
            <a:pPr marL="0" indent="0">
              <a:buNone/>
            </a:pPr>
            <a:r>
              <a:rPr lang="nb-NO" sz="2200" dirty="0"/>
              <a:t>Se på de siste tilbakemeldingene dere har gitt i matematikk. </a:t>
            </a:r>
          </a:p>
          <a:p>
            <a:r>
              <a:rPr lang="nb-NO" sz="2200" dirty="0"/>
              <a:t>Er disse tilbakemeldingene i tråd med det artikkelen sier om kvalitativt gode tilbakemeldinger? </a:t>
            </a:r>
          </a:p>
          <a:p>
            <a:r>
              <a:rPr lang="nb-NO" sz="2200" dirty="0"/>
              <a:t>Har dere klart å få fram hva eleven mestrer og å peke framover? </a:t>
            </a:r>
          </a:p>
          <a:p>
            <a:r>
              <a:rPr lang="nb-NO" sz="2200" dirty="0"/>
              <a:t>Hvordan kunne dere eventuelt ha gitt enda bedre tilbakemeldinger til elevene? </a:t>
            </a:r>
          </a:p>
          <a:p>
            <a:pPr marL="0" indent="0">
              <a:buNone/>
            </a:pPr>
            <a:endParaRPr lang="nb-NO" dirty="0"/>
          </a:p>
        </p:txBody>
      </p:sp>
    </p:spTree>
    <p:extLst>
      <p:ext uri="{BB962C8B-B14F-4D97-AF65-F5344CB8AC3E}">
        <p14:creationId xmlns:p14="http://schemas.microsoft.com/office/powerpoint/2010/main" val="260916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p:txBody>
          <a:bodyPr>
            <a:normAutofit/>
          </a:bodyPr>
          <a:lstStyle/>
          <a:p>
            <a:r>
              <a:rPr lang="nb-NO" dirty="0"/>
              <a:t>Kalle Kanin</a:t>
            </a:r>
          </a:p>
        </p:txBody>
      </p:sp>
      <p:sp>
        <p:nvSpPr>
          <p:cNvPr id="5" name="Undertittel 4">
            <a:extLst>
              <a:ext uri="{FF2B5EF4-FFF2-40B4-BE49-F238E27FC236}">
                <a16:creationId xmlns:a16="http://schemas.microsoft.com/office/drawing/2014/main" id="{A883D46C-4712-4EFB-BB3D-1EF2FC8AE20C}"/>
              </a:ext>
            </a:extLst>
          </p:cNvPr>
          <p:cNvSpPr>
            <a:spLocks noGrp="1"/>
          </p:cNvSpPr>
          <p:nvPr>
            <p:ph type="subTitle" idx="1"/>
          </p:nvPr>
        </p:nvSpPr>
        <p:spPr/>
        <p:txBody>
          <a:bodyPr/>
          <a:lstStyle/>
          <a:p>
            <a:r>
              <a:rPr lang="nb-NO" dirty="0"/>
              <a:t>50 minutter</a:t>
            </a:r>
          </a:p>
        </p:txBody>
      </p:sp>
    </p:spTree>
    <p:extLst>
      <p:ext uri="{BB962C8B-B14F-4D97-AF65-F5344CB8AC3E}">
        <p14:creationId xmlns:p14="http://schemas.microsoft.com/office/powerpoint/2010/main" val="1540912588"/>
      </p:ext>
    </p:extLst>
  </p:cSld>
  <p:clrMapOvr>
    <a:masterClrMapping/>
  </p:clrMapOvr>
</p:sld>
</file>

<file path=ppt/theme/theme1.xml><?xml version="1.0" encoding="utf-8"?>
<a:theme xmlns:a="http://schemas.openxmlformats.org/drawingml/2006/main" name="Office-tema">
  <a:themeElements>
    <a:clrScheme name="Realfagsløyper">
      <a:dk1>
        <a:srgbClr val="333333"/>
      </a:dk1>
      <a:lt1>
        <a:srgbClr val="FFFFFF"/>
      </a:lt1>
      <a:dk2>
        <a:srgbClr val="268183"/>
      </a:dk2>
      <a:lt2>
        <a:srgbClr val="E7E6E6"/>
      </a:lt2>
      <a:accent1>
        <a:srgbClr val="037F83"/>
      </a:accent1>
      <a:accent2>
        <a:srgbClr val="18B3B7"/>
      </a:accent2>
      <a:accent3>
        <a:srgbClr val="FDB90C"/>
      </a:accent3>
      <a:accent4>
        <a:srgbClr val="D3EEEE"/>
      </a:accent4>
      <a:accent5>
        <a:srgbClr val="268183"/>
      </a:accent5>
      <a:accent6>
        <a:srgbClr val="E25143"/>
      </a:accent6>
      <a:hlink>
        <a:srgbClr val="037F83"/>
      </a:hlink>
      <a:folHlink>
        <a:srgbClr val="037F8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9" id="{4C339673-3458-D54E-BAD1-9F5EA0A7244E}" vid="{3DC8B92C-5C4A-6D4A-AA28-A98CFDCD97D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1056</Words>
  <Application>Microsoft Office PowerPoint</Application>
  <PresentationFormat>Skjermfremvisning (4:3)</PresentationFormat>
  <Paragraphs>144</Paragraphs>
  <Slides>27</Slides>
  <Notes>14</Notes>
  <HiddenSlides>0</HiddenSlides>
  <MMClips>4</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27</vt:i4>
      </vt:variant>
    </vt:vector>
  </HeadingPairs>
  <TitlesOfParts>
    <vt:vector size="33" baseType="lpstr">
      <vt:lpstr>Arial</vt:lpstr>
      <vt:lpstr>Calibri</vt:lpstr>
      <vt:lpstr>Campton Book</vt:lpstr>
      <vt:lpstr>Campton Light</vt:lpstr>
      <vt:lpstr>Campton Medium</vt:lpstr>
      <vt:lpstr>Office-tema</vt:lpstr>
      <vt:lpstr>Vurdering i matematikk B – Samarbeid</vt:lpstr>
      <vt:lpstr>Mål</vt:lpstr>
      <vt:lpstr>Tidsplan for denne økta</vt:lpstr>
      <vt:lpstr>Faglig påfyll</vt:lpstr>
      <vt:lpstr>Gruppearbeid knyttet til forarbeid</vt:lpstr>
      <vt:lpstr>Lærerens tilbakemeldinger</vt:lpstr>
      <vt:lpstr>Evner og innsats</vt:lpstr>
      <vt:lpstr>Knytt erfaringer fra egen praksis til teori</vt:lpstr>
      <vt:lpstr>Kalle Kanin</vt:lpstr>
      <vt:lpstr>Dagens oppgave, Kalle Kanin</vt:lpstr>
      <vt:lpstr>Kalle Kanin på alle trinn</vt:lpstr>
      <vt:lpstr>Klipp 1</vt:lpstr>
      <vt:lpstr>Klipp 2</vt:lpstr>
      <vt:lpstr>Klipp 3</vt:lpstr>
      <vt:lpstr>Elevbesvarelse</vt:lpstr>
      <vt:lpstr>Elevbesvarelse</vt:lpstr>
      <vt:lpstr>Oppsummering i plenum</vt:lpstr>
      <vt:lpstr>Planlegg egen undervisning </vt:lpstr>
      <vt:lpstr>Planlegg egen undervisning</vt:lpstr>
      <vt:lpstr>Momenter til planlegging </vt:lpstr>
      <vt:lpstr>Vurdering i matematikk D – Etterarbeid</vt:lpstr>
      <vt:lpstr>Mål</vt:lpstr>
      <vt:lpstr>Tidsplan for denne økta</vt:lpstr>
      <vt:lpstr>Del erfaringer i grupper (20 minutter)</vt:lpstr>
      <vt:lpstr>Oppsummer i plenum (15 minutter)</vt:lpstr>
      <vt:lpstr>Veien videre (10 minutter)</vt:lpstr>
      <vt:lpstr>Kilder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Realfagsløyper 2017</dc:title>
  <dc:creator>Hilde Osmo Reindal</dc:creator>
  <cp:lastModifiedBy>Bård Vinje</cp:lastModifiedBy>
  <cp:revision>151</cp:revision>
  <cp:lastPrinted>2017-08-18T08:10:09Z</cp:lastPrinted>
  <dcterms:created xsi:type="dcterms:W3CDTF">2017-08-11T05:42:55Z</dcterms:created>
  <dcterms:modified xsi:type="dcterms:W3CDTF">2019-05-06T18:33:01Z</dcterms:modified>
</cp:coreProperties>
</file>