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314" r:id="rId2"/>
    <p:sldId id="315" r:id="rId3"/>
    <p:sldId id="345" r:id="rId4"/>
    <p:sldId id="415" r:id="rId5"/>
    <p:sldId id="330" r:id="rId6"/>
    <p:sldId id="412" r:id="rId7"/>
    <p:sldId id="413" r:id="rId8"/>
    <p:sldId id="364" r:id="rId9"/>
    <p:sldId id="414" r:id="rId10"/>
    <p:sldId id="416" r:id="rId11"/>
    <p:sldId id="417" r:id="rId12"/>
    <p:sldId id="418" r:id="rId13"/>
    <p:sldId id="419" r:id="rId14"/>
    <p:sldId id="420" r:id="rId15"/>
    <p:sldId id="421" r:id="rId16"/>
    <p:sldId id="422" r:id="rId17"/>
    <p:sldId id="423" r:id="rId18"/>
    <p:sldId id="424" r:id="rId19"/>
    <p:sldId id="425" r:id="rId20"/>
    <p:sldId id="398" r:id="rId21"/>
    <p:sldId id="399" r:id="rId22"/>
    <p:sldId id="405" r:id="rId23"/>
    <p:sldId id="406" r:id="rId24"/>
    <p:sldId id="407" r:id="rId25"/>
    <p:sldId id="408" r:id="rId26"/>
    <p:sldId id="409" r:id="rId27"/>
    <p:sldId id="383" r:id="rId28"/>
    <p:sldId id="382" r:id="rId29"/>
    <p:sldId id="410" r:id="rId30"/>
    <p:sldId id="384" r:id="rId31"/>
    <p:sldId id="334" r:id="rId32"/>
    <p:sldId id="336" r:id="rId33"/>
    <p:sldId id="375" r:id="rId34"/>
    <p:sldId id="376" r:id="rId35"/>
    <p:sldId id="346" r:id="rId36"/>
    <p:sldId id="358" r:id="rId37"/>
    <p:sldId id="379" r:id="rId38"/>
    <p:sldId id="380" r:id="rId39"/>
    <p:sldId id="377" r:id="rId40"/>
    <p:sldId id="378" r:id="rId41"/>
    <p:sldId id="339" r:id="rId42"/>
  </p:sldIdLst>
  <p:sldSz cx="9144000" cy="6858000" type="screen4x3"/>
  <p:notesSz cx="6858000" cy="994568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jken Korsager" initials="MK" lastIdx="11" clrIdx="0"/>
  <p:cmAuthor id="2" name="Susanne Stengrundet" initials="SS" lastIdx="1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8183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ddels stil 2 - aks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Lys stil 1 - aks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80" autoAdjust="0"/>
    <p:restoredTop sz="95100" autoAdjust="0"/>
  </p:normalViewPr>
  <p:slideViewPr>
    <p:cSldViewPr snapToGrid="0" snapToObjects="1">
      <p:cViewPr varScale="1">
        <p:scale>
          <a:sx n="106" d="100"/>
          <a:sy n="106" d="100"/>
        </p:scale>
        <p:origin x="87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3" d="100"/>
          <a:sy n="113" d="100"/>
        </p:scale>
        <p:origin x="524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7285"/>
          </a:xfrm>
          <a:prstGeom prst="rect">
            <a:avLst/>
          </a:prstGeom>
        </p:spPr>
        <p:txBody>
          <a:bodyPr vert="horz" lIns="92002" tIns="46001" rIns="92002" bIns="46001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97285"/>
          </a:xfrm>
          <a:prstGeom prst="rect">
            <a:avLst/>
          </a:prstGeom>
        </p:spPr>
        <p:txBody>
          <a:bodyPr vert="horz" lIns="92002" tIns="46001" rIns="92002" bIns="46001" rtlCol="0"/>
          <a:lstStyle>
            <a:lvl1pPr algn="r">
              <a:defRPr sz="1200"/>
            </a:lvl1pPr>
          </a:lstStyle>
          <a:p>
            <a:fld id="{CFC80595-CB9A-4B2B-9F62-515657FF243E}" type="datetimeFigureOut">
              <a:rPr lang="nb-NO" smtClean="0"/>
              <a:t>04.09.2019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6678"/>
            <a:ext cx="2971800" cy="497285"/>
          </a:xfrm>
          <a:prstGeom prst="rect">
            <a:avLst/>
          </a:prstGeom>
        </p:spPr>
        <p:txBody>
          <a:bodyPr vert="horz" lIns="92002" tIns="46001" rIns="92002" bIns="46001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9446678"/>
            <a:ext cx="2971800" cy="497285"/>
          </a:xfrm>
          <a:prstGeom prst="rect">
            <a:avLst/>
          </a:prstGeom>
        </p:spPr>
        <p:txBody>
          <a:bodyPr vert="horz" lIns="92002" tIns="46001" rIns="92002" bIns="46001" rtlCol="0" anchor="b"/>
          <a:lstStyle>
            <a:lvl1pPr algn="r">
              <a:defRPr sz="1200"/>
            </a:lvl1pPr>
          </a:lstStyle>
          <a:p>
            <a:fld id="{347094F0-FA6A-48DA-95DC-9F0078FF98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8652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9012"/>
          </a:xfrm>
          <a:prstGeom prst="rect">
            <a:avLst/>
          </a:prstGeom>
        </p:spPr>
        <p:txBody>
          <a:bodyPr vert="horz" lIns="92002" tIns="46001" rIns="92002" bIns="46001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9012"/>
          </a:xfrm>
          <a:prstGeom prst="rect">
            <a:avLst/>
          </a:prstGeom>
        </p:spPr>
        <p:txBody>
          <a:bodyPr vert="horz" lIns="92002" tIns="46001" rIns="92002" bIns="46001" rtlCol="0"/>
          <a:lstStyle>
            <a:lvl1pPr algn="r">
              <a:defRPr sz="1200"/>
            </a:lvl1pPr>
          </a:lstStyle>
          <a:p>
            <a:fld id="{634AC687-64E8-6F43-AA98-B5EBDB685D9F}" type="datetimeFigureOut">
              <a:rPr lang="nb-NO" smtClean="0"/>
              <a:t>04.09.2019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02" tIns="46001" rIns="92002" bIns="46001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2002" tIns="46001" rIns="92002" bIns="46001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9446679"/>
            <a:ext cx="2971800" cy="499011"/>
          </a:xfrm>
          <a:prstGeom prst="rect">
            <a:avLst/>
          </a:prstGeom>
        </p:spPr>
        <p:txBody>
          <a:bodyPr vert="horz" lIns="92002" tIns="46001" rIns="92002" bIns="46001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4" y="9446679"/>
            <a:ext cx="2971800" cy="499011"/>
          </a:xfrm>
          <a:prstGeom prst="rect">
            <a:avLst/>
          </a:prstGeom>
        </p:spPr>
        <p:txBody>
          <a:bodyPr vert="horz" lIns="92002" tIns="46001" rIns="92002" bIns="46001" rtlCol="0" anchor="b"/>
          <a:lstStyle>
            <a:lvl1pPr algn="r">
              <a:defRPr sz="1200"/>
            </a:lvl1pPr>
          </a:lstStyle>
          <a:p>
            <a:fld id="{498C61E4-D67C-2040-A9B3-42B060A8C9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648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14959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62490" y="4276321"/>
            <a:ext cx="5299921" cy="3498809"/>
          </a:xfrm>
          <a:prstGeom prst="rect">
            <a:avLst/>
          </a:prstGeom>
        </p:spPr>
        <p:txBody>
          <a:bodyPr wrap="square" lIns="88627" tIns="88627" rIns="88627" bIns="88627" anchor="t" anchorCtr="0">
            <a:noAutofit/>
          </a:bodyPr>
          <a:lstStyle/>
          <a:p>
            <a:pPr lvl="0"/>
            <a:endParaRPr lang="nb-NO" dirty="0"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314450" y="1111250"/>
            <a:ext cx="3997325" cy="29987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52921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32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18348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87928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1534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60149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62490" y="4276321"/>
            <a:ext cx="5299921" cy="3498809"/>
          </a:xfrm>
          <a:prstGeom prst="rect">
            <a:avLst/>
          </a:prstGeom>
        </p:spPr>
        <p:txBody>
          <a:bodyPr wrap="square" lIns="88627" tIns="88627" rIns="88627" bIns="88627" anchor="t" anchorCtr="0">
            <a:noAutofit/>
          </a:bodyPr>
          <a:lstStyle/>
          <a:p>
            <a:pPr lvl="0"/>
            <a:endParaRPr lang="nb-NO" dirty="0"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314450" y="1111250"/>
            <a:ext cx="3997325" cy="29987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9690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3096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9420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1791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048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62490" y="4276321"/>
            <a:ext cx="5299921" cy="3498809"/>
          </a:xfrm>
          <a:prstGeom prst="rect">
            <a:avLst/>
          </a:prstGeom>
        </p:spPr>
        <p:txBody>
          <a:bodyPr wrap="square" lIns="88627" tIns="88627" rIns="88627" bIns="88627" anchor="t" anchorCtr="0">
            <a:noAutofit/>
          </a:bodyPr>
          <a:lstStyle/>
          <a:p>
            <a:endParaRPr lang="nb-NO" dirty="0"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314450" y="1111250"/>
            <a:ext cx="3997325" cy="29987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4884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62490" y="4276321"/>
            <a:ext cx="5299921" cy="3498809"/>
          </a:xfrm>
          <a:prstGeom prst="rect">
            <a:avLst/>
          </a:prstGeom>
        </p:spPr>
        <p:txBody>
          <a:bodyPr wrap="square" lIns="88627" tIns="88627" rIns="88627" bIns="88627" anchor="t" anchorCtr="0">
            <a:noAutofit/>
          </a:bodyPr>
          <a:lstStyle/>
          <a:p>
            <a:endParaRPr lang="nb-NO" dirty="0"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314450" y="1111250"/>
            <a:ext cx="3997325" cy="29987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5098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62490" y="4276321"/>
            <a:ext cx="5299921" cy="3498809"/>
          </a:xfrm>
          <a:prstGeom prst="rect">
            <a:avLst/>
          </a:prstGeom>
        </p:spPr>
        <p:txBody>
          <a:bodyPr wrap="square" lIns="88627" tIns="88627" rIns="88627" bIns="88627" anchor="t" anchorCtr="0">
            <a:noAutofit/>
          </a:bodyPr>
          <a:lstStyle/>
          <a:p>
            <a:pPr lvl="0"/>
            <a:endParaRPr lang="nb-NO" dirty="0"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314450" y="1111250"/>
            <a:ext cx="3997325" cy="29987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1212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62490" y="4276321"/>
            <a:ext cx="5299921" cy="3498809"/>
          </a:xfrm>
          <a:prstGeom prst="rect">
            <a:avLst/>
          </a:prstGeom>
        </p:spPr>
        <p:txBody>
          <a:bodyPr wrap="square" lIns="88627" tIns="88627" rIns="88627" bIns="88627" anchor="t" anchorCtr="0">
            <a:noAutofit/>
          </a:bodyPr>
          <a:lstStyle/>
          <a:p>
            <a:pPr lvl="0"/>
            <a:endParaRPr lang="nb-NO" dirty="0"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314450" y="1111250"/>
            <a:ext cx="3997325" cy="29987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2291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671180" y="2409914"/>
            <a:ext cx="7801641" cy="1674976"/>
          </a:xfrm>
        </p:spPr>
        <p:txBody>
          <a:bodyPr anchor="t">
            <a:normAutofit/>
          </a:bodyPr>
          <a:lstStyle>
            <a:lvl1pPr algn="ctr">
              <a:defRPr sz="5400" b="0" i="0">
                <a:solidFill>
                  <a:schemeClr val="tx2"/>
                </a:solidFill>
                <a:latin typeface="+mn-lt"/>
                <a:ea typeface="Campton Book" charset="0"/>
                <a:cs typeface="Campton Book" charset="0"/>
              </a:defRPr>
            </a:lvl1pPr>
          </a:lstStyle>
          <a:p>
            <a:r>
              <a:rPr lang="nb-NO" dirty="0"/>
              <a:t>Modultittel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960749" y="1912281"/>
            <a:ext cx="5280434" cy="442989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268183"/>
                </a:solidFill>
                <a:latin typeface="+mn-lt"/>
                <a:ea typeface="Campton Book" charset="0"/>
                <a:cs typeface="Campton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Modul </a:t>
            </a:r>
            <a:r>
              <a:rPr lang="nb-NO" dirty="0" err="1"/>
              <a:t>X</a:t>
            </a:r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52950" y="3529411"/>
            <a:ext cx="38100" cy="1447800"/>
          </a:xfrm>
          <a:prstGeom prst="rect">
            <a:avLst/>
          </a:prstGeom>
        </p:spPr>
      </p:pic>
      <p:grpSp>
        <p:nvGrpSpPr>
          <p:cNvPr id="4" name="Gruppe 3"/>
          <p:cNvGrpSpPr/>
          <p:nvPr userDrawn="1"/>
        </p:nvGrpSpPr>
        <p:grpSpPr>
          <a:xfrm>
            <a:off x="620590" y="5614909"/>
            <a:ext cx="7902815" cy="647295"/>
            <a:chOff x="1697880" y="5614909"/>
            <a:chExt cx="5885486" cy="647295"/>
          </a:xfrm>
        </p:grpSpPr>
        <p:pic>
          <p:nvPicPr>
            <p:cNvPr id="8" name="Bilde 7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4620" y="5614909"/>
              <a:ext cx="1589682" cy="647295"/>
            </a:xfrm>
            <a:prstGeom prst="rect">
              <a:avLst/>
            </a:prstGeom>
          </p:spPr>
        </p:pic>
        <p:pic>
          <p:nvPicPr>
            <p:cNvPr id="10" name="Bilde 9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6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7880" y="5739615"/>
              <a:ext cx="1282244" cy="442989"/>
            </a:xfrm>
            <a:prstGeom prst="rect">
              <a:avLst/>
            </a:prstGeom>
          </p:spPr>
        </p:pic>
        <p:pic>
          <p:nvPicPr>
            <p:cNvPr id="11" name="Bilde 10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6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78795" y="5806202"/>
              <a:ext cx="1404571" cy="3098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142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7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ferans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548866" y="1262559"/>
            <a:ext cx="8046268" cy="630662"/>
          </a:xfrm>
        </p:spPr>
        <p:txBody>
          <a:bodyPr>
            <a:normAutofit/>
          </a:bodyPr>
          <a:lstStyle>
            <a:lvl1pPr algn="ctr">
              <a:defRPr sz="3600" b="0" i="0">
                <a:solidFill>
                  <a:schemeClr val="accent1"/>
                </a:solidFill>
                <a:latin typeface="+mn-lt"/>
                <a:ea typeface="Campton Medium" charset="0"/>
                <a:cs typeface="Campton Medium" charset="0"/>
              </a:defRPr>
            </a:lvl1pPr>
          </a:lstStyle>
          <a:p>
            <a:r>
              <a:rPr lang="nb-NO" dirty="0"/>
              <a:t>Referanser</a:t>
            </a:r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1143000" y="2255045"/>
            <a:ext cx="6858000" cy="33921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+mn-lt"/>
                <a:ea typeface="Campton Book" charset="0"/>
                <a:cs typeface="Campton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1" y="213143"/>
            <a:ext cx="1066799" cy="901756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24065D29-AA58-4CA2-8598-56C22A2E39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4717" y="6065422"/>
            <a:ext cx="2134567" cy="647295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9EB4C474-1A11-4899-A68B-FDD789436D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52950" y="1350233"/>
            <a:ext cx="381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71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77636" y="2304637"/>
            <a:ext cx="7886700" cy="1325563"/>
          </a:xfrm>
        </p:spPr>
        <p:txBody>
          <a:bodyPr>
            <a:normAutofit/>
          </a:bodyPr>
          <a:lstStyle>
            <a:lvl1pPr algn="ctr">
              <a:defRPr sz="4800" b="0">
                <a:solidFill>
                  <a:srgbClr val="2681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95586" y="3447481"/>
            <a:ext cx="50800" cy="1085850"/>
          </a:xfrm>
          <a:prstGeom prst="rect">
            <a:avLst/>
          </a:prstGeom>
        </p:spPr>
      </p:pic>
      <p:grpSp>
        <p:nvGrpSpPr>
          <p:cNvPr id="11" name="Gruppe 10"/>
          <p:cNvGrpSpPr/>
          <p:nvPr userDrawn="1"/>
        </p:nvGrpSpPr>
        <p:grpSpPr>
          <a:xfrm>
            <a:off x="620590" y="5614909"/>
            <a:ext cx="7902821" cy="647295"/>
            <a:chOff x="1697878" y="5614909"/>
            <a:chExt cx="5885487" cy="647295"/>
          </a:xfrm>
        </p:grpSpPr>
        <p:pic>
          <p:nvPicPr>
            <p:cNvPr id="12" name="Bilde 11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4617" y="5614909"/>
              <a:ext cx="1589681" cy="647295"/>
            </a:xfrm>
            <a:prstGeom prst="rect">
              <a:avLst/>
            </a:prstGeom>
          </p:spPr>
        </p:pic>
        <p:pic>
          <p:nvPicPr>
            <p:cNvPr id="13" name="Bilde 12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6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7878" y="5739615"/>
              <a:ext cx="1282244" cy="442989"/>
            </a:xfrm>
            <a:prstGeom prst="rect">
              <a:avLst/>
            </a:prstGeom>
          </p:spPr>
        </p:pic>
        <p:pic>
          <p:nvPicPr>
            <p:cNvPr id="14" name="Bilde 13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6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78794" y="5806202"/>
              <a:ext cx="1404571" cy="3098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8166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0647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fors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48866" y="2552978"/>
            <a:ext cx="8046268" cy="901756"/>
          </a:xfrm>
        </p:spPr>
        <p:txBody>
          <a:bodyPr/>
          <a:lstStyle>
            <a:lvl1pPr algn="ctr">
              <a:defRPr b="0" i="0">
                <a:solidFill>
                  <a:schemeClr val="accent1"/>
                </a:solidFill>
                <a:latin typeface="+mn-lt"/>
                <a:ea typeface="Campton Medium" charset="0"/>
                <a:cs typeface="Campton Medium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1143000" y="3991427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+mn-lt"/>
                <a:ea typeface="Campton Book" charset="0"/>
                <a:cs typeface="Campton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1" y="1375372"/>
            <a:ext cx="1066799" cy="901756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24065D29-AA58-4CA2-8598-56C22A2E39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4717" y="5851776"/>
            <a:ext cx="2134567" cy="647295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9EB4C474-1A11-4899-A68B-FDD789436D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52950" y="2897023"/>
            <a:ext cx="381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92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5739" y="365126"/>
            <a:ext cx="7583243" cy="1325563"/>
          </a:xfrm>
        </p:spPr>
        <p:txBody>
          <a:bodyPr>
            <a:normAutofit/>
          </a:bodyPr>
          <a:lstStyle>
            <a:lvl1pPr>
              <a:defRPr sz="3600" b="0" i="0">
                <a:solidFill>
                  <a:srgbClr val="268183"/>
                </a:solidFill>
                <a:latin typeface="+mn-lt"/>
                <a:ea typeface="Campton Book" charset="0"/>
                <a:cs typeface="Campton Book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825625"/>
            <a:ext cx="7583244" cy="4180320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800" b="0" i="0">
                <a:latin typeface="+mn-lt"/>
                <a:ea typeface="Campton Light" charset="0"/>
                <a:cs typeface="Campton Light" charset="0"/>
              </a:defRPr>
            </a:lvl1pPr>
            <a:lvl2pPr>
              <a:buClr>
                <a:schemeClr val="accent3"/>
              </a:buClr>
              <a:defRPr sz="2400" b="0" i="0">
                <a:latin typeface="+mn-lt"/>
                <a:ea typeface="Campton Light" charset="0"/>
                <a:cs typeface="Campton Light" charset="0"/>
              </a:defRPr>
            </a:lvl2pPr>
            <a:lvl3pPr>
              <a:buClr>
                <a:schemeClr val="accent3"/>
              </a:buClr>
              <a:defRPr sz="2000" b="0" i="0">
                <a:latin typeface="+mn-lt"/>
                <a:ea typeface="Campton Light" charset="0"/>
                <a:cs typeface="Campton Light" charset="0"/>
              </a:defRPr>
            </a:lvl3pPr>
            <a:lvl4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4pPr>
            <a:lvl5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125" y="0"/>
            <a:ext cx="38100" cy="144780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28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365126"/>
            <a:ext cx="7582582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268183"/>
                </a:solidFill>
                <a:latin typeface="+mn-lt"/>
                <a:ea typeface="Campton Book" charset="0"/>
                <a:cs typeface="Campton Book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96399" y="1825626"/>
            <a:ext cx="3726000" cy="4117975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 b="0" i="0">
                <a:latin typeface="+mn-lt"/>
                <a:ea typeface="Campton Light" charset="0"/>
                <a:cs typeface="Campton Light" charset="0"/>
              </a:defRPr>
            </a:lvl1pPr>
            <a:lvl2pPr>
              <a:buClr>
                <a:schemeClr val="accent3"/>
              </a:buClr>
              <a:defRPr sz="2000" b="0" i="0">
                <a:latin typeface="+mn-lt"/>
                <a:ea typeface="Campton Light" charset="0"/>
                <a:cs typeface="Campton Light" charset="0"/>
              </a:defRPr>
            </a:lvl2pPr>
            <a:lvl3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3pPr>
            <a:lvl4pPr>
              <a:buClr>
                <a:schemeClr val="accent3"/>
              </a:buClr>
              <a:defRPr sz="1600" b="0" i="0">
                <a:latin typeface="+mn-lt"/>
                <a:ea typeface="Campton Light" charset="0"/>
                <a:cs typeface="Campton Light" charset="0"/>
              </a:defRPr>
            </a:lvl4pPr>
            <a:lvl5pPr>
              <a:buClr>
                <a:schemeClr val="accent3"/>
              </a:buClr>
              <a:defRPr sz="1600" b="0" i="0">
                <a:latin typeface="+mn-lt"/>
                <a:ea typeface="Campton Light" charset="0"/>
                <a:cs typeface="Campton Light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818003" y="1826014"/>
            <a:ext cx="3660979" cy="4117586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 b="0" i="0">
                <a:latin typeface="+mn-lt"/>
                <a:ea typeface="Campton Light" charset="0"/>
                <a:cs typeface="Campton Light" charset="0"/>
              </a:defRPr>
            </a:lvl1pPr>
            <a:lvl2pPr>
              <a:buClr>
                <a:schemeClr val="accent3"/>
              </a:buClr>
              <a:defRPr sz="2000" b="0" i="0">
                <a:latin typeface="+mn-lt"/>
                <a:ea typeface="Campton Light" charset="0"/>
                <a:cs typeface="Campton Light" charset="0"/>
              </a:defRPr>
            </a:lvl2pPr>
            <a:lvl3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3pPr>
            <a:lvl4pPr>
              <a:buClr>
                <a:schemeClr val="accent3"/>
              </a:buClr>
              <a:defRPr sz="1600" b="0" i="0">
                <a:latin typeface="+mn-lt"/>
                <a:ea typeface="Campton Light" charset="0"/>
                <a:cs typeface="Campton Light" charset="0"/>
              </a:defRPr>
            </a:lvl4pPr>
            <a:lvl5pPr>
              <a:buClr>
                <a:schemeClr val="accent3"/>
              </a:buClr>
              <a:defRPr sz="1600" b="0" i="0">
                <a:latin typeface="+mn-lt"/>
                <a:ea typeface="Campton Light" charset="0"/>
                <a:cs typeface="Campton Light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128" y="0"/>
            <a:ext cx="38100" cy="144780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41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457200"/>
            <a:ext cx="2949178" cy="1600200"/>
          </a:xfrm>
        </p:spPr>
        <p:txBody>
          <a:bodyPr anchor="ctr"/>
          <a:lstStyle>
            <a:lvl1pPr>
              <a:defRPr sz="3200">
                <a:solidFill>
                  <a:srgbClr val="2681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3967842" y="681136"/>
            <a:ext cx="4511140" cy="51799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Dra bildet til plassholderen eller klikk ikonet for å legge til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896400" y="2239348"/>
            <a:ext cx="2949178" cy="362170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Klikk for å redigere tekststiler i malen </a:t>
            </a:r>
            <a:r>
              <a:rPr lang="nb-NO" dirty="0" err="1"/>
              <a:t>eesfnhef</a:t>
            </a:r>
            <a:r>
              <a:rPr lang="nb-NO" dirty="0"/>
              <a:t> </a:t>
            </a:r>
            <a:r>
              <a:rPr lang="nb-NO" dirty="0" err="1"/>
              <a:t>efe</a:t>
            </a:r>
            <a:r>
              <a:rPr lang="nb-NO" dirty="0"/>
              <a:t> </a:t>
            </a:r>
            <a:r>
              <a:rPr lang="nb-NO" dirty="0" err="1"/>
              <a:t>ege</a:t>
            </a:r>
            <a:r>
              <a:rPr lang="nb-NO" dirty="0"/>
              <a:t> </a:t>
            </a:r>
            <a:r>
              <a:rPr lang="nb-NO" dirty="0" err="1"/>
              <a:t>eg</a:t>
            </a:r>
            <a:r>
              <a:rPr lang="nb-NO" dirty="0"/>
              <a:t> </a:t>
            </a:r>
            <a:r>
              <a:rPr lang="nb-NO" dirty="0" err="1"/>
              <a:t>rwrøl</a:t>
            </a:r>
            <a:r>
              <a:rPr lang="nb-NO" dirty="0"/>
              <a:t>, </a:t>
            </a:r>
            <a:r>
              <a:rPr lang="nb-NO" dirty="0" err="1"/>
              <a:t>etoeg</a:t>
            </a:r>
            <a:r>
              <a:rPr lang="nb-NO" dirty="0"/>
              <a:t>, </a:t>
            </a:r>
            <a:r>
              <a:rPr lang="nb-NO" dirty="0" err="1"/>
              <a:t>e,eg</a:t>
            </a:r>
            <a:r>
              <a:rPr lang="nb-NO" dirty="0"/>
              <a:t> </a:t>
            </a:r>
            <a:r>
              <a:rPr lang="nb-NO" dirty="0" err="1"/>
              <a:t>rgorgo</a:t>
            </a:r>
            <a:r>
              <a:rPr lang="nb-NO" dirty="0"/>
              <a:t> </a:t>
            </a:r>
            <a:r>
              <a:rPr lang="nb-NO" dirty="0" err="1"/>
              <a:t>rog</a:t>
            </a:r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00" y="0"/>
            <a:ext cx="38100" cy="144780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693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455227" y="457200"/>
            <a:ext cx="302375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888476" y="680989"/>
            <a:ext cx="4418681" cy="51799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Dra bildet til plassholderen eller klikk ikonet for å legge til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5455227" y="2239201"/>
            <a:ext cx="3023756" cy="362170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00" y="0"/>
            <a:ext cx="38100" cy="144780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365126"/>
            <a:ext cx="7582582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2681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7" name="Plassholder for tabell 6"/>
          <p:cNvSpPr>
            <a:spLocks noGrp="1"/>
          </p:cNvSpPr>
          <p:nvPr>
            <p:ph type="tbl" sz="quarter" idx="13"/>
          </p:nvPr>
        </p:nvSpPr>
        <p:spPr>
          <a:xfrm>
            <a:off x="896400" y="1854200"/>
            <a:ext cx="7582582" cy="3767138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nb-NO" dirty="0"/>
              <a:t>Klikk ikonet for å legge til en tabell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00" y="0"/>
            <a:ext cx="38100" cy="144780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06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365126"/>
            <a:ext cx="7582582" cy="1325563"/>
          </a:xfrm>
        </p:spPr>
        <p:txBody>
          <a:bodyPr/>
          <a:lstStyle>
            <a:lvl1pPr>
              <a:defRPr sz="3600">
                <a:solidFill>
                  <a:srgbClr val="2681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00" y="0"/>
            <a:ext cx="38100" cy="1447800"/>
          </a:xfrm>
          <a:prstGeom prst="rect">
            <a:avLst/>
          </a:prstGeom>
        </p:spPr>
      </p:pic>
      <p:sp>
        <p:nvSpPr>
          <p:cNvPr id="8" name="Plassholder for diagram 7"/>
          <p:cNvSpPr>
            <a:spLocks noGrp="1"/>
          </p:cNvSpPr>
          <p:nvPr>
            <p:ph type="chart" sz="quarter" idx="13"/>
          </p:nvPr>
        </p:nvSpPr>
        <p:spPr>
          <a:xfrm>
            <a:off x="5020469" y="2000250"/>
            <a:ext cx="3458513" cy="3867149"/>
          </a:xfrm>
        </p:spPr>
        <p:txBody>
          <a:bodyPr/>
          <a:lstStyle/>
          <a:p>
            <a:r>
              <a:rPr lang="nb-NO" dirty="0"/>
              <a:t>Klikk ikonet for å legge til et diagram</a:t>
            </a:r>
          </a:p>
        </p:txBody>
      </p:sp>
      <p:sp>
        <p:nvSpPr>
          <p:cNvPr id="11" name="Plassholder for innhold 10"/>
          <p:cNvSpPr>
            <a:spLocks noGrp="1"/>
          </p:cNvSpPr>
          <p:nvPr>
            <p:ph sz="quarter" idx="14"/>
          </p:nvPr>
        </p:nvSpPr>
        <p:spPr>
          <a:xfrm>
            <a:off x="896400" y="1994960"/>
            <a:ext cx="3904200" cy="3872441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365126"/>
            <a:ext cx="7582582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2681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00" y="0"/>
            <a:ext cx="38100" cy="144780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47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96400" y="365126"/>
            <a:ext cx="76189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96400" y="1825625"/>
            <a:ext cx="76189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758852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2" r:id="rId4"/>
    <p:sldLayoutId id="2147483657" r:id="rId5"/>
    <p:sldLayoutId id="2147483662" r:id="rId6"/>
    <p:sldLayoutId id="2147483658" r:id="rId7"/>
    <p:sldLayoutId id="2147483663" r:id="rId8"/>
    <p:sldLayoutId id="2147483654" r:id="rId9"/>
    <p:sldLayoutId id="2147483655" r:id="rId10"/>
    <p:sldLayoutId id="2147483677" r:id="rId11"/>
    <p:sldLayoutId id="2147483661" r:id="rId12"/>
    <p:sldLayoutId id="2147483678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68183"/>
          </a:solidFill>
          <a:latin typeface="+mn-lt"/>
          <a:ea typeface="Campton Book" charset="0"/>
          <a:cs typeface="Campton Book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Campton Book" charset="0"/>
          <a:cs typeface="Campton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Campton Book" charset="0"/>
          <a:cs typeface="Campton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Campton Book" charset="0"/>
          <a:cs typeface="Campton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Campton Book" charset="0"/>
          <a:cs typeface="Campton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Campton Book" charset="0"/>
          <a:cs typeface="Campton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iten.no/filarkiv/naturmangfold/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tsdatabanken.no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tsdatabanken.no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fag.no/naturmangfold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71179" y="2397722"/>
            <a:ext cx="7801641" cy="1674976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nb-NO" dirty="0">
                <a:solidFill>
                  <a:srgbClr val="268183"/>
                </a:solidFill>
              </a:rPr>
              <a:t>Digitale ressurser og dybdelæring i naturfag</a:t>
            </a:r>
            <a:br>
              <a:rPr lang="nb-NO" dirty="0">
                <a:solidFill>
                  <a:srgbClr val="268183"/>
                </a:solidFill>
              </a:rPr>
            </a:br>
            <a:r>
              <a:rPr lang="nb-NO" sz="3200" dirty="0">
                <a:solidFill>
                  <a:srgbClr val="268183"/>
                </a:solidFill>
              </a:rPr>
              <a:t>B – Samarbeid</a:t>
            </a:r>
            <a:endParaRPr lang="nb-NO" dirty="0">
              <a:solidFill>
                <a:srgbClr val="268183"/>
              </a:solidFill>
            </a:endParaRPr>
          </a:p>
        </p:txBody>
      </p:sp>
      <p:sp>
        <p:nvSpPr>
          <p:cNvPr id="4" name="Undertittel 3">
            <a:extLst>
              <a:ext uri="{FF2B5EF4-FFF2-40B4-BE49-F238E27FC236}">
                <a16:creationId xmlns:a16="http://schemas.microsoft.com/office/drawing/2014/main" id="{DD7B2E6B-256D-4F96-A706-9450185353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1783" y="1912281"/>
            <a:ext cx="5280434" cy="442989"/>
          </a:xfrm>
        </p:spPr>
        <p:txBody>
          <a:bodyPr/>
          <a:lstStyle/>
          <a:p>
            <a:r>
              <a:rPr lang="nb-NO" dirty="0"/>
              <a:t>Modul 2</a:t>
            </a:r>
          </a:p>
        </p:txBody>
      </p:sp>
    </p:spTree>
    <p:extLst>
      <p:ext uri="{BB962C8B-B14F-4D97-AF65-F5344CB8AC3E}">
        <p14:creationId xmlns:p14="http://schemas.microsoft.com/office/powerpoint/2010/main" val="793951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Oppgave 1</a:t>
            </a:r>
            <a:endParaRPr lang="x-none" dirty="0"/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10 minutter</a:t>
            </a:r>
          </a:p>
        </p:txBody>
      </p:sp>
    </p:spTree>
    <p:extLst>
      <p:ext uri="{BB962C8B-B14F-4D97-AF65-F5344CB8AC3E}">
        <p14:creationId xmlns:p14="http://schemas.microsoft.com/office/powerpoint/2010/main" val="3274686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Næringskjede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7" y="1690688"/>
            <a:ext cx="5100329" cy="38793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Nå skal vi se nærmere på hvordan arter som lever sammen påvirker hverandre.</a:t>
            </a:r>
          </a:p>
          <a:p>
            <a:pPr marL="0" indent="0">
              <a:buNone/>
            </a:pPr>
            <a:r>
              <a:rPr lang="nb-NO" sz="2200" dirty="0"/>
              <a:t>Dere skal prøve en digital </a:t>
            </a:r>
            <a:r>
              <a:rPr lang="en-US" sz="2200" dirty="0" err="1"/>
              <a:t>dra-og-slipp-oppgave</a:t>
            </a:r>
            <a:r>
              <a:rPr lang="nb-NO" sz="2200" dirty="0"/>
              <a:t> om en næringskjede.</a:t>
            </a:r>
          </a:p>
          <a:p>
            <a:pPr marL="0" indent="0">
              <a:buNone/>
            </a:pPr>
            <a:endParaRPr lang="nb-NO" sz="2200" dirty="0"/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1DDBD3F5-D48F-4C5A-B4C4-B1CE62A492C0}"/>
              </a:ext>
            </a:extLst>
          </p:cNvPr>
          <p:cNvSpPr txBox="1">
            <a:spLocks/>
          </p:cNvSpPr>
          <p:nvPr/>
        </p:nvSpPr>
        <p:spPr>
          <a:xfrm>
            <a:off x="4723201" y="2905089"/>
            <a:ext cx="3822566" cy="3879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b-NO" sz="2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70" y="3607006"/>
            <a:ext cx="6279281" cy="2475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nakkeboble: rektangel med avrundede hjørner 6">
            <a:extLst>
              <a:ext uri="{FF2B5EF4-FFF2-40B4-BE49-F238E27FC236}">
                <a16:creationId xmlns:a16="http://schemas.microsoft.com/office/drawing/2014/main" id="{701AD224-6D9D-4970-B1E9-AE2C2944D28D}"/>
              </a:ext>
            </a:extLst>
          </p:cNvPr>
          <p:cNvSpPr/>
          <p:nvPr/>
        </p:nvSpPr>
        <p:spPr>
          <a:xfrm>
            <a:off x="5996066" y="365125"/>
            <a:ext cx="2938072" cy="1682097"/>
          </a:xfrm>
          <a:prstGeom prst="wedgeRoundRectCallout">
            <a:avLst>
              <a:gd name="adj1" fmla="val -40314"/>
              <a:gd name="adj2" fmla="val 12752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nb-NO" sz="2200" dirty="0"/>
              <a:t>Les instruksjonen på neste bilde FØR dere setter i gang</a:t>
            </a:r>
          </a:p>
        </p:txBody>
      </p:sp>
    </p:spTree>
    <p:extLst>
      <p:ext uri="{BB962C8B-B14F-4D97-AF65-F5344CB8AC3E}">
        <p14:creationId xmlns:p14="http://schemas.microsoft.com/office/powerpoint/2010/main" val="267651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Næringskjede </a:t>
            </a:r>
            <a:r>
              <a:rPr lang="en-US" dirty="0" err="1"/>
              <a:t>dra-og-slipp-oppgave</a:t>
            </a:r>
            <a:br>
              <a:rPr lang="nb-NO" dirty="0"/>
            </a:br>
            <a:r>
              <a:rPr lang="nb-NO" dirty="0"/>
              <a:t>(5 minutter)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nb-NO" sz="2200" dirty="0"/>
              <a:t>Jobb individuelt.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nb-NO" sz="2200" dirty="0"/>
              <a:t>Åpne lenken: </a:t>
            </a:r>
            <a:r>
              <a:rPr lang="nb-NO" sz="2200" dirty="0">
                <a:hlinkClick r:id="rId2"/>
              </a:rPr>
              <a:t>viten.no/filarkiv/naturmangfold/</a:t>
            </a:r>
            <a:endParaRPr lang="nb-NO" sz="2200" dirty="0"/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nb-NO" sz="2200" dirty="0"/>
              <a:t>Klikk deg gjennom oppgaven. 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865460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Diskuter (5 minutter)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9" y="1690689"/>
            <a:ext cx="7583244" cy="4180320"/>
          </a:xfrm>
        </p:spPr>
        <p:txBody>
          <a:bodyPr>
            <a:normAutofit/>
          </a:bodyPr>
          <a:lstStyle/>
          <a:p>
            <a:pPr lvl="0">
              <a:spcBef>
                <a:spcPts val="1800"/>
              </a:spcBef>
            </a:pPr>
            <a:r>
              <a:rPr lang="nb-NO" sz="2200" dirty="0"/>
              <a:t>Sett dere i par.</a:t>
            </a:r>
          </a:p>
          <a:p>
            <a:pPr lvl="0">
              <a:spcBef>
                <a:spcPts val="1800"/>
              </a:spcBef>
            </a:pPr>
            <a:r>
              <a:rPr lang="nb-NO" sz="2200" dirty="0"/>
              <a:t>Hvilke av kjennetegnene (A–F) på arket opplevde dere passet til oppgaven dere nettopp gjennomførte? </a:t>
            </a:r>
          </a:p>
        </p:txBody>
      </p:sp>
    </p:spTree>
    <p:extLst>
      <p:ext uri="{BB962C8B-B14F-4D97-AF65-F5344CB8AC3E}">
        <p14:creationId xmlns:p14="http://schemas.microsoft.com/office/powerpoint/2010/main" val="970752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Oppgave 2 </a:t>
            </a:r>
            <a:endParaRPr lang="x-none" dirty="0"/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20 minutter</a:t>
            </a:r>
          </a:p>
        </p:txBody>
      </p:sp>
    </p:spTree>
    <p:extLst>
      <p:ext uri="{BB962C8B-B14F-4D97-AF65-F5344CB8AC3E}">
        <p14:creationId xmlns:p14="http://schemas.microsoft.com/office/powerpoint/2010/main" val="3673925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Næringskjede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9" y="1690688"/>
            <a:ext cx="4370854" cy="38793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Dere skal nå jobbe i par med den samme </a:t>
            </a:r>
            <a:r>
              <a:rPr lang="en-US" sz="2200" dirty="0" err="1"/>
              <a:t>dra-og-slipp-oppgave</a:t>
            </a:r>
            <a:r>
              <a:rPr lang="nb-NO" sz="2200" dirty="0"/>
              <a:t> om en næringskjede som dere nettopp løste individuelt.  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1DDBD3F5-D48F-4C5A-B4C4-B1CE62A492C0}"/>
              </a:ext>
            </a:extLst>
          </p:cNvPr>
          <p:cNvSpPr txBox="1">
            <a:spLocks/>
          </p:cNvSpPr>
          <p:nvPr/>
        </p:nvSpPr>
        <p:spPr>
          <a:xfrm>
            <a:off x="4723201" y="2905089"/>
            <a:ext cx="3822566" cy="3879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b-NO" sz="2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70" y="3607006"/>
            <a:ext cx="6279281" cy="2475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nakkeboble: rektangel med avrundede hjørner 6">
            <a:extLst>
              <a:ext uri="{FF2B5EF4-FFF2-40B4-BE49-F238E27FC236}">
                <a16:creationId xmlns:a16="http://schemas.microsoft.com/office/drawing/2014/main" id="{701AD224-6D9D-4970-B1E9-AE2C2944D28D}"/>
              </a:ext>
            </a:extLst>
          </p:cNvPr>
          <p:cNvSpPr/>
          <p:nvPr/>
        </p:nvSpPr>
        <p:spPr>
          <a:xfrm>
            <a:off x="5266593" y="1178205"/>
            <a:ext cx="3598386" cy="1427081"/>
          </a:xfrm>
          <a:prstGeom prst="wedgeRoundRectCallout">
            <a:avLst>
              <a:gd name="adj1" fmla="val -29899"/>
              <a:gd name="adj2" fmla="val 10740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nb-NO" sz="2200" dirty="0"/>
              <a:t>Les instruksjonen på neste bilde FØR dere setter i gang</a:t>
            </a:r>
          </a:p>
        </p:txBody>
      </p:sp>
    </p:spTree>
    <p:extLst>
      <p:ext uri="{BB962C8B-B14F-4D97-AF65-F5344CB8AC3E}">
        <p14:creationId xmlns:p14="http://schemas.microsoft.com/office/powerpoint/2010/main" val="381554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Næringskjede – </a:t>
            </a:r>
            <a:r>
              <a:rPr lang="en-US" dirty="0" err="1"/>
              <a:t>dra-og-slipp-oppgave</a:t>
            </a:r>
            <a:br>
              <a:rPr lang="nb-NO" dirty="0"/>
            </a:br>
            <a:r>
              <a:rPr lang="nb-NO" dirty="0"/>
              <a:t>(5 minutter)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nb-NO" sz="2200" dirty="0"/>
              <a:t>Start med å identifisere hva dere ser på de ulike bildene. 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nb-NO" sz="2200" dirty="0"/>
              <a:t>Diskuter i hvilken rekkefølge bildene skal plasseres, </a:t>
            </a:r>
            <a:r>
              <a:rPr lang="nb-NO" sz="2200" i="1" dirty="0"/>
              <a:t>før</a:t>
            </a:r>
            <a:r>
              <a:rPr lang="nb-NO" sz="2200" dirty="0"/>
              <a:t> dere plasserer dem. 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nb-NO" sz="2200" dirty="0"/>
              <a:t>Trykk «Vis retting» når alle er plassert. Prøv gjerne flere ganger til dere har alt rett. Trykk «Gå videre». 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nb-NO" sz="2200" dirty="0"/>
              <a:t>Les, diskuterer og svar på spørsmålene </a:t>
            </a:r>
            <a:r>
              <a:rPr lang="nb-NO" sz="2200" i="1" dirty="0"/>
              <a:t>underveis </a:t>
            </a:r>
            <a:r>
              <a:rPr lang="nb-NO" sz="2200" dirty="0"/>
              <a:t>i oppgaven. 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nb-NO" sz="2200" dirty="0"/>
              <a:t>Når alle er ferdig med oppgaven, skal dere i felleskap lese oppsummeringa på de to neste lysbildene.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68477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Oppsummering dra-og-slipp-oppgave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3748" y="1841122"/>
            <a:ext cx="3676259" cy="4505601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nb-NO" sz="2200" i="1" dirty="0"/>
              <a:t>Fremmede arter </a:t>
            </a:r>
            <a:r>
              <a:rPr lang="nb-NO" sz="2200" dirty="0"/>
              <a:t>er arter som er spredt ved hjelp av menneskelig aktivitet til områder der de ikke naturlig hører hjemme. </a:t>
            </a:r>
          </a:p>
          <a:p>
            <a:pPr>
              <a:spcBef>
                <a:spcPts val="1800"/>
              </a:spcBef>
            </a:pPr>
            <a:r>
              <a:rPr lang="nb-NO" sz="2200" dirty="0"/>
              <a:t>Hvis det kommer inn en ny art i et område, så vil det påvirke de som er der fra før.</a:t>
            </a:r>
          </a:p>
          <a:p>
            <a:pPr>
              <a:spcBef>
                <a:spcPts val="1800"/>
              </a:spcBef>
            </a:pPr>
            <a:r>
              <a:rPr lang="nb-NO" sz="2200" dirty="0"/>
              <a:t>Fremmede arter kan ha negativ påvirkning på arter i økosystem, slik at de forsvinner.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9974" y="1748584"/>
            <a:ext cx="4252848" cy="2922808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5157577" y="4717551"/>
            <a:ext cx="3578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4C4A48"/>
                </a:solidFill>
                <a:latin typeface="Roboto"/>
              </a:rPr>
              <a:t>Spredningsveier: fremmede arter kan spres på ulike måter. </a:t>
            </a:r>
            <a:r>
              <a:rPr lang="nb-NO" dirty="0">
                <a:solidFill>
                  <a:srgbClr val="777368"/>
                </a:solidFill>
                <a:latin typeface="Roboto Condensed"/>
                <a:hlinkClick r:id="rId3"/>
              </a:rPr>
              <a:t>artsdatabanken.no</a:t>
            </a:r>
            <a:r>
              <a:rPr lang="nb-NO" dirty="0">
                <a:solidFill>
                  <a:srgbClr val="777368"/>
                </a:solidFill>
                <a:latin typeface="Roboto Condensed"/>
              </a:rPr>
              <a:t> </a:t>
            </a:r>
          </a:p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73173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4922" y="1506616"/>
            <a:ext cx="3426253" cy="4258719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Oppsummering </a:t>
            </a:r>
            <a:r>
              <a:rPr lang="en-US" dirty="0" err="1"/>
              <a:t>dra-og-slipp-oppgave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42234" y="1856621"/>
            <a:ext cx="4110213" cy="4180320"/>
          </a:xfrm>
        </p:spPr>
        <p:txBody>
          <a:bodyPr>
            <a:normAutofit/>
          </a:bodyPr>
          <a:lstStyle/>
          <a:p>
            <a:r>
              <a:rPr lang="nb-NO" sz="2200" dirty="0"/>
              <a:t>I dra-og-slipp oppgaven om næringskjede ble dere utfordret til å tenke over hva som skjer når ulike arter forsvinner. Dette er en viktig øvelse når man jobber med fremmede arter. </a:t>
            </a:r>
          </a:p>
          <a:p>
            <a:r>
              <a:rPr lang="nb-NO" sz="2200" dirty="0"/>
              <a:t>For å avgjøre hva man skal sette inn av tiltak mot fremmede arter er det nemlig viktig å finne ut av hvordan og hvor mye de påvirker. </a:t>
            </a:r>
            <a:endParaRPr lang="en-US" sz="2200" dirty="0"/>
          </a:p>
        </p:txBody>
      </p:sp>
      <p:sp>
        <p:nvSpPr>
          <p:cNvPr id="5" name="Rektangel 4"/>
          <p:cNvSpPr/>
          <p:nvPr/>
        </p:nvSpPr>
        <p:spPr>
          <a:xfrm>
            <a:off x="5052448" y="5716073"/>
            <a:ext cx="38900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777368"/>
                </a:solidFill>
                <a:latin typeface="Roboto Condensed"/>
              </a:rPr>
              <a:t>Fremmedartslista 2018 viser hvilken risiko fremmede arter kan utgjøre for naturmangfoldet i Norge. </a:t>
            </a:r>
            <a:r>
              <a:rPr lang="nb-NO" dirty="0">
                <a:solidFill>
                  <a:srgbClr val="777368"/>
                </a:solidFill>
                <a:latin typeface="Roboto Condensed"/>
                <a:hlinkClick r:id="rId3"/>
              </a:rPr>
              <a:t>artsdatabanken.no</a:t>
            </a:r>
            <a:r>
              <a:rPr lang="nb-NO" dirty="0">
                <a:solidFill>
                  <a:srgbClr val="777368"/>
                </a:solidFill>
                <a:latin typeface="Roboto Condensed"/>
              </a:rPr>
              <a:t> </a:t>
            </a:r>
            <a:endParaRPr lang="nb-NO" i="0" dirty="0">
              <a:solidFill>
                <a:srgbClr val="777368"/>
              </a:solidFill>
              <a:effectLst/>
              <a:latin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52372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649" y="582784"/>
            <a:ext cx="4625782" cy="542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ildeforklaring formet som et avrundet rektangel 3"/>
          <p:cNvSpPr/>
          <p:nvPr/>
        </p:nvSpPr>
        <p:spPr>
          <a:xfrm>
            <a:off x="133985" y="582784"/>
            <a:ext cx="3802974" cy="3944445"/>
          </a:xfrm>
          <a:prstGeom prst="wedgeRoundRectCallout">
            <a:avLst>
              <a:gd name="adj1" fmla="val 72555"/>
              <a:gd name="adj2" fmla="val 3629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200" dirty="0"/>
              <a:t>Ble dere inspirert til å jobbe mer med fremmede arter og bærekraftig utvikling? </a:t>
            </a:r>
          </a:p>
          <a:p>
            <a:endParaRPr lang="nb-NO" sz="2200" dirty="0"/>
          </a:p>
          <a:p>
            <a:r>
              <a:rPr lang="nb-NO" sz="2200" dirty="0"/>
              <a:t>Da kan dere prøve ut hele det utforskende undervisningsopplegget </a:t>
            </a:r>
            <a:r>
              <a:rPr lang="nb-NO" sz="2200" i="1" dirty="0"/>
              <a:t>Bærekraftig naturmangfold </a:t>
            </a:r>
            <a:r>
              <a:rPr lang="nb-NO" sz="2200" dirty="0"/>
              <a:t>på naturfag.no.</a:t>
            </a:r>
          </a:p>
        </p:txBody>
      </p:sp>
      <p:sp>
        <p:nvSpPr>
          <p:cNvPr id="5" name="Rektangel 4"/>
          <p:cNvSpPr/>
          <p:nvPr/>
        </p:nvSpPr>
        <p:spPr>
          <a:xfrm>
            <a:off x="4297649" y="6023805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nb-NO" sz="2200" dirty="0">
                <a:hlinkClick r:id="rId3"/>
              </a:rPr>
              <a:t>naturfag.no/naturmangfold</a:t>
            </a:r>
            <a:r>
              <a:rPr lang="nb-NO" sz="2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6993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dirty="0">
                <a:solidFill>
                  <a:srgbClr val="268183"/>
                </a:solidFill>
              </a:rPr>
              <a:t>Mål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Målet med denne modulen er å bli bevisst på hvordan bruk av digitale ressurser kan fremme og/eller hemme dybdelæring i naturfag.</a:t>
            </a:r>
          </a:p>
        </p:txBody>
      </p:sp>
    </p:spTree>
    <p:extLst>
      <p:ext uri="{BB962C8B-B14F-4D97-AF65-F5344CB8AC3E}">
        <p14:creationId xmlns:p14="http://schemas.microsoft.com/office/powerpoint/2010/main" val="14921025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Diskuter (5 minutter)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9" y="1847653"/>
            <a:ext cx="7583244" cy="4023355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nb-NO" sz="2200" dirty="0"/>
              <a:t>Hvordan opplevde dere oppgave 2 som dere nettopp gjennomførte?</a:t>
            </a:r>
          </a:p>
          <a:p>
            <a:pPr lvl="0">
              <a:spcBef>
                <a:spcPts val="1800"/>
              </a:spcBef>
            </a:pPr>
            <a:r>
              <a:rPr lang="nb-NO" sz="2200" dirty="0"/>
              <a:t>Hvilke av kjennetegnene (A–F) på arket opplevde dere passet til oppgave 2?</a:t>
            </a:r>
          </a:p>
          <a:p>
            <a:pPr lvl="0">
              <a:spcBef>
                <a:spcPts val="1800"/>
              </a:spcBef>
            </a:pPr>
            <a:r>
              <a:rPr lang="nb-NO" sz="2200" dirty="0"/>
              <a:t>Hvordan opplevde dere oppgave 1 versus oppgave 2?</a:t>
            </a:r>
          </a:p>
          <a:p>
            <a:pPr marL="0" indent="0">
              <a:spcBef>
                <a:spcPts val="1800"/>
              </a:spcBef>
              <a:buNone/>
            </a:pPr>
            <a:endParaRPr lang="nb-NO" sz="2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06375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Faglig påfyll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5 minutter</a:t>
            </a:r>
          </a:p>
        </p:txBody>
      </p:sp>
    </p:spTree>
    <p:extLst>
      <p:ext uri="{BB962C8B-B14F-4D97-AF65-F5344CB8AC3E}">
        <p14:creationId xmlns:p14="http://schemas.microsoft.com/office/powerpoint/2010/main" val="3534120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Digitale ressurser og elevers læring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895737" y="1825625"/>
            <a:ext cx="7908897" cy="418032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nb-NO" altLang="zh-CN" sz="2200" dirty="0"/>
              <a:t>Digitale ressurser omfatter blant annet pc/nettbrett/mobiltelefon, internett, digitale kameraer, måleutstyr og kommunikasjonsutstyr. </a:t>
            </a:r>
            <a:endParaRPr lang="zh-CN" altLang="nb-NO" sz="2200" dirty="0"/>
          </a:p>
          <a:p>
            <a:pPr>
              <a:spcBef>
                <a:spcPts val="1800"/>
              </a:spcBef>
            </a:pPr>
            <a:r>
              <a:rPr lang="nb-NO" sz="2200" dirty="0"/>
              <a:t>Digitale ressurser kan både være </a:t>
            </a:r>
            <a:r>
              <a:rPr lang="nb-NO" sz="2200" i="1" dirty="0"/>
              <a:t>fremmende</a:t>
            </a:r>
            <a:r>
              <a:rPr lang="nb-NO" sz="2200" dirty="0"/>
              <a:t> og </a:t>
            </a:r>
            <a:r>
              <a:rPr lang="nb-NO" sz="2200" i="1" dirty="0"/>
              <a:t>hemmende</a:t>
            </a:r>
            <a:r>
              <a:rPr lang="nb-NO" sz="2200" dirty="0"/>
              <a:t> for elevers læring.</a:t>
            </a:r>
          </a:p>
          <a:p>
            <a:pPr>
              <a:spcBef>
                <a:spcPts val="1800"/>
              </a:spcBef>
            </a:pPr>
            <a:r>
              <a:rPr lang="nb-NO" sz="2200" dirty="0"/>
              <a:t>Vi skal nå se på hva elever mener, hva forskninga viser og hvordan en undersøkelse oppsummerer hva som er viktig for elevenes læringsutbytte.</a:t>
            </a:r>
          </a:p>
        </p:txBody>
      </p:sp>
      <p:sp>
        <p:nvSpPr>
          <p:cNvPr id="2" name="Rektangel 1"/>
          <p:cNvSpPr/>
          <p:nvPr/>
        </p:nvSpPr>
        <p:spPr>
          <a:xfrm>
            <a:off x="4032606" y="5636613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nb-NO" dirty="0"/>
              <a:t>Strømme og Korsager, 2015</a:t>
            </a:r>
          </a:p>
          <a:p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9534610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Elevers oppfatning 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200" dirty="0"/>
              <a:t>I undersøkelsen Monitor skole 2013 og 2016 svarer de fleste av elevene at bruk av datamaskin/nettbrett gir dem bedre læring. </a:t>
            </a:r>
          </a:p>
          <a:p>
            <a:r>
              <a:rPr lang="nb-NO" sz="2200" dirty="0"/>
              <a:t>Samtidig mener en del elever at det stjeler tida fra læring.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4306" y="3255908"/>
            <a:ext cx="65055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ktangel 6"/>
          <p:cNvSpPr/>
          <p:nvPr/>
        </p:nvSpPr>
        <p:spPr>
          <a:xfrm>
            <a:off x="5686724" y="6140881"/>
            <a:ext cx="3134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Egeberg</a:t>
            </a:r>
            <a:r>
              <a:rPr lang="en-US" dirty="0"/>
              <a:t>, </a:t>
            </a:r>
            <a:r>
              <a:rPr lang="en-US" dirty="0" err="1"/>
              <a:t>Hultin</a:t>
            </a:r>
            <a:r>
              <a:rPr lang="en-US" dirty="0"/>
              <a:t> og Berge, 2016 </a:t>
            </a:r>
            <a:endParaRPr lang="nb-NO" dirty="0"/>
          </a:p>
        </p:txBody>
      </p:sp>
      <p:sp>
        <p:nvSpPr>
          <p:cNvPr id="8" name="Snakkeboble: rektangel med avrundede hjørner 6">
            <a:extLst>
              <a:ext uri="{FF2B5EF4-FFF2-40B4-BE49-F238E27FC236}">
                <a16:creationId xmlns:a16="http://schemas.microsoft.com/office/drawing/2014/main" id="{701AD224-6D9D-4970-B1E9-AE2C2944D28D}"/>
              </a:ext>
            </a:extLst>
          </p:cNvPr>
          <p:cNvSpPr/>
          <p:nvPr/>
        </p:nvSpPr>
        <p:spPr>
          <a:xfrm>
            <a:off x="4930995" y="876693"/>
            <a:ext cx="3663337" cy="1351634"/>
          </a:xfrm>
          <a:prstGeom prst="wedgeRoundRectCallout">
            <a:avLst>
              <a:gd name="adj1" fmla="val -34677"/>
              <a:gd name="adj2" fmla="val 1125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nb-NO" sz="2200" dirty="0"/>
              <a:t>Hva kan være årsaken til endringene fra 2013 til 2016?</a:t>
            </a:r>
          </a:p>
        </p:txBody>
      </p:sp>
    </p:spTree>
    <p:extLst>
      <p:ext uri="{BB962C8B-B14F-4D97-AF65-F5344CB8AC3E}">
        <p14:creationId xmlns:p14="http://schemas.microsoft.com/office/powerpoint/2010/main" val="164978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sier forskninga?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nb-NO" sz="2200" dirty="0"/>
              <a:t>Digitale ressurser </a:t>
            </a:r>
            <a:r>
              <a:rPr lang="nb-NO" sz="2200" i="1" dirty="0"/>
              <a:t>kan fremme </a:t>
            </a:r>
            <a:r>
              <a:rPr lang="nb-NO" sz="2200" dirty="0"/>
              <a:t>elevers forståelse og motivasjon hvis de digitale ressursene:</a:t>
            </a:r>
          </a:p>
          <a:p>
            <a:pPr>
              <a:spcBef>
                <a:spcPts val="1800"/>
              </a:spcBef>
            </a:pPr>
            <a:r>
              <a:rPr lang="nb-NO" sz="2200" dirty="0"/>
              <a:t>settes inn i en kontekst og brukes sammen med andre læringsressurser og metoder</a:t>
            </a:r>
          </a:p>
          <a:p>
            <a:pPr>
              <a:spcBef>
                <a:spcPts val="1800"/>
              </a:spcBef>
            </a:pPr>
            <a:r>
              <a:rPr lang="nb-NO" sz="2200" dirty="0"/>
              <a:t>brukes til å trene og utvikle ferdigheter som trengs innen naturvitenskapen </a:t>
            </a:r>
          </a:p>
          <a:p>
            <a:pPr>
              <a:spcBef>
                <a:spcPts val="1800"/>
              </a:spcBef>
            </a:pPr>
            <a:r>
              <a:rPr lang="nb-NO" sz="2200" dirty="0"/>
              <a:t>stimulerer til refleksjon</a:t>
            </a:r>
          </a:p>
          <a:p>
            <a:pPr>
              <a:spcBef>
                <a:spcPts val="1800"/>
              </a:spcBef>
            </a:pPr>
            <a:endParaRPr lang="nb-NO" sz="2200" dirty="0"/>
          </a:p>
          <a:p>
            <a:pPr marL="0" indent="0">
              <a:spcBef>
                <a:spcPts val="1800"/>
              </a:spcBef>
              <a:buNone/>
            </a:pPr>
            <a:endParaRPr lang="nb-NO" sz="2200" dirty="0"/>
          </a:p>
          <a:p>
            <a:pPr>
              <a:spcBef>
                <a:spcPts val="1800"/>
              </a:spcBef>
            </a:pPr>
            <a:endParaRPr lang="nb-NO" sz="2200" dirty="0"/>
          </a:p>
          <a:p>
            <a:pPr>
              <a:spcBef>
                <a:spcPts val="1800"/>
              </a:spcBef>
            </a:pPr>
            <a:endParaRPr lang="nb-NO" sz="2200" dirty="0"/>
          </a:p>
        </p:txBody>
      </p:sp>
      <p:sp>
        <p:nvSpPr>
          <p:cNvPr id="4" name="Rektangel 3"/>
          <p:cNvSpPr/>
          <p:nvPr/>
        </p:nvSpPr>
        <p:spPr>
          <a:xfrm>
            <a:off x="2809188" y="5113548"/>
            <a:ext cx="57851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b-NO" dirty="0"/>
          </a:p>
          <a:p>
            <a:pPr algn="r"/>
            <a:r>
              <a:rPr lang="nb-NO" dirty="0" err="1"/>
              <a:t>Bleck</a:t>
            </a:r>
            <a:r>
              <a:rPr lang="nb-NO" dirty="0"/>
              <a:t>, </a:t>
            </a:r>
            <a:r>
              <a:rPr lang="nb-NO" dirty="0" err="1"/>
              <a:t>Bullinger</a:t>
            </a:r>
            <a:r>
              <a:rPr lang="nb-NO" dirty="0"/>
              <a:t>, </a:t>
            </a:r>
            <a:r>
              <a:rPr lang="nb-NO" dirty="0" err="1"/>
              <a:t>Lude</a:t>
            </a:r>
            <a:r>
              <a:rPr lang="nb-NO" dirty="0"/>
              <a:t> og </a:t>
            </a:r>
            <a:r>
              <a:rPr lang="nb-NO" dirty="0" err="1"/>
              <a:t>Schaal</a:t>
            </a:r>
            <a:r>
              <a:rPr lang="nb-NO" dirty="0"/>
              <a:t>, 2012; </a:t>
            </a:r>
          </a:p>
          <a:p>
            <a:pPr algn="r"/>
            <a:r>
              <a:rPr lang="nb-NO" dirty="0"/>
              <a:t>Lee, Linn, Varma og Liu, 2010; </a:t>
            </a:r>
            <a:br>
              <a:rPr lang="nb-NO" dirty="0"/>
            </a:br>
            <a:r>
              <a:rPr lang="nb-NO" dirty="0" err="1"/>
              <a:t>Ruchter</a:t>
            </a:r>
            <a:r>
              <a:rPr lang="nb-NO" dirty="0"/>
              <a:t>, Klar og </a:t>
            </a:r>
            <a:r>
              <a:rPr lang="nb-NO" dirty="0" err="1"/>
              <a:t>Geiger</a:t>
            </a:r>
            <a:r>
              <a:rPr lang="nb-NO" dirty="0"/>
              <a:t>, 2010</a:t>
            </a:r>
          </a:p>
        </p:txBody>
      </p:sp>
      <p:sp>
        <p:nvSpPr>
          <p:cNvPr id="5" name="Snakkeboble: rektangel med avrundede hjørner 6">
            <a:extLst>
              <a:ext uri="{FF2B5EF4-FFF2-40B4-BE49-F238E27FC236}">
                <a16:creationId xmlns:a16="http://schemas.microsoft.com/office/drawing/2014/main" id="{701AD224-6D9D-4970-B1E9-AE2C2944D28D}"/>
              </a:ext>
            </a:extLst>
          </p:cNvPr>
          <p:cNvSpPr/>
          <p:nvPr/>
        </p:nvSpPr>
        <p:spPr>
          <a:xfrm>
            <a:off x="5324284" y="50098"/>
            <a:ext cx="3663337" cy="1351634"/>
          </a:xfrm>
          <a:prstGeom prst="wedgeRoundRectCallout">
            <a:avLst>
              <a:gd name="adj1" fmla="val -33403"/>
              <a:gd name="adj2" fmla="val 7661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nb-NO" sz="2200" dirty="0"/>
              <a:t>Hvordan opplevde dere at gruppeoppgave 1 og 2 passer med disse punktene?</a:t>
            </a:r>
          </a:p>
        </p:txBody>
      </p:sp>
    </p:spTree>
    <p:extLst>
      <p:ext uri="{BB962C8B-B14F-4D97-AF65-F5344CB8AC3E}">
        <p14:creationId xmlns:p14="http://schemas.microsoft.com/office/powerpoint/2010/main" val="244903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sier forskninga?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nb-NO" sz="2200" dirty="0"/>
              <a:t>Digitale ressurser </a:t>
            </a:r>
            <a:r>
              <a:rPr lang="nb-NO" sz="2200" i="1" dirty="0"/>
              <a:t>kan hemme </a:t>
            </a:r>
            <a:r>
              <a:rPr lang="nb-NO" sz="2200" dirty="0"/>
              <a:t>elevers forståelse og motivasjon hvis:</a:t>
            </a:r>
          </a:p>
          <a:p>
            <a:pPr lvl="1">
              <a:spcBef>
                <a:spcPts val="1800"/>
              </a:spcBef>
            </a:pPr>
            <a:r>
              <a:rPr lang="nb-NO" sz="2200" dirty="0"/>
              <a:t>fokus blir på </a:t>
            </a:r>
            <a:r>
              <a:rPr lang="nb-NO" sz="2200" i="1" dirty="0"/>
              <a:t>hvordan </a:t>
            </a:r>
            <a:r>
              <a:rPr lang="nb-NO" sz="2200" dirty="0"/>
              <a:t>de digitale ressursene skal brukes og ikke </a:t>
            </a:r>
            <a:r>
              <a:rPr lang="nb-NO" sz="2200" i="1" dirty="0"/>
              <a:t>hvorfor og hva </a:t>
            </a:r>
            <a:r>
              <a:rPr lang="nb-NO" sz="2200" dirty="0"/>
              <a:t>de skal brukes til</a:t>
            </a:r>
          </a:p>
          <a:p>
            <a:pPr lvl="1">
              <a:spcBef>
                <a:spcPts val="1800"/>
              </a:spcBef>
            </a:pPr>
            <a:r>
              <a:rPr lang="nb-NO" sz="2200" dirty="0"/>
              <a:t>den teknologiske terskelen blir for stor</a:t>
            </a:r>
          </a:p>
          <a:p>
            <a:pPr>
              <a:spcBef>
                <a:spcPts val="1800"/>
              </a:spcBef>
            </a:pPr>
            <a:endParaRPr lang="nb-NO" sz="2200" dirty="0"/>
          </a:p>
          <a:p>
            <a:pPr>
              <a:spcBef>
                <a:spcPts val="1800"/>
              </a:spcBef>
            </a:pPr>
            <a:endParaRPr lang="nb-NO" sz="2200" dirty="0"/>
          </a:p>
        </p:txBody>
      </p:sp>
      <p:sp>
        <p:nvSpPr>
          <p:cNvPr id="4" name="Rektangel 3"/>
          <p:cNvSpPr/>
          <p:nvPr/>
        </p:nvSpPr>
        <p:spPr>
          <a:xfrm>
            <a:off x="4022333" y="540578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b-NO" dirty="0"/>
          </a:p>
          <a:p>
            <a:pPr algn="r"/>
            <a:r>
              <a:rPr lang="nb-NO" dirty="0" err="1"/>
              <a:t>Bleck</a:t>
            </a:r>
            <a:r>
              <a:rPr lang="nb-NO" dirty="0"/>
              <a:t>, </a:t>
            </a:r>
            <a:r>
              <a:rPr lang="nb-NO" dirty="0" err="1"/>
              <a:t>Bullinger</a:t>
            </a:r>
            <a:r>
              <a:rPr lang="nb-NO" dirty="0"/>
              <a:t>, </a:t>
            </a:r>
            <a:r>
              <a:rPr lang="nb-NO" dirty="0" err="1"/>
              <a:t>Lude</a:t>
            </a:r>
            <a:r>
              <a:rPr lang="nb-NO" dirty="0"/>
              <a:t> og </a:t>
            </a:r>
            <a:r>
              <a:rPr lang="nb-NO" dirty="0" err="1"/>
              <a:t>Schaal</a:t>
            </a:r>
            <a:r>
              <a:rPr lang="nb-NO" dirty="0"/>
              <a:t>, 2012; </a:t>
            </a:r>
          </a:p>
          <a:p>
            <a:pPr algn="r"/>
            <a:r>
              <a:rPr lang="nb-NO" dirty="0"/>
              <a:t>Lee, Linn, Varma og Liu, 2010; </a:t>
            </a:r>
            <a:br>
              <a:rPr lang="nb-NO" dirty="0"/>
            </a:br>
            <a:r>
              <a:rPr lang="nb-NO" dirty="0" err="1"/>
              <a:t>Ruchter</a:t>
            </a:r>
            <a:r>
              <a:rPr lang="nb-NO" dirty="0"/>
              <a:t>, Klar og </a:t>
            </a:r>
            <a:r>
              <a:rPr lang="nb-NO" dirty="0" err="1"/>
              <a:t>Geiger</a:t>
            </a:r>
            <a:r>
              <a:rPr lang="nb-NO" dirty="0"/>
              <a:t>, 2010</a:t>
            </a:r>
          </a:p>
        </p:txBody>
      </p:sp>
      <p:sp>
        <p:nvSpPr>
          <p:cNvPr id="5" name="Snakkeboble: rektangel med avrundede hjørner 6">
            <a:extLst>
              <a:ext uri="{FF2B5EF4-FFF2-40B4-BE49-F238E27FC236}">
                <a16:creationId xmlns:a16="http://schemas.microsoft.com/office/drawing/2014/main" id="{701AD224-6D9D-4970-B1E9-AE2C2944D28D}"/>
              </a:ext>
            </a:extLst>
          </p:cNvPr>
          <p:cNvSpPr/>
          <p:nvPr/>
        </p:nvSpPr>
        <p:spPr>
          <a:xfrm>
            <a:off x="4930996" y="163526"/>
            <a:ext cx="3598386" cy="2064801"/>
          </a:xfrm>
          <a:prstGeom prst="wedgeRoundRectCallout">
            <a:avLst>
              <a:gd name="adj1" fmla="val -33403"/>
              <a:gd name="adj2" fmla="val 7661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nb-NO" sz="2000" dirty="0"/>
              <a:t>Har dere erfaring fra egen undervisning der enten dere eller elevene deres opplevde dette ved bruk av digitale ressurser?</a:t>
            </a:r>
          </a:p>
        </p:txBody>
      </p:sp>
    </p:spTree>
    <p:extLst>
      <p:ext uri="{BB962C8B-B14F-4D97-AF65-F5344CB8AC3E}">
        <p14:creationId xmlns:p14="http://schemas.microsoft.com/office/powerpoint/2010/main" val="150949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Hva må til? </a:t>
            </a:r>
            <a:br>
              <a:rPr lang="nb-NO" dirty="0"/>
            </a:br>
            <a:r>
              <a:rPr lang="nb-NO" dirty="0"/>
              <a:t>IKT og elevers faglige læringsutbytte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825625"/>
            <a:ext cx="7583244" cy="368905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b-NO" sz="2200" dirty="0"/>
              <a:t>Funn fra SMIL-undersøkelsen</a:t>
            </a:r>
            <a:br>
              <a:rPr lang="nb-NO" sz="2200" dirty="0"/>
            </a:br>
            <a:r>
              <a:rPr lang="nb-NO" sz="2200" dirty="0"/>
              <a:t>fra 2014 viser at elevenes </a:t>
            </a:r>
            <a:br>
              <a:rPr lang="nb-NO" sz="2200" dirty="0"/>
            </a:br>
            <a:r>
              <a:rPr lang="nb-NO" sz="2200" dirty="0"/>
              <a:t>læringsutbytte er avhengig av: </a:t>
            </a:r>
          </a:p>
          <a:p>
            <a:pPr marL="0" indent="0">
              <a:buNone/>
            </a:pPr>
            <a:endParaRPr lang="nb-NO" sz="2200" dirty="0"/>
          </a:p>
          <a:p>
            <a:pPr lvl="1">
              <a:spcBef>
                <a:spcPts val="1200"/>
              </a:spcBef>
            </a:pPr>
            <a:r>
              <a:rPr lang="nb-NO" sz="2200" dirty="0"/>
              <a:t>tilgjengelige digitale ressurser</a:t>
            </a:r>
          </a:p>
          <a:p>
            <a:pPr lvl="1">
              <a:spcBef>
                <a:spcPts val="1200"/>
              </a:spcBef>
            </a:pPr>
            <a:r>
              <a:rPr lang="nb-NO" sz="2200" dirty="0"/>
              <a:t>lærernes digitale kompetanse og evne til å tilpasse undervisninga </a:t>
            </a:r>
          </a:p>
          <a:p>
            <a:pPr lvl="1">
              <a:spcBef>
                <a:spcPts val="1200"/>
              </a:spcBef>
            </a:pPr>
            <a:r>
              <a:rPr lang="nb-NO" sz="2200" dirty="0"/>
              <a:t>tydelige strategier for IKT-bruk hos skoleeier og skoleleder</a:t>
            </a:r>
          </a:p>
        </p:txBody>
      </p:sp>
      <p:sp>
        <p:nvSpPr>
          <p:cNvPr id="4" name="Rektangel 3"/>
          <p:cNvSpPr/>
          <p:nvPr/>
        </p:nvSpPr>
        <p:spPr>
          <a:xfrm>
            <a:off x="3261674" y="5817715"/>
            <a:ext cx="56819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Krumsvik</a:t>
            </a:r>
            <a:r>
              <a:rPr lang="en-US" dirty="0"/>
              <a:t>, </a:t>
            </a:r>
            <a:r>
              <a:rPr lang="en-US" dirty="0" err="1"/>
              <a:t>Egelandsdal</a:t>
            </a:r>
            <a:r>
              <a:rPr lang="en-US" dirty="0"/>
              <a:t>, </a:t>
            </a:r>
            <a:r>
              <a:rPr lang="en-US" dirty="0" err="1"/>
              <a:t>Sarastuen</a:t>
            </a:r>
            <a:r>
              <a:rPr lang="en-US" dirty="0"/>
              <a:t>, Jones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Eikeland</a:t>
            </a:r>
            <a:r>
              <a:rPr lang="en-US" dirty="0"/>
              <a:t>, 2013 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1887" y="1611871"/>
            <a:ext cx="2356267" cy="1687512"/>
          </a:xfrm>
          <a:prstGeom prst="rect">
            <a:avLst/>
          </a:prstGeom>
        </p:spPr>
      </p:pic>
      <p:sp>
        <p:nvSpPr>
          <p:cNvPr id="6" name="Snakkeboble: rektangel med avrundede hjørner 6">
            <a:extLst>
              <a:ext uri="{FF2B5EF4-FFF2-40B4-BE49-F238E27FC236}">
                <a16:creationId xmlns:a16="http://schemas.microsoft.com/office/drawing/2014/main" id="{701AD224-6D9D-4970-B1E9-AE2C2944D28D}"/>
              </a:ext>
            </a:extLst>
          </p:cNvPr>
          <p:cNvSpPr/>
          <p:nvPr/>
        </p:nvSpPr>
        <p:spPr>
          <a:xfrm>
            <a:off x="4930996" y="973394"/>
            <a:ext cx="3598386" cy="1254933"/>
          </a:xfrm>
          <a:prstGeom prst="wedgeRoundRectCallout">
            <a:avLst>
              <a:gd name="adj1" fmla="val -28758"/>
              <a:gd name="adj2" fmla="val 13537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nb-NO" sz="2000" dirty="0"/>
              <a:t>Hvordan er disse tingene på skolen deres?</a:t>
            </a:r>
          </a:p>
        </p:txBody>
      </p:sp>
    </p:spTree>
    <p:extLst>
      <p:ext uri="{BB962C8B-B14F-4D97-AF65-F5344CB8AC3E}">
        <p14:creationId xmlns:p14="http://schemas.microsoft.com/office/powerpoint/2010/main" val="293726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Diskuter og del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30 minutter</a:t>
            </a:r>
          </a:p>
        </p:txBody>
      </p:sp>
    </p:spTree>
    <p:extLst>
      <p:ext uri="{BB962C8B-B14F-4D97-AF65-F5344CB8AC3E}">
        <p14:creationId xmlns:p14="http://schemas.microsoft.com/office/powerpoint/2010/main" val="17945735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5739" y="365127"/>
            <a:ext cx="7583243" cy="770500"/>
          </a:xfrm>
        </p:spPr>
        <p:txBody>
          <a:bodyPr/>
          <a:lstStyle/>
          <a:p>
            <a:r>
              <a:rPr lang="nb-NO" dirty="0"/>
              <a:t>Diskuter i grupper (10 minutter)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585046"/>
            <a:ext cx="7583244" cy="3803570"/>
          </a:xfrm>
        </p:spPr>
        <p:txBody>
          <a:bodyPr>
            <a:normAutofit/>
          </a:bodyPr>
          <a:lstStyle/>
          <a:p>
            <a:pPr lvl="0">
              <a:spcBef>
                <a:spcPts val="1200"/>
              </a:spcBef>
            </a:pPr>
            <a:r>
              <a:rPr lang="nb-NO" sz="2200" dirty="0"/>
              <a:t>Hvordan opplevde dere at de to oppgavene henholdsvis fremmet eller hemmet dybdelæring?</a:t>
            </a:r>
          </a:p>
          <a:p>
            <a:pPr lvl="0">
              <a:spcBef>
                <a:spcPts val="1200"/>
              </a:spcBef>
            </a:pPr>
            <a:r>
              <a:rPr lang="nb-NO" sz="2200" dirty="0"/>
              <a:t>Hvordan var opplevelsen sammenliknet med andre erfaringer dere har med bruk av digitale ressurser?</a:t>
            </a:r>
          </a:p>
          <a:p>
            <a:pPr lvl="0">
              <a:spcBef>
                <a:spcPts val="1200"/>
              </a:spcBef>
            </a:pPr>
            <a:r>
              <a:rPr lang="nb-NO" sz="2200" dirty="0"/>
              <a:t>Gjenkjente dere noe fra forskninga i opplevelsen av de to aktivitetene samt i tidligere erfaringer?</a:t>
            </a:r>
          </a:p>
          <a:p>
            <a:pPr lvl="0">
              <a:spcBef>
                <a:spcPts val="1200"/>
              </a:spcBef>
            </a:pPr>
            <a:endParaRPr lang="nb-NO" sz="2200" dirty="0"/>
          </a:p>
        </p:txBody>
      </p:sp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350380"/>
              </p:ext>
            </p:extLst>
          </p:nvPr>
        </p:nvGraphicFramePr>
        <p:xfrm>
          <a:off x="130628" y="3992022"/>
          <a:ext cx="8892074" cy="257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9445">
                  <a:extLst>
                    <a:ext uri="{9D8B030D-6E8A-4147-A177-3AD203B41FA5}">
                      <a16:colId xmlns:a16="http://schemas.microsoft.com/office/drawing/2014/main" val="2232390027"/>
                    </a:ext>
                  </a:extLst>
                </a:gridCol>
                <a:gridCol w="4702629">
                  <a:extLst>
                    <a:ext uri="{9D8B030D-6E8A-4147-A177-3AD203B41FA5}">
                      <a16:colId xmlns:a16="http://schemas.microsoft.com/office/drawing/2014/main" val="2253596691"/>
                    </a:ext>
                  </a:extLst>
                </a:gridCol>
              </a:tblGrid>
              <a:tr h="303299">
                <a:tc>
                  <a:txBody>
                    <a:bodyPr/>
                    <a:lstStyle/>
                    <a:p>
                      <a:r>
                        <a:rPr lang="nb-NO" sz="2100" dirty="0"/>
                        <a:t>Kan hemme</a:t>
                      </a:r>
                      <a:r>
                        <a:rPr lang="nb-NO" sz="2100" baseline="0" dirty="0"/>
                        <a:t> hvis</a:t>
                      </a:r>
                      <a:endParaRPr lang="nb-NO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100" dirty="0"/>
                        <a:t>Kan</a:t>
                      </a:r>
                      <a:r>
                        <a:rPr lang="nb-NO" sz="2100" baseline="0" dirty="0"/>
                        <a:t> f</a:t>
                      </a:r>
                      <a:r>
                        <a:rPr lang="nb-NO" sz="2100" dirty="0"/>
                        <a:t>remme hvis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114725"/>
                  </a:ext>
                </a:extLst>
              </a:tr>
              <a:tr h="1645291">
                <a:tc>
                  <a:txBody>
                    <a:bodyPr/>
                    <a:lstStyle/>
                    <a:p>
                      <a:pPr marL="285750" lvl="0" indent="-285750" algn="l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nb-NO" sz="2100" dirty="0"/>
                        <a:t>fokus blir på hvordan de digitale ressursene skal brukes og ikke hvorfor og hva de skal brukes til</a:t>
                      </a:r>
                    </a:p>
                    <a:p>
                      <a:pPr marL="285750" lvl="0" indent="-285750" algn="l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nb-NO" sz="2100" dirty="0"/>
                        <a:t>den teknologiske terskelen blir for stor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nb-NO" sz="2100" dirty="0"/>
                        <a:t>settes inn i en kontekst og brukes sammen med andre læringsressurser og metoder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nb-NO" sz="2100" dirty="0"/>
                        <a:t>brukes til å trene og utvikle ferdigheter som trengs innen naturvitenskapen 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nb-NO" sz="2100" dirty="0"/>
                        <a:t>stimulerer til refleksjon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149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61830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5739" y="365127"/>
            <a:ext cx="7583243" cy="784944"/>
          </a:xfrm>
        </p:spPr>
        <p:txBody>
          <a:bodyPr/>
          <a:lstStyle/>
          <a:p>
            <a:pPr lvl="0"/>
            <a:r>
              <a:rPr lang="nb-NO" dirty="0"/>
              <a:t>Oppsummer i gruppene (5 minutter)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nb-NO" sz="2200" dirty="0"/>
              <a:t>Hvordan kan bruken av digitale ressurser henholdsvis fremme eller hemme dybdelæring?</a:t>
            </a:r>
          </a:p>
          <a:p>
            <a:pPr>
              <a:spcBef>
                <a:spcPts val="1800"/>
              </a:spcBef>
            </a:pPr>
            <a:r>
              <a:rPr lang="nb-NO" sz="2200" dirty="0"/>
              <a:t>Hva er spesielt viktig å tenke på når man tar i bruk digitale ressurser for å oppnå dybdelæring? Del gjerne konkrete tips. 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68387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dirty="0">
                <a:solidFill>
                  <a:srgbClr val="268183"/>
                </a:solidFill>
              </a:rPr>
              <a:t>Tidsplan for denne økta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0378283"/>
              </p:ext>
            </p:extLst>
          </p:nvPr>
        </p:nvGraphicFramePr>
        <p:xfrm>
          <a:off x="895350" y="1825625"/>
          <a:ext cx="7583488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1674">
                  <a:extLst>
                    <a:ext uri="{9D8B030D-6E8A-4147-A177-3AD203B41FA5}">
                      <a16:colId xmlns:a16="http://schemas.microsoft.com/office/drawing/2014/main" val="3943618325"/>
                    </a:ext>
                  </a:extLst>
                </a:gridCol>
                <a:gridCol w="2571814">
                  <a:extLst>
                    <a:ext uri="{9D8B030D-6E8A-4147-A177-3AD203B41FA5}">
                      <a16:colId xmlns:a16="http://schemas.microsoft.com/office/drawing/2014/main" val="231172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sz="2200" dirty="0"/>
                        <a:t>Aktivitet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dirty="0"/>
                        <a:t>Tid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857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dirty="0"/>
                        <a:t>Oppsummer forarbeidet i grupper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dirty="0"/>
                        <a:t>20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347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dirty="0"/>
                        <a:t>Del i plenum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dirty="0"/>
                        <a:t>5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079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dirty="0"/>
                        <a:t>Oppgave 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dirty="0"/>
                        <a:t>15</a:t>
                      </a:r>
                      <a:r>
                        <a:rPr lang="nb-NO" sz="2200" baseline="0" dirty="0"/>
                        <a:t> </a:t>
                      </a:r>
                      <a:r>
                        <a:rPr lang="nb-NO" sz="2200" dirty="0"/>
                        <a:t>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826605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nb-NO" sz="2200" dirty="0"/>
                        <a:t>Oppgave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200" dirty="0"/>
                        <a:t>15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873385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nb-NO" sz="2200" dirty="0"/>
                        <a:t>Faglig påfyll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200" dirty="0"/>
                        <a:t>5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4830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dirty="0"/>
                        <a:t>Oppsummer i plenum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dirty="0"/>
                        <a:t>30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3889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dirty="0"/>
                        <a:t>Planlegg egen undervisning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dirty="0"/>
                        <a:t>10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641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b="1" dirty="0"/>
                        <a:t>Total tidsbruk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b="1" dirty="0"/>
                        <a:t>100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699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733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5738" y="365127"/>
            <a:ext cx="7583243" cy="770500"/>
          </a:xfrm>
        </p:spPr>
        <p:txBody>
          <a:bodyPr/>
          <a:lstStyle/>
          <a:p>
            <a:r>
              <a:rPr lang="nb-NO" dirty="0"/>
              <a:t>Del i plenum (15 minutter)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723936"/>
            <a:ext cx="7583244" cy="2932279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nb-NO" sz="2200" dirty="0"/>
              <a:t>Hver gruppe deler sine tanker.</a:t>
            </a:r>
          </a:p>
          <a:p>
            <a:pPr lvl="0">
              <a:lnSpc>
                <a:spcPct val="100000"/>
              </a:lnSpc>
              <a:spcBef>
                <a:spcPts val="1800"/>
              </a:spcBef>
            </a:pPr>
            <a:r>
              <a:rPr lang="nb-NO" sz="2200" dirty="0"/>
              <a:t>Hvordan kan bruken av digitale ressurser henholdsvis fremme eller hemme dybdelæring?</a:t>
            </a:r>
          </a:p>
          <a:p>
            <a:pPr lvl="0">
              <a:lnSpc>
                <a:spcPct val="100000"/>
              </a:lnSpc>
              <a:spcBef>
                <a:spcPts val="1800"/>
              </a:spcBef>
            </a:pPr>
            <a:r>
              <a:rPr lang="nb-NO" sz="2200" dirty="0"/>
              <a:t>Hva er spesielt viktig å tenke på når man tar i bruk digitale ressurser for å oppnå dybdelæring?</a:t>
            </a:r>
          </a:p>
          <a:p>
            <a:pPr lvl="0">
              <a:lnSpc>
                <a:spcPct val="100000"/>
              </a:lnSpc>
              <a:spcBef>
                <a:spcPts val="1800"/>
              </a:spcBef>
            </a:pP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26970880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Planlegg egen undervisning 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10 minutter</a:t>
            </a:r>
          </a:p>
        </p:txBody>
      </p:sp>
    </p:spTree>
    <p:extLst>
      <p:ext uri="{BB962C8B-B14F-4D97-AF65-F5344CB8AC3E}">
        <p14:creationId xmlns:p14="http://schemas.microsoft.com/office/powerpoint/2010/main" val="5118335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dirty="0"/>
              <a:t>Planlegg egen undervisning</a:t>
            </a:r>
            <a:endParaRPr lang="nb-NO" dirty="0">
              <a:solidFill>
                <a:srgbClr val="268183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nb-NO" sz="2200" dirty="0"/>
              <a:t>Jobb individuelt eller i grupper:</a:t>
            </a:r>
          </a:p>
          <a:p>
            <a:pPr>
              <a:spcBef>
                <a:spcPts val="1800"/>
              </a:spcBef>
            </a:pPr>
            <a:r>
              <a:rPr lang="nb-NO" sz="2200" dirty="0"/>
              <a:t>Planlegg en aktivitet der elevene må bruke digitale ressurser (kan være de to dere har prøvd i denne modulen eller noe annet). </a:t>
            </a:r>
          </a:p>
          <a:p>
            <a:pPr>
              <a:spcBef>
                <a:spcPts val="1800"/>
              </a:spcBef>
            </a:pPr>
            <a:r>
              <a:rPr lang="nb-NO" sz="2200" dirty="0"/>
              <a:t>Skisser hvordan du </a:t>
            </a:r>
            <a:r>
              <a:rPr lang="nb-NO" sz="2200"/>
              <a:t>tenker den digitale ressursen </a:t>
            </a:r>
            <a:r>
              <a:rPr lang="nb-NO" sz="2200" dirty="0"/>
              <a:t>kan støtte elevenes dybdelæring. Bruk tabellen </a:t>
            </a:r>
            <a:r>
              <a:rPr lang="nb-NO" sz="2200" i="1" dirty="0"/>
              <a:t>Dybdelæring – overflatelæring </a:t>
            </a:r>
            <a:r>
              <a:rPr lang="nb-NO" sz="2200" dirty="0"/>
              <a:t>som dere får utdelt. </a:t>
            </a:r>
          </a:p>
          <a:p>
            <a:pPr marL="0" indent="0">
              <a:buNone/>
            </a:pPr>
            <a:endParaRPr lang="nb-NO" sz="2200" dirty="0"/>
          </a:p>
          <a:p>
            <a:pPr marL="0" indent="0">
              <a:buNone/>
            </a:pPr>
            <a:r>
              <a:rPr lang="nb-NO" sz="2200" dirty="0"/>
              <a:t>Aktiviteten skal gjennomføres før </a:t>
            </a:r>
            <a:r>
              <a:rPr lang="nb-NO" sz="2200" i="1" dirty="0"/>
              <a:t>D – Etterarbeid</a:t>
            </a:r>
            <a:r>
              <a:rPr lang="nb-NO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64365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71179" y="2397722"/>
            <a:ext cx="7801641" cy="1674976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nb-NO" dirty="0">
                <a:solidFill>
                  <a:srgbClr val="268183"/>
                </a:solidFill>
              </a:rPr>
              <a:t>Digitale ressurser for dybdelæring i naturfag</a:t>
            </a:r>
            <a:br>
              <a:rPr lang="nb-NO" dirty="0">
                <a:solidFill>
                  <a:srgbClr val="268183"/>
                </a:solidFill>
              </a:rPr>
            </a:br>
            <a:r>
              <a:rPr lang="nb-NO" sz="3200" dirty="0">
                <a:solidFill>
                  <a:srgbClr val="268183"/>
                </a:solidFill>
              </a:rPr>
              <a:t>D – Etterarbeid</a:t>
            </a:r>
            <a:endParaRPr lang="nb-NO" dirty="0">
              <a:solidFill>
                <a:srgbClr val="268183"/>
              </a:solidFill>
            </a:endParaRPr>
          </a:p>
        </p:txBody>
      </p:sp>
      <p:sp>
        <p:nvSpPr>
          <p:cNvPr id="4" name="Undertittel 3">
            <a:extLst>
              <a:ext uri="{FF2B5EF4-FFF2-40B4-BE49-F238E27FC236}">
                <a16:creationId xmlns:a16="http://schemas.microsoft.com/office/drawing/2014/main" id="{DD7B2E6B-256D-4F96-A706-9450185353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1783" y="1912281"/>
            <a:ext cx="5280434" cy="442989"/>
          </a:xfrm>
        </p:spPr>
        <p:txBody>
          <a:bodyPr/>
          <a:lstStyle/>
          <a:p>
            <a:r>
              <a:rPr lang="nb-NO" dirty="0"/>
              <a:t>Modul 2</a:t>
            </a:r>
          </a:p>
        </p:txBody>
      </p:sp>
    </p:spTree>
    <p:extLst>
      <p:ext uri="{BB962C8B-B14F-4D97-AF65-F5344CB8AC3E}">
        <p14:creationId xmlns:p14="http://schemas.microsoft.com/office/powerpoint/2010/main" val="30526171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dirty="0">
                <a:solidFill>
                  <a:srgbClr val="268183"/>
                </a:solidFill>
              </a:rPr>
              <a:t>Mål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Målet med denne modulen er å bli bevisst på hvordan bruk av digitale ressurser kan fremme og/eller hemme dybdelæring i naturfag.</a:t>
            </a:r>
          </a:p>
        </p:txBody>
      </p:sp>
    </p:spTree>
    <p:extLst>
      <p:ext uri="{BB962C8B-B14F-4D97-AF65-F5344CB8AC3E}">
        <p14:creationId xmlns:p14="http://schemas.microsoft.com/office/powerpoint/2010/main" val="33652993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dirty="0">
                <a:solidFill>
                  <a:srgbClr val="268183"/>
                </a:solidFill>
              </a:rPr>
              <a:t>Tidsplan for denne økta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6003871"/>
              </p:ext>
            </p:extLst>
          </p:nvPr>
        </p:nvGraphicFramePr>
        <p:xfrm>
          <a:off x="895350" y="1825625"/>
          <a:ext cx="7583488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1674">
                  <a:extLst>
                    <a:ext uri="{9D8B030D-6E8A-4147-A177-3AD203B41FA5}">
                      <a16:colId xmlns:a16="http://schemas.microsoft.com/office/drawing/2014/main" val="3943618325"/>
                    </a:ext>
                  </a:extLst>
                </a:gridCol>
                <a:gridCol w="2571814">
                  <a:extLst>
                    <a:ext uri="{9D8B030D-6E8A-4147-A177-3AD203B41FA5}">
                      <a16:colId xmlns:a16="http://schemas.microsoft.com/office/drawing/2014/main" val="231172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sz="2200" dirty="0"/>
                        <a:t>Aktivitet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dirty="0"/>
                        <a:t>Tid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857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dirty="0"/>
                        <a:t>Del erfaringer etter utprøving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dirty="0"/>
                        <a:t>20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347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dirty="0"/>
                        <a:t>Oppsummer i grupper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dirty="0"/>
                        <a:t>10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079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200" dirty="0"/>
                        <a:t>Oppsummer i plenum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200" dirty="0"/>
                        <a:t>20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0750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dirty="0"/>
                        <a:t>Veien videre og neste modul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dirty="0"/>
                        <a:t>  5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3889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b="1" dirty="0"/>
                        <a:t>Total tidsbruk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b="1" dirty="0"/>
                        <a:t>55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9773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84599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Del erfaringer etter utprøving </a:t>
            </a:r>
            <a:br>
              <a:rPr lang="nb-NO" dirty="0"/>
            </a:br>
            <a:r>
              <a:rPr lang="nb-NO" dirty="0"/>
              <a:t>(20 minutter)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nb-NO" sz="2200" dirty="0"/>
              <a:t>Del erfaringene fra utprøvinga i grupper på tre–fire deltakere. </a:t>
            </a:r>
          </a:p>
          <a:p>
            <a:pPr>
              <a:spcBef>
                <a:spcPts val="1800"/>
              </a:spcBef>
            </a:pPr>
            <a:r>
              <a:rPr lang="nb-NO" sz="2200" dirty="0"/>
              <a:t>Hvordan opplevde du at de digitale ressursene fremmet dybdelæring hos elevene?</a:t>
            </a:r>
          </a:p>
          <a:p>
            <a:pPr lvl="0">
              <a:spcBef>
                <a:spcPts val="1800"/>
              </a:spcBef>
            </a:pPr>
            <a:r>
              <a:rPr lang="nb-NO" sz="2200" dirty="0"/>
              <a:t>Var det noe i bruken av de digitale ressursene som hemmet dybdelæring hos elevene?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nb-NO" sz="2200" dirty="0"/>
              <a:t>Bruk tabellen med kjennetegnene på overflatelæring og dybdelæring når dere diskuterer (se neste side).</a:t>
            </a:r>
          </a:p>
        </p:txBody>
      </p:sp>
    </p:spTree>
    <p:extLst>
      <p:ext uri="{BB962C8B-B14F-4D97-AF65-F5344CB8AC3E}">
        <p14:creationId xmlns:p14="http://schemas.microsoft.com/office/powerpoint/2010/main" val="40346678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Plassholder for innhold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48480"/>
              </p:ext>
            </p:extLst>
          </p:nvPr>
        </p:nvGraphicFramePr>
        <p:xfrm>
          <a:off x="179508" y="108715"/>
          <a:ext cx="8889540" cy="582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4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44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6111">
                <a:tc>
                  <a:txBody>
                    <a:bodyPr/>
                    <a:lstStyle/>
                    <a:p>
                      <a:r>
                        <a:rPr lang="nb-NO" sz="2000" noProof="0" dirty="0"/>
                        <a:t>Overflatelæring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noProof="0" dirty="0"/>
                        <a:t>Dybdelæring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388">
                <a:tc>
                  <a:txBody>
                    <a:bodyPr/>
                    <a:lstStyle/>
                    <a:p>
                      <a:r>
                        <a:rPr lang="nb-NO" sz="20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Elevene jobber med nytt lærestoff uten å relatere det til hva de kan fra før.</a:t>
                      </a:r>
                      <a:endParaRPr lang="nb-NO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Elevene relaterer nye ideer og begrep til tidligere kunnskaper og erfaringer.</a:t>
                      </a:r>
                      <a:endParaRPr lang="nb-NO" sz="20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388">
                <a:tc>
                  <a:txBody>
                    <a:bodyPr/>
                    <a:lstStyle/>
                    <a:p>
                      <a:r>
                        <a:rPr lang="nb-NO" sz="20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Elevene behandler lærestoff som adskilte kunnskapselementer.</a:t>
                      </a:r>
                      <a:endParaRPr lang="nb-NO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Elevene organiserer egen kunnskap i begrepssystem som henger sammen.</a:t>
                      </a:r>
                      <a:endParaRPr lang="nb-NO" sz="20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398">
                <a:tc>
                  <a:txBody>
                    <a:bodyPr/>
                    <a:lstStyle/>
                    <a:p>
                      <a:r>
                        <a:rPr lang="nb-NO" sz="20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Elevene memorerer fakta og utfører prosedyrer uten å forstå hvordan eller hvorfor.</a:t>
                      </a:r>
                      <a:endParaRPr lang="nb-NO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Elevene ser etter mønstre og underliggende prinsipper.</a:t>
                      </a:r>
                      <a:endParaRPr lang="nb-NO" sz="20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398">
                <a:tc>
                  <a:txBody>
                    <a:bodyPr/>
                    <a:lstStyle/>
                    <a:p>
                      <a:r>
                        <a:rPr lang="nb-NO" sz="2000" noProof="0" dirty="0"/>
                        <a:t>Elevene har vanskelig for</a:t>
                      </a:r>
                      <a:r>
                        <a:rPr lang="nb-NO" sz="2000" baseline="0" noProof="0" dirty="0"/>
                        <a:t> å forstå nye ideer som er forskjellige fra de de har møtt i læreboka.</a:t>
                      </a:r>
                      <a:endParaRPr lang="nb-NO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noProof="0" dirty="0"/>
                        <a:t>Elevene vurderer nye ideer og knytter de til konklusjoner.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398">
                <a:tc>
                  <a:txBody>
                    <a:bodyPr/>
                    <a:lstStyle/>
                    <a:p>
                      <a:r>
                        <a:rPr lang="nb-NO" sz="2000" noProof="0" dirty="0"/>
                        <a:t>Elevene behandler fakta og prosedyrer som statisk kunnskap,</a:t>
                      </a:r>
                      <a:r>
                        <a:rPr lang="nb-NO" sz="2000" baseline="0" noProof="0" dirty="0"/>
                        <a:t> overført fra en allvitende autoritet.</a:t>
                      </a:r>
                      <a:endParaRPr lang="nb-NO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noProof="0" dirty="0"/>
                        <a:t>Elevene forstår hvordan kunnskap blir</a:t>
                      </a:r>
                      <a:r>
                        <a:rPr lang="nb-NO" sz="2000" baseline="0" noProof="0" dirty="0"/>
                        <a:t> til gjennom dialog og vurderer logikken i et argument kritisk.</a:t>
                      </a:r>
                      <a:endParaRPr lang="nb-NO" sz="20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3388">
                <a:tc>
                  <a:txBody>
                    <a:bodyPr/>
                    <a:lstStyle/>
                    <a:p>
                      <a:r>
                        <a:rPr lang="nb-NO" sz="2000" noProof="0" dirty="0"/>
                        <a:t>Elevene memorerer</a:t>
                      </a:r>
                      <a:r>
                        <a:rPr lang="nb-NO" sz="2000" baseline="0" noProof="0" dirty="0"/>
                        <a:t> uten å reflektere over formålet eller over egne læringsstrategier.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noProof="0" dirty="0"/>
                        <a:t>Elevene reflekterer over sin</a:t>
                      </a:r>
                      <a:r>
                        <a:rPr lang="nb-NO" sz="2000" baseline="0" noProof="0" dirty="0"/>
                        <a:t> </a:t>
                      </a:r>
                      <a:r>
                        <a:rPr lang="nb-NO" sz="2000" noProof="0" dirty="0"/>
                        <a:t>egen forståelse og sin egen læringsprosess.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36873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Oppsummer i grupper (10 minutter)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nb-NO" sz="2200" dirty="0"/>
              <a:t>På bakgrunn av erfaringene deres skal hver gruppe velge:</a:t>
            </a:r>
          </a:p>
          <a:p>
            <a:pPr lvl="0">
              <a:spcBef>
                <a:spcPts val="1800"/>
              </a:spcBef>
            </a:pPr>
            <a:r>
              <a:rPr lang="nb-NO" sz="2200" dirty="0"/>
              <a:t>et eksempel på hvordan bruken av digitale ressurser kan fremme dybdelæring</a:t>
            </a:r>
          </a:p>
          <a:p>
            <a:pPr lvl="0">
              <a:spcBef>
                <a:spcPts val="1800"/>
              </a:spcBef>
            </a:pPr>
            <a:r>
              <a:rPr lang="nb-NO" sz="2200" dirty="0"/>
              <a:t>to konkrete tips til hva som er viktig når man bruker digitale ressurser </a:t>
            </a:r>
          </a:p>
        </p:txBody>
      </p:sp>
    </p:spTree>
    <p:extLst>
      <p:ext uri="{BB962C8B-B14F-4D97-AF65-F5344CB8AC3E}">
        <p14:creationId xmlns:p14="http://schemas.microsoft.com/office/powerpoint/2010/main" val="21758272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Oppsummer i plenum (20 minutter)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nb-NO" sz="2200" dirty="0"/>
              <a:t>Del eksemplene dere valgte ut i gruppediskusjonen.</a:t>
            </a:r>
          </a:p>
        </p:txBody>
      </p:sp>
    </p:spTree>
    <p:extLst>
      <p:ext uri="{BB962C8B-B14F-4D97-AF65-F5344CB8AC3E}">
        <p14:creationId xmlns:p14="http://schemas.microsoft.com/office/powerpoint/2010/main" val="3935190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Oppsummer forarbeidet i grupper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20 minutter</a:t>
            </a:r>
          </a:p>
        </p:txBody>
      </p:sp>
    </p:spTree>
    <p:extLst>
      <p:ext uri="{BB962C8B-B14F-4D97-AF65-F5344CB8AC3E}">
        <p14:creationId xmlns:p14="http://schemas.microsoft.com/office/powerpoint/2010/main" val="18956764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5739" y="365126"/>
            <a:ext cx="7816746" cy="1325563"/>
          </a:xfrm>
        </p:spPr>
        <p:txBody>
          <a:bodyPr/>
          <a:lstStyle/>
          <a:p>
            <a:r>
              <a:rPr lang="nb-NO" dirty="0"/>
              <a:t>Veien videre og neste modul (5 minutter)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Se gjennom </a:t>
            </a:r>
            <a:r>
              <a:rPr lang="nb-NO" sz="2200" i="1" dirty="0"/>
              <a:t>Introduksjon </a:t>
            </a:r>
            <a:r>
              <a:rPr lang="nb-NO" sz="2200" dirty="0"/>
              <a:t>og </a:t>
            </a:r>
            <a:r>
              <a:rPr lang="nb-NO" sz="2200" i="1" dirty="0"/>
              <a:t>A – Forarbeid </a:t>
            </a:r>
            <a:r>
              <a:rPr lang="nb-NO" sz="2200" dirty="0"/>
              <a:t>i det som blir deres neste modul.</a:t>
            </a:r>
          </a:p>
        </p:txBody>
      </p:sp>
    </p:spTree>
    <p:extLst>
      <p:ext uri="{BB962C8B-B14F-4D97-AF65-F5344CB8AC3E}">
        <p14:creationId xmlns:p14="http://schemas.microsoft.com/office/powerpoint/2010/main" val="1688621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Kilder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903428" y="2255045"/>
            <a:ext cx="7587428" cy="3392144"/>
          </a:xfrm>
        </p:spPr>
        <p:txBody>
          <a:bodyPr>
            <a:noAutofit/>
          </a:bodyPr>
          <a:lstStyle/>
          <a:p>
            <a:pPr algn="l"/>
            <a:r>
              <a:rPr lang="en-US" sz="1400" dirty="0" err="1"/>
              <a:t>Bleck</a:t>
            </a:r>
            <a:r>
              <a:rPr lang="en-US" sz="1400" dirty="0"/>
              <a:t>, S., </a:t>
            </a:r>
            <a:r>
              <a:rPr lang="en-US" sz="1400" dirty="0" err="1"/>
              <a:t>Bullinger</a:t>
            </a:r>
            <a:r>
              <a:rPr lang="en-US" sz="1400" dirty="0"/>
              <a:t>, M., Lude, A. </a:t>
            </a:r>
            <a:r>
              <a:rPr lang="en-US" sz="1400" dirty="0" err="1"/>
              <a:t>og</a:t>
            </a:r>
            <a:r>
              <a:rPr lang="en-US" sz="1400" dirty="0"/>
              <a:t> </a:t>
            </a:r>
            <a:r>
              <a:rPr lang="en-US" sz="1400" dirty="0" err="1"/>
              <a:t>Schaal</a:t>
            </a:r>
            <a:r>
              <a:rPr lang="en-US" sz="1400" dirty="0"/>
              <a:t>, S. (2012). Electronic Mobile Devices in Environmental Education (EE) and Education for Sustainable Development (ESD) – Evaluation of Concepts and Potentials. </a:t>
            </a:r>
            <a:r>
              <a:rPr lang="en-US" sz="1400" i="1" dirty="0"/>
              <a:t>Procedia-Social and Behavioral Sciences</a:t>
            </a:r>
            <a:r>
              <a:rPr lang="en-US" sz="1400" dirty="0"/>
              <a:t>, </a:t>
            </a:r>
            <a:r>
              <a:rPr lang="en-US" sz="1400" i="1" dirty="0"/>
              <a:t>46</a:t>
            </a:r>
            <a:r>
              <a:rPr lang="en-US" sz="1400" dirty="0"/>
              <a:t>, 1232–1236.</a:t>
            </a:r>
          </a:p>
          <a:p>
            <a:pPr algn="l"/>
            <a:r>
              <a:rPr lang="en-US" sz="1400" dirty="0" err="1"/>
              <a:t>Egeberg</a:t>
            </a:r>
            <a:r>
              <a:rPr lang="en-US" sz="1400" dirty="0"/>
              <a:t>, G., </a:t>
            </a:r>
            <a:r>
              <a:rPr lang="en-US" sz="1400" dirty="0" err="1"/>
              <a:t>Hultin</a:t>
            </a:r>
            <a:r>
              <a:rPr lang="en-US" sz="1400" dirty="0"/>
              <a:t>, H. </a:t>
            </a:r>
            <a:r>
              <a:rPr lang="en-US" sz="1400" dirty="0" err="1"/>
              <a:t>og</a:t>
            </a:r>
            <a:r>
              <a:rPr lang="en-US" sz="1400" dirty="0"/>
              <a:t> Berge, O. (2016). Monitor </a:t>
            </a:r>
            <a:r>
              <a:rPr lang="en-US" sz="1400" dirty="0" err="1"/>
              <a:t>skole</a:t>
            </a:r>
            <a:r>
              <a:rPr lang="en-US" sz="1400" dirty="0"/>
              <a:t> 2016: </a:t>
            </a:r>
            <a:r>
              <a:rPr lang="en-US" sz="1400" dirty="0" err="1"/>
              <a:t>Skolens</a:t>
            </a:r>
            <a:r>
              <a:rPr lang="en-US" sz="1400" dirty="0"/>
              <a:t> </a:t>
            </a:r>
            <a:r>
              <a:rPr lang="en-US" sz="1400" dirty="0" err="1"/>
              <a:t>digitale</a:t>
            </a:r>
            <a:r>
              <a:rPr lang="en-US" sz="1400" dirty="0"/>
              <a:t> </a:t>
            </a:r>
            <a:r>
              <a:rPr lang="en-US" sz="1400" dirty="0" err="1"/>
              <a:t>tilstand</a:t>
            </a:r>
            <a:r>
              <a:rPr lang="en-US" sz="1400" dirty="0"/>
              <a:t>.</a:t>
            </a:r>
          </a:p>
          <a:p>
            <a:pPr algn="l"/>
            <a:r>
              <a:rPr lang="en-US" sz="1400" dirty="0" err="1"/>
              <a:t>Krumsvik</a:t>
            </a:r>
            <a:r>
              <a:rPr lang="en-US" sz="1400" dirty="0"/>
              <a:t>, R. J., </a:t>
            </a:r>
            <a:r>
              <a:rPr lang="en-US" sz="1400" dirty="0" err="1"/>
              <a:t>Egelandsdal</a:t>
            </a:r>
            <a:r>
              <a:rPr lang="en-US" sz="1400" dirty="0"/>
              <a:t>, K., </a:t>
            </a:r>
            <a:r>
              <a:rPr lang="en-US" sz="1400" dirty="0" err="1"/>
              <a:t>Sarastuen</a:t>
            </a:r>
            <a:r>
              <a:rPr lang="en-US" sz="1400" dirty="0"/>
              <a:t>, N. K., Jones, L. Ø. </a:t>
            </a:r>
            <a:r>
              <a:rPr lang="en-US" sz="1400" dirty="0" err="1"/>
              <a:t>og</a:t>
            </a:r>
            <a:r>
              <a:rPr lang="en-US" sz="1400" dirty="0"/>
              <a:t> </a:t>
            </a:r>
            <a:r>
              <a:rPr lang="en-US" sz="1400" dirty="0" err="1"/>
              <a:t>Eikeland</a:t>
            </a:r>
            <a:r>
              <a:rPr lang="en-US" sz="1400" dirty="0"/>
              <a:t>, O. J. (2013). </a:t>
            </a:r>
            <a:r>
              <a:rPr lang="en-US" sz="1400" dirty="0" err="1"/>
              <a:t>Sammenhengen</a:t>
            </a:r>
            <a:r>
              <a:rPr lang="en-US" sz="1400" dirty="0"/>
              <a:t> </a:t>
            </a:r>
            <a:r>
              <a:rPr lang="en-US" sz="1400" dirty="0" err="1"/>
              <a:t>mellom</a:t>
            </a:r>
            <a:r>
              <a:rPr lang="en-US" sz="1400" dirty="0"/>
              <a:t> IKT-</a:t>
            </a:r>
            <a:r>
              <a:rPr lang="en-US" sz="1400" dirty="0" err="1"/>
              <a:t>bruk</a:t>
            </a:r>
            <a:r>
              <a:rPr lang="en-US" sz="1400" dirty="0"/>
              <a:t> </a:t>
            </a:r>
            <a:r>
              <a:rPr lang="en-US" sz="1400" dirty="0" err="1"/>
              <a:t>og</a:t>
            </a:r>
            <a:r>
              <a:rPr lang="en-US" sz="1400" dirty="0"/>
              <a:t> </a:t>
            </a:r>
            <a:r>
              <a:rPr lang="en-US" sz="1400" dirty="0" err="1"/>
              <a:t>læringsutbytte</a:t>
            </a:r>
            <a:r>
              <a:rPr lang="en-US" sz="1400" dirty="0"/>
              <a:t> (SMIL)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videregående</a:t>
            </a:r>
            <a:r>
              <a:rPr lang="en-US" sz="1400" dirty="0"/>
              <a:t> </a:t>
            </a:r>
            <a:r>
              <a:rPr lang="en-US" sz="1400" dirty="0" err="1"/>
              <a:t>opplæring</a:t>
            </a:r>
            <a:r>
              <a:rPr lang="en-US" sz="1400" dirty="0"/>
              <a:t>. Bergen: </a:t>
            </a:r>
            <a:r>
              <a:rPr lang="en-US" sz="1400" dirty="0" err="1"/>
              <a:t>Universitetet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Bergen.</a:t>
            </a:r>
          </a:p>
          <a:p>
            <a:pPr algn="l"/>
            <a:r>
              <a:rPr lang="en-US" sz="1400" dirty="0"/>
              <a:t>Lee, H. S., Linn, M. C., Varma, K. </a:t>
            </a:r>
            <a:r>
              <a:rPr lang="en-US" sz="1400" dirty="0" err="1"/>
              <a:t>og</a:t>
            </a:r>
            <a:r>
              <a:rPr lang="en-US" sz="1400" dirty="0"/>
              <a:t> Liu, O. L. (2010). How do technology‐enhanced inquiry science units impact classroom learning? </a:t>
            </a:r>
            <a:r>
              <a:rPr lang="en-US" sz="1400" i="1" dirty="0"/>
              <a:t>Journal of Research in Science Teaching</a:t>
            </a:r>
            <a:r>
              <a:rPr lang="en-US" sz="1400" dirty="0"/>
              <a:t>, </a:t>
            </a:r>
            <a:r>
              <a:rPr lang="en-US" sz="1400" i="1" dirty="0"/>
              <a:t>47</a:t>
            </a:r>
            <a:r>
              <a:rPr lang="en-US" sz="1400" dirty="0"/>
              <a:t>(1), 71–90</a:t>
            </a:r>
          </a:p>
          <a:p>
            <a:pPr algn="l"/>
            <a:r>
              <a:rPr lang="en-US" sz="1400" dirty="0" err="1"/>
              <a:t>Ruchter</a:t>
            </a:r>
            <a:r>
              <a:rPr lang="en-US" sz="1400" dirty="0"/>
              <a:t>, M., </a:t>
            </a:r>
            <a:r>
              <a:rPr lang="en-US" sz="1400" dirty="0" err="1"/>
              <a:t>Klar</a:t>
            </a:r>
            <a:r>
              <a:rPr lang="en-US" sz="1400" dirty="0"/>
              <a:t>, B. </a:t>
            </a:r>
            <a:r>
              <a:rPr lang="en-US" sz="1400" dirty="0" err="1"/>
              <a:t>og</a:t>
            </a:r>
            <a:r>
              <a:rPr lang="en-US" sz="1400" dirty="0"/>
              <a:t> Geiger, W. (2010). Comparing the effects of mobile computers and traditional approaches in environmental education. </a:t>
            </a:r>
            <a:r>
              <a:rPr lang="en-US" sz="1400" i="1" dirty="0"/>
              <a:t>Computers &amp; Education</a:t>
            </a:r>
            <a:r>
              <a:rPr lang="en-US" sz="1400" dirty="0"/>
              <a:t>, </a:t>
            </a:r>
            <a:r>
              <a:rPr lang="en-US" sz="1400" i="1" dirty="0"/>
              <a:t>54</a:t>
            </a:r>
            <a:r>
              <a:rPr lang="en-US" sz="1400" dirty="0"/>
              <a:t>(4), 1054–1067.</a:t>
            </a:r>
          </a:p>
          <a:p>
            <a:pPr algn="l"/>
            <a:r>
              <a:rPr lang="de-DE" sz="1400" dirty="0"/>
              <a:t>Schaal, S., </a:t>
            </a:r>
            <a:r>
              <a:rPr lang="de-DE" sz="1400" dirty="0" err="1"/>
              <a:t>Grübmeyer</a:t>
            </a:r>
            <a:r>
              <a:rPr lang="de-DE" sz="1400" dirty="0"/>
              <a:t>, S. </a:t>
            </a:r>
            <a:r>
              <a:rPr lang="de-DE" sz="1400" dirty="0" err="1"/>
              <a:t>og</a:t>
            </a:r>
            <a:r>
              <a:rPr lang="de-DE" sz="1400" dirty="0"/>
              <a:t> Matt, M. (2012). </a:t>
            </a:r>
            <a:r>
              <a:rPr lang="en-US" sz="1400" dirty="0"/>
              <a:t>Outdoors and Online-inquiry with mobile devices in pre-service science teacher education. </a:t>
            </a:r>
            <a:r>
              <a:rPr lang="nb-NO" sz="1400" i="1" dirty="0"/>
              <a:t>World Journal </a:t>
            </a:r>
            <a:r>
              <a:rPr lang="nb-NO" sz="1400" i="1" dirty="0" err="1"/>
              <a:t>on</a:t>
            </a:r>
            <a:r>
              <a:rPr lang="nb-NO" sz="1400" i="1" dirty="0"/>
              <a:t> </a:t>
            </a:r>
            <a:r>
              <a:rPr lang="nb-NO" sz="1400" i="1" dirty="0" err="1"/>
              <a:t>Educational</a:t>
            </a:r>
            <a:r>
              <a:rPr lang="nb-NO" sz="1400" i="1" dirty="0"/>
              <a:t> Technology</a:t>
            </a:r>
            <a:r>
              <a:rPr lang="nb-NO" sz="1400" dirty="0"/>
              <a:t>, </a:t>
            </a:r>
            <a:r>
              <a:rPr lang="nb-NO" sz="1400" i="1" dirty="0"/>
              <a:t>4</a:t>
            </a:r>
            <a:r>
              <a:rPr lang="nb-NO" sz="1400" dirty="0"/>
              <a:t>(2), 113–125. </a:t>
            </a:r>
          </a:p>
          <a:p>
            <a:pPr algn="l"/>
            <a:r>
              <a:rPr lang="nb-NO" sz="1400" dirty="0"/>
              <a:t>Strømme, A. og Korsager, M. (2015). Digital kompetanse i Marion, P. van &amp; Strømme, A. s. 187–210 (red. 2015). Biologididaktikk. Kristiansand, Cappelen Damm</a:t>
            </a:r>
          </a:p>
          <a:p>
            <a:pPr algn="l"/>
            <a:endParaRPr lang="nb-NO" sz="1400" dirty="0"/>
          </a:p>
          <a:p>
            <a:pPr algn="l"/>
            <a:endParaRPr lang="nb-NO" sz="1400" dirty="0"/>
          </a:p>
          <a:p>
            <a:pPr algn="l"/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1374767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Oppsummer forarbeidet i grupper </a:t>
            </a:r>
            <a:br>
              <a:rPr lang="nb-NO" dirty="0"/>
            </a:br>
            <a:r>
              <a:rPr lang="nb-NO" dirty="0"/>
              <a:t>(5 minutter)</a:t>
            </a:r>
            <a:endParaRPr lang="nb-NO" dirty="0">
              <a:solidFill>
                <a:srgbClr val="268183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nb-NO" sz="2200" dirty="0"/>
              <a:t>Jobb i grupper på tre–fire personer:</a:t>
            </a:r>
          </a:p>
          <a:p>
            <a:pPr marL="228600" lvl="1">
              <a:spcBef>
                <a:spcPts val="1000"/>
              </a:spcBef>
            </a:pPr>
            <a:r>
              <a:rPr lang="nb-NO" sz="2200" dirty="0"/>
              <a:t>Se på tabellen dere får utdelt om kjennetegn på overflatelæring og dybdelæring. </a:t>
            </a:r>
          </a:p>
          <a:p>
            <a:pPr marL="228600" lvl="1">
              <a:spcBef>
                <a:spcPts val="1000"/>
              </a:spcBef>
            </a:pPr>
            <a:r>
              <a:rPr lang="nb-NO" sz="2200" dirty="0"/>
              <a:t>Finn kjennetegnene A–F (fra forarbeidet) i tabellen.</a:t>
            </a:r>
          </a:p>
          <a:p>
            <a:pPr lvl="1">
              <a:lnSpc>
                <a:spcPct val="100000"/>
              </a:lnSpc>
            </a:pPr>
            <a:endParaRPr lang="nb-NO" sz="2200" dirty="0"/>
          </a:p>
          <a:p>
            <a:pPr>
              <a:lnSpc>
                <a:spcPct val="100000"/>
              </a:lnSpc>
            </a:pPr>
            <a:endParaRPr lang="nb-NO" sz="22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0626" y="3508223"/>
            <a:ext cx="4178711" cy="30970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Pil høyre 4"/>
          <p:cNvSpPr/>
          <p:nvPr/>
        </p:nvSpPr>
        <p:spPr>
          <a:xfrm>
            <a:off x="4152124" y="4558993"/>
            <a:ext cx="418736" cy="4177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796" y="3890864"/>
            <a:ext cx="3782808" cy="19564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11361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Oppsummer forarbeidet i grupper</a:t>
            </a:r>
            <a:br>
              <a:rPr lang="nb-NO" dirty="0"/>
            </a:br>
            <a:r>
              <a:rPr lang="nb-NO" dirty="0"/>
              <a:t>(10 minutter)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690689"/>
            <a:ext cx="7583244" cy="41803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b-NO" sz="2200" dirty="0"/>
              <a:t>Bruk notatene fra forarbeidet, og presenter kort: Hvordan brukte du digitale ressurser og hvilke av kjennetegnene (A–F) beskriver elevenes aktivitet?</a:t>
            </a:r>
          </a:p>
          <a:p>
            <a:pPr>
              <a:lnSpc>
                <a:spcPct val="100000"/>
              </a:lnSpc>
            </a:pPr>
            <a:r>
              <a:rPr lang="nb-NO" sz="2200" dirty="0"/>
              <a:t>En person setter tellestrek for hvert kjennetegn (A–F) i den felles tabellen.  </a:t>
            </a:r>
          </a:p>
          <a:p>
            <a:endParaRPr lang="nb-NO" sz="2200" dirty="0"/>
          </a:p>
        </p:txBody>
      </p:sp>
      <p:sp>
        <p:nvSpPr>
          <p:cNvPr id="5" name="Pil høyre 4"/>
          <p:cNvSpPr/>
          <p:nvPr/>
        </p:nvSpPr>
        <p:spPr>
          <a:xfrm rot="1612883">
            <a:off x="2675103" y="3639905"/>
            <a:ext cx="1111695" cy="4177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3341" y="3508223"/>
            <a:ext cx="4178711" cy="30970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75542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Oppsummer forarbeidet i grupper</a:t>
            </a:r>
            <a:br>
              <a:rPr lang="nb-NO" dirty="0"/>
            </a:br>
            <a:r>
              <a:rPr lang="nb-NO" dirty="0"/>
              <a:t>(5 minutter)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809946"/>
            <a:ext cx="7583244" cy="4061063"/>
          </a:xfrm>
        </p:spPr>
        <p:txBody>
          <a:bodyPr>
            <a:normAutofit/>
          </a:bodyPr>
          <a:lstStyle/>
          <a:p>
            <a:pPr lvl="0"/>
            <a:r>
              <a:rPr lang="nb-NO" sz="2200" dirty="0"/>
              <a:t>Oppsummer hvor mange tellestreker dere fikk i gruppa på de ulike kjennetegnene.</a:t>
            </a:r>
          </a:p>
          <a:p>
            <a:pPr lvl="0"/>
            <a:r>
              <a:rPr lang="nb-NO" sz="2200" dirty="0"/>
              <a:t>Er det kjennetegn på overflatelæring og/eller dybdelæring som beskrev aktivitetene fra forarbeidet? </a:t>
            </a:r>
          </a:p>
          <a:p>
            <a:endParaRPr lang="nb-NO" sz="2200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3341" y="3508223"/>
            <a:ext cx="4178711" cy="30970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52544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Del i plenum (5 minutter)</a:t>
            </a:r>
            <a:endParaRPr lang="nb-NO" dirty="0">
              <a:solidFill>
                <a:srgbClr val="268183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nb-NO" sz="2200" dirty="0"/>
              <a:t>Hver gruppe deler (kort):</a:t>
            </a:r>
          </a:p>
          <a:p>
            <a:r>
              <a:rPr lang="nb-NO" sz="2200" dirty="0"/>
              <a:t>Hvor mange tellestreker har gruppa på de ulike kjennetegna?</a:t>
            </a:r>
          </a:p>
          <a:p>
            <a:r>
              <a:rPr lang="nb-NO" sz="2200" dirty="0"/>
              <a:t>Var det kjennetegn på overflatelæring og/eller dybdelæring som beskrev aktivitetene fra forarbeidet?</a:t>
            </a:r>
          </a:p>
          <a:p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1330782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Gruppeoppgaver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200" dirty="0"/>
              <a:t>Dere skal nå jobbe gjennom to gruppeoppgaver.</a:t>
            </a:r>
          </a:p>
          <a:p>
            <a:r>
              <a:rPr lang="nb-NO" sz="2200" dirty="0"/>
              <a:t>I hver oppgave skal dere først prøve ei simulering i elevrolla.</a:t>
            </a:r>
          </a:p>
          <a:p>
            <a:r>
              <a:rPr lang="nb-NO" sz="2200" dirty="0"/>
              <a:t>Dere skal deretter reflektere over hvordan dere opplevde oppgava om bruk av den digitale ressursen fremmet og/eller hemmet dybdelæring. </a:t>
            </a:r>
          </a:p>
        </p:txBody>
      </p:sp>
    </p:spTree>
    <p:extLst>
      <p:ext uri="{BB962C8B-B14F-4D97-AF65-F5344CB8AC3E}">
        <p14:creationId xmlns:p14="http://schemas.microsoft.com/office/powerpoint/2010/main" val="2642248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Realfagsløyper">
      <a:dk1>
        <a:srgbClr val="333333"/>
      </a:dk1>
      <a:lt1>
        <a:srgbClr val="FFFFFF"/>
      </a:lt1>
      <a:dk2>
        <a:srgbClr val="268183"/>
      </a:dk2>
      <a:lt2>
        <a:srgbClr val="E7E6E6"/>
      </a:lt2>
      <a:accent1>
        <a:srgbClr val="037F83"/>
      </a:accent1>
      <a:accent2>
        <a:srgbClr val="18B3B7"/>
      </a:accent2>
      <a:accent3>
        <a:srgbClr val="FDB90C"/>
      </a:accent3>
      <a:accent4>
        <a:srgbClr val="D3EEEE"/>
      </a:accent4>
      <a:accent5>
        <a:srgbClr val="268183"/>
      </a:accent5>
      <a:accent6>
        <a:srgbClr val="E25143"/>
      </a:accent6>
      <a:hlink>
        <a:srgbClr val="037F83"/>
      </a:hlink>
      <a:folHlink>
        <a:srgbClr val="037F83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9" id="{4C339673-3458-D54E-BAD1-9F5EA0A7244E}" vid="{3DC8B92C-5C4A-6D4A-AA28-A98CFDCD97D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6797</TotalTime>
  <Words>1908</Words>
  <Application>Microsoft Office PowerPoint</Application>
  <PresentationFormat>Skjermfremvisning (4:3)</PresentationFormat>
  <Paragraphs>213</Paragraphs>
  <Slides>41</Slides>
  <Notes>15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41</vt:i4>
      </vt:variant>
    </vt:vector>
  </HeadingPairs>
  <TitlesOfParts>
    <vt:vector size="46" baseType="lpstr">
      <vt:lpstr>Arial</vt:lpstr>
      <vt:lpstr>Calibri</vt:lpstr>
      <vt:lpstr>Roboto</vt:lpstr>
      <vt:lpstr>Roboto Condensed</vt:lpstr>
      <vt:lpstr>Office-tema</vt:lpstr>
      <vt:lpstr>Digitale ressurser og dybdelæring i naturfag B – Samarbeid</vt:lpstr>
      <vt:lpstr>Mål</vt:lpstr>
      <vt:lpstr>Tidsplan for denne økta</vt:lpstr>
      <vt:lpstr>Oppsummer forarbeidet i grupper</vt:lpstr>
      <vt:lpstr>Oppsummer forarbeidet i grupper  (5 minutter)</vt:lpstr>
      <vt:lpstr>Oppsummer forarbeidet i grupper (10 minutter)</vt:lpstr>
      <vt:lpstr>Oppsummer forarbeidet i grupper (5 minutter)</vt:lpstr>
      <vt:lpstr>Del i plenum (5 minutter)</vt:lpstr>
      <vt:lpstr>Gruppeoppgaver</vt:lpstr>
      <vt:lpstr>Oppgave 1</vt:lpstr>
      <vt:lpstr>Næringskjede</vt:lpstr>
      <vt:lpstr>Næringskjede dra-og-slipp-oppgave (5 minutter)</vt:lpstr>
      <vt:lpstr>Diskuter (5 minutter)</vt:lpstr>
      <vt:lpstr>Oppgave 2 </vt:lpstr>
      <vt:lpstr>Næringskjede</vt:lpstr>
      <vt:lpstr>Næringskjede – dra-og-slipp-oppgave (5 minutter)</vt:lpstr>
      <vt:lpstr>Oppsummering dra-og-slipp-oppgave</vt:lpstr>
      <vt:lpstr>Oppsummering dra-og-slipp-oppgave</vt:lpstr>
      <vt:lpstr>PowerPoint-presentasjon</vt:lpstr>
      <vt:lpstr>Diskuter (5 minutter)</vt:lpstr>
      <vt:lpstr>Faglig påfyll</vt:lpstr>
      <vt:lpstr>Digitale ressurser og elevers læring</vt:lpstr>
      <vt:lpstr>Elevers oppfatning </vt:lpstr>
      <vt:lpstr>Hva sier forskninga?</vt:lpstr>
      <vt:lpstr>Hva sier forskninga?</vt:lpstr>
      <vt:lpstr>Hva må til?  IKT og elevers faglige læringsutbytte </vt:lpstr>
      <vt:lpstr>Diskuter og del</vt:lpstr>
      <vt:lpstr>Diskuter i grupper (10 minutter)</vt:lpstr>
      <vt:lpstr>Oppsummer i gruppene (5 minutter)</vt:lpstr>
      <vt:lpstr>Del i plenum (15 minutter)</vt:lpstr>
      <vt:lpstr>Planlegg egen undervisning </vt:lpstr>
      <vt:lpstr>Planlegg egen undervisning</vt:lpstr>
      <vt:lpstr>Digitale ressurser for dybdelæring i naturfag D – Etterarbeid</vt:lpstr>
      <vt:lpstr>Mål</vt:lpstr>
      <vt:lpstr>Tidsplan for denne økta</vt:lpstr>
      <vt:lpstr>Del erfaringer etter utprøving  (20 minutter)</vt:lpstr>
      <vt:lpstr>PowerPoint-presentasjon</vt:lpstr>
      <vt:lpstr>Oppsummer i grupper (10 minutter)</vt:lpstr>
      <vt:lpstr>Oppsummer i plenum (20 minutter)</vt:lpstr>
      <vt:lpstr>Veien videre og neste modul (5 minutter)</vt:lpstr>
      <vt:lpstr>Kilder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Realfagsløyper 2017</dc:title>
  <dc:creator>Hilde Osmo Reindal</dc:creator>
  <cp:lastModifiedBy>Øystein Sørborg</cp:lastModifiedBy>
  <cp:revision>268</cp:revision>
  <cp:lastPrinted>2018-09-04T09:49:51Z</cp:lastPrinted>
  <dcterms:created xsi:type="dcterms:W3CDTF">2017-08-11T05:42:55Z</dcterms:created>
  <dcterms:modified xsi:type="dcterms:W3CDTF">2019-09-04T10:48:31Z</dcterms:modified>
</cp:coreProperties>
</file>