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314" r:id="rId2"/>
    <p:sldId id="370" r:id="rId3"/>
    <p:sldId id="315" r:id="rId4"/>
    <p:sldId id="367" r:id="rId5"/>
    <p:sldId id="363" r:id="rId6"/>
    <p:sldId id="373" r:id="rId7"/>
    <p:sldId id="345" r:id="rId8"/>
    <p:sldId id="331" r:id="rId9"/>
    <p:sldId id="366" r:id="rId10"/>
    <p:sldId id="358" r:id="rId11"/>
    <p:sldId id="357" r:id="rId12"/>
    <p:sldId id="372" r:id="rId13"/>
    <p:sldId id="371" r:id="rId14"/>
    <p:sldId id="332" r:id="rId15"/>
    <p:sldId id="359" r:id="rId16"/>
    <p:sldId id="349" r:id="rId17"/>
    <p:sldId id="333" r:id="rId18"/>
    <p:sldId id="361" r:id="rId19"/>
    <p:sldId id="350" r:id="rId20"/>
    <p:sldId id="335" r:id="rId21"/>
    <p:sldId id="344" r:id="rId22"/>
    <p:sldId id="360" r:id="rId23"/>
    <p:sldId id="362" r:id="rId24"/>
    <p:sldId id="347" r:id="rId25"/>
    <p:sldId id="348" r:id="rId26"/>
    <p:sldId id="354" r:id="rId27"/>
    <p:sldId id="352" r:id="rId28"/>
    <p:sldId id="353" r:id="rId29"/>
    <p:sldId id="355" r:id="rId30"/>
    <p:sldId id="356" r:id="rId31"/>
  </p:sldIdLst>
  <p:sldSz cx="9144000" cy="6858000" type="screen4x3"/>
  <p:notesSz cx="7099300" cy="1023461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ngunn Valbekmo" initials="" lastIdx="2" clrIdx="0">
    <p:extLst/>
  </p:cmAuthor>
  <p:cmAuthor id="1" name="Svein Hallvard Torkildsen" initials="SHT" lastIdx="2" clrIdx="1">
    <p:extLst>
      <p:ext uri="{19B8F6BF-5375-455C-9EA6-DF929625EA0E}">
        <p15:presenceInfo xmlns:p15="http://schemas.microsoft.com/office/powerpoint/2012/main" userId="S-1-5-21-3959417778-1711865379-3952174976-6248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8183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ddels stil 2 - aks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E3FDE45-AF77-4B5C-9715-49D594BDF05E}" styleName="Lys stil 1 - aks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37" autoAdjust="0"/>
    <p:restoredTop sz="88155" autoAdjust="0"/>
  </p:normalViewPr>
  <p:slideViewPr>
    <p:cSldViewPr snapToGrid="0" snapToObjects="1">
      <p:cViewPr varScale="1">
        <p:scale>
          <a:sx n="143" d="100"/>
          <a:sy n="143" d="100"/>
        </p:scale>
        <p:origin x="19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3" d="100"/>
          <a:sy n="113" d="100"/>
        </p:scale>
        <p:origin x="5248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r">
              <a:defRPr sz="1200"/>
            </a:lvl1pPr>
          </a:lstStyle>
          <a:p>
            <a:fld id="{CFC80595-CB9A-4B2B-9F62-515657FF243E}" type="datetimeFigureOut">
              <a:rPr lang="nb-NO" smtClean="0"/>
              <a:t>03.10.2019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r">
              <a:defRPr sz="1200"/>
            </a:lvl1pPr>
          </a:lstStyle>
          <a:p>
            <a:fld id="{347094F0-FA6A-48DA-95DC-9F0078FF98F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8652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3508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3508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r">
              <a:defRPr sz="1200"/>
            </a:lvl1pPr>
          </a:lstStyle>
          <a:p>
            <a:fld id="{634AC687-64E8-6F43-AA98-B5EBDB685D9F}" type="datetimeFigureOut">
              <a:rPr lang="nb-NO" smtClean="0"/>
              <a:t>03.10.2019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906" tIns="47453" rIns="94906" bIns="47453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4906" tIns="47453" rIns="94906" bIns="47453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6363" cy="513507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r">
              <a:defRPr sz="1200"/>
            </a:lvl1pPr>
          </a:lstStyle>
          <a:p>
            <a:fld id="{498C61E4-D67C-2040-A9B3-42B060A8C9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4648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314959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69934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endParaRPr lang="nb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403953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C61E4-D67C-2040-A9B3-42B060A8C95A}" type="slidenum">
              <a:rPr lang="nb-NO" smtClean="0"/>
              <a:t>16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737332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endParaRPr lang="nb-NO" b="0" dirty="0"/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344452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C61E4-D67C-2040-A9B3-42B060A8C95A}" type="slidenum">
              <a:rPr lang="nb-NO" smtClean="0"/>
              <a:t>18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595328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C61E4-D67C-2040-A9B3-42B060A8C95A}" type="slidenum">
              <a:rPr lang="nb-NO" smtClean="0"/>
              <a:t>19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400753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20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093092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21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70812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22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936581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23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24873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b="0" dirty="0"/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7722818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/>
            <a:endParaRPr lang="nb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8808174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/>
            <a:endParaRPr lang="nb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8193241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/>
            <a:endParaRPr lang="nb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9249415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C61E4-D67C-2040-A9B3-42B060A8C95A}" type="slidenum">
              <a:rPr lang="nb-NO" smtClean="0"/>
              <a:t>30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7992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30967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469690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30346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94208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b="0" dirty="0"/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274169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289714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42868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671180" y="2409914"/>
            <a:ext cx="7801641" cy="1674976"/>
          </a:xfrm>
        </p:spPr>
        <p:txBody>
          <a:bodyPr anchor="t">
            <a:normAutofit/>
          </a:bodyPr>
          <a:lstStyle>
            <a:lvl1pPr algn="ctr">
              <a:defRPr sz="5400" b="0" i="0">
                <a:solidFill>
                  <a:schemeClr val="tx2"/>
                </a:solidFill>
                <a:latin typeface="+mn-lt"/>
                <a:ea typeface="Campton Book" charset="0"/>
                <a:cs typeface="Campton Book" charset="0"/>
              </a:defRPr>
            </a:lvl1pPr>
          </a:lstStyle>
          <a:p>
            <a:r>
              <a:rPr lang="nb-NO" dirty="0"/>
              <a:t>Modultittel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1960749" y="1912281"/>
            <a:ext cx="5280434" cy="442989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268183"/>
                </a:solidFill>
                <a:latin typeface="+mn-lt"/>
                <a:ea typeface="Campton Book" charset="0"/>
                <a:cs typeface="Campton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Modul </a:t>
            </a:r>
            <a:r>
              <a:rPr lang="nb-NO" dirty="0" err="1"/>
              <a:t>X</a:t>
            </a:r>
            <a:endParaRPr lang="nb-NO" dirty="0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552950" y="3529411"/>
            <a:ext cx="38100" cy="1447800"/>
          </a:xfrm>
          <a:prstGeom prst="rect">
            <a:avLst/>
          </a:prstGeom>
        </p:spPr>
      </p:pic>
      <p:grpSp>
        <p:nvGrpSpPr>
          <p:cNvPr id="4" name="Gruppe 3"/>
          <p:cNvGrpSpPr/>
          <p:nvPr userDrawn="1"/>
        </p:nvGrpSpPr>
        <p:grpSpPr>
          <a:xfrm>
            <a:off x="620590" y="5614909"/>
            <a:ext cx="7902815" cy="647295"/>
            <a:chOff x="1697880" y="5614909"/>
            <a:chExt cx="5885486" cy="647295"/>
          </a:xfrm>
        </p:grpSpPr>
        <p:pic>
          <p:nvPicPr>
            <p:cNvPr id="8" name="Bilde 7"/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784620" y="5614909"/>
              <a:ext cx="1589682" cy="647295"/>
            </a:xfrm>
            <a:prstGeom prst="rect">
              <a:avLst/>
            </a:prstGeom>
          </p:spPr>
        </p:pic>
        <p:pic>
          <p:nvPicPr>
            <p:cNvPr id="10" name="Bilde 9"/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6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97880" y="5739615"/>
              <a:ext cx="1282244" cy="442989"/>
            </a:xfrm>
            <a:prstGeom prst="rect">
              <a:avLst/>
            </a:prstGeom>
          </p:spPr>
        </p:pic>
        <p:pic>
          <p:nvPicPr>
            <p:cNvPr id="11" name="Bilde 10"/>
            <p:cNvPicPr>
              <a:picLocks noChangeAspect="1"/>
            </p:cNvPicPr>
            <p:nvPr userDrawn="1"/>
          </p:nvPicPr>
          <p:blipFill>
            <a:blip r:embed="rId6" cstate="screen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colorTemperature colorTemp="6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178795" y="5806202"/>
              <a:ext cx="1404571" cy="30981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1142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071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77636" y="2304637"/>
            <a:ext cx="7886700" cy="1325563"/>
          </a:xfrm>
        </p:spPr>
        <p:txBody>
          <a:bodyPr>
            <a:normAutofit/>
          </a:bodyPr>
          <a:lstStyle>
            <a:lvl1pPr algn="ctr">
              <a:defRPr sz="4800" b="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595586" y="3447481"/>
            <a:ext cx="50800" cy="1085850"/>
          </a:xfrm>
          <a:prstGeom prst="rect">
            <a:avLst/>
          </a:prstGeom>
        </p:spPr>
      </p:pic>
      <p:grpSp>
        <p:nvGrpSpPr>
          <p:cNvPr id="11" name="Gruppe 10"/>
          <p:cNvGrpSpPr/>
          <p:nvPr userDrawn="1"/>
        </p:nvGrpSpPr>
        <p:grpSpPr>
          <a:xfrm>
            <a:off x="620590" y="5614909"/>
            <a:ext cx="7902821" cy="647295"/>
            <a:chOff x="1697878" y="5614909"/>
            <a:chExt cx="5885487" cy="647295"/>
          </a:xfrm>
        </p:grpSpPr>
        <p:pic>
          <p:nvPicPr>
            <p:cNvPr id="12" name="Bilde 11"/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784617" y="5614909"/>
              <a:ext cx="1589681" cy="647295"/>
            </a:xfrm>
            <a:prstGeom prst="rect">
              <a:avLst/>
            </a:prstGeom>
          </p:spPr>
        </p:pic>
        <p:pic>
          <p:nvPicPr>
            <p:cNvPr id="13" name="Bilde 12"/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6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97878" y="5739615"/>
              <a:ext cx="1282244" cy="442989"/>
            </a:xfrm>
            <a:prstGeom prst="rect">
              <a:avLst/>
            </a:prstGeom>
          </p:spPr>
        </p:pic>
        <p:pic>
          <p:nvPicPr>
            <p:cNvPr id="14" name="Bilde 13"/>
            <p:cNvPicPr>
              <a:picLocks noChangeAspect="1"/>
            </p:cNvPicPr>
            <p:nvPr userDrawn="1"/>
          </p:nvPicPr>
          <p:blipFill>
            <a:blip r:embed="rId6" cstate="screen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colorTemperature colorTemp="6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178794" y="5806202"/>
              <a:ext cx="1404571" cy="30981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881665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forsi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48866" y="2552978"/>
            <a:ext cx="8046268" cy="901756"/>
          </a:xfrm>
        </p:spPr>
        <p:txBody>
          <a:bodyPr/>
          <a:lstStyle>
            <a:lvl1pPr algn="ctr">
              <a:defRPr b="0" i="0">
                <a:solidFill>
                  <a:schemeClr val="accent1"/>
                </a:solidFill>
                <a:latin typeface="+mn-lt"/>
                <a:ea typeface="Campton Medium" charset="0"/>
                <a:cs typeface="Campton Medium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9" name="Undertittel 2"/>
          <p:cNvSpPr>
            <a:spLocks noGrp="1"/>
          </p:cNvSpPr>
          <p:nvPr>
            <p:ph type="subTitle" idx="1"/>
          </p:nvPr>
        </p:nvSpPr>
        <p:spPr>
          <a:xfrm>
            <a:off x="1143000" y="3991427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latin typeface="+mn-lt"/>
                <a:ea typeface="Campton Book" charset="0"/>
                <a:cs typeface="Campton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38601" y="1375372"/>
            <a:ext cx="1066799" cy="901756"/>
          </a:xfrm>
          <a:prstGeom prst="rect">
            <a:avLst/>
          </a:prstGeom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24065D29-AA58-4CA2-8598-56C22A2E391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04717" y="5851776"/>
            <a:ext cx="2134567" cy="647295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9EB4C474-1A11-4899-A68B-FDD789436D5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552950" y="2897023"/>
            <a:ext cx="381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92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5739" y="365126"/>
            <a:ext cx="7583243" cy="1325563"/>
          </a:xfrm>
        </p:spPr>
        <p:txBody>
          <a:bodyPr>
            <a:normAutofit/>
          </a:bodyPr>
          <a:lstStyle>
            <a:lvl1pPr>
              <a:defRPr sz="3600" b="0" i="0">
                <a:solidFill>
                  <a:srgbClr val="268183"/>
                </a:solidFill>
                <a:latin typeface="+mn-lt"/>
                <a:ea typeface="Campton Book" charset="0"/>
                <a:cs typeface="Campton Book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5738" y="1825625"/>
            <a:ext cx="7583244" cy="4180320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800" b="0" i="0">
                <a:latin typeface="+mn-lt"/>
                <a:ea typeface="Campton Light" charset="0"/>
                <a:cs typeface="Campton Light" charset="0"/>
              </a:defRPr>
            </a:lvl1pPr>
            <a:lvl2pPr>
              <a:buClr>
                <a:schemeClr val="accent3"/>
              </a:buClr>
              <a:defRPr sz="2400" b="0" i="0">
                <a:latin typeface="+mn-lt"/>
                <a:ea typeface="Campton Light" charset="0"/>
                <a:cs typeface="Campton Light" charset="0"/>
              </a:defRPr>
            </a:lvl2pPr>
            <a:lvl3pPr>
              <a:buClr>
                <a:schemeClr val="accent3"/>
              </a:buClr>
              <a:defRPr sz="2000" b="0" i="0">
                <a:latin typeface="+mn-lt"/>
                <a:ea typeface="Campton Light" charset="0"/>
                <a:cs typeface="Campton Light" charset="0"/>
              </a:defRPr>
            </a:lvl3pPr>
            <a:lvl4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4pPr>
            <a:lvl5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2125" y="0"/>
            <a:ext cx="38100" cy="1447800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28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268183"/>
                </a:solidFill>
                <a:latin typeface="+mn-lt"/>
                <a:ea typeface="Campton Book" charset="0"/>
                <a:cs typeface="Campton Book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96399" y="1825626"/>
            <a:ext cx="3726000" cy="4117975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400" b="0" i="0">
                <a:latin typeface="+mn-lt"/>
                <a:ea typeface="Campton Light" charset="0"/>
                <a:cs typeface="Campton Light" charset="0"/>
              </a:defRPr>
            </a:lvl1pPr>
            <a:lvl2pPr>
              <a:buClr>
                <a:schemeClr val="accent3"/>
              </a:buClr>
              <a:defRPr sz="2000" b="0" i="0">
                <a:latin typeface="+mn-lt"/>
                <a:ea typeface="Campton Light" charset="0"/>
                <a:cs typeface="Campton Light" charset="0"/>
              </a:defRPr>
            </a:lvl2pPr>
            <a:lvl3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3pPr>
            <a:lvl4pPr>
              <a:buClr>
                <a:schemeClr val="accent3"/>
              </a:buClr>
              <a:defRPr sz="1600" b="0" i="0">
                <a:latin typeface="+mn-lt"/>
                <a:ea typeface="Campton Light" charset="0"/>
                <a:cs typeface="Campton Light" charset="0"/>
              </a:defRPr>
            </a:lvl4pPr>
            <a:lvl5pPr>
              <a:buClr>
                <a:schemeClr val="accent3"/>
              </a:buClr>
              <a:defRPr sz="1600" b="0" i="0">
                <a:latin typeface="+mn-lt"/>
                <a:ea typeface="Campton Light" charset="0"/>
                <a:cs typeface="Campton Light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818003" y="1826014"/>
            <a:ext cx="3660979" cy="4117586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400" b="0" i="0">
                <a:latin typeface="+mn-lt"/>
                <a:ea typeface="Campton Light" charset="0"/>
                <a:cs typeface="Campton Light" charset="0"/>
              </a:defRPr>
            </a:lvl1pPr>
            <a:lvl2pPr>
              <a:buClr>
                <a:schemeClr val="accent3"/>
              </a:buClr>
              <a:defRPr sz="2000" b="0" i="0">
                <a:latin typeface="+mn-lt"/>
                <a:ea typeface="Campton Light" charset="0"/>
                <a:cs typeface="Campton Light" charset="0"/>
              </a:defRPr>
            </a:lvl2pPr>
            <a:lvl3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3pPr>
            <a:lvl4pPr>
              <a:buClr>
                <a:schemeClr val="accent3"/>
              </a:buClr>
              <a:defRPr sz="1600" b="0" i="0">
                <a:latin typeface="+mn-lt"/>
                <a:ea typeface="Campton Light" charset="0"/>
                <a:cs typeface="Campton Light" charset="0"/>
              </a:defRPr>
            </a:lvl4pPr>
            <a:lvl5pPr>
              <a:buClr>
                <a:schemeClr val="accent3"/>
              </a:buClr>
              <a:defRPr sz="1600" b="0" i="0">
                <a:latin typeface="+mn-lt"/>
                <a:ea typeface="Campton Light" charset="0"/>
                <a:cs typeface="Campton Light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8" name="Bild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2128" y="0"/>
            <a:ext cx="38100" cy="1447800"/>
          </a:xfrm>
          <a:prstGeom prst="rect">
            <a:avLst/>
          </a:prstGeom>
        </p:spPr>
      </p:pic>
      <p:pic>
        <p:nvPicPr>
          <p:cNvPr id="9" name="Bild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41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med bilde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457200"/>
            <a:ext cx="2949178" cy="1600200"/>
          </a:xfrm>
        </p:spPr>
        <p:txBody>
          <a:bodyPr anchor="ctr"/>
          <a:lstStyle>
            <a:lvl1pPr>
              <a:defRPr sz="320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3967842" y="681136"/>
            <a:ext cx="4511140" cy="51799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dirty="0"/>
              <a:t>Dra bildet til plassholderen eller klikk ikonet for å legge til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896400" y="2239348"/>
            <a:ext cx="2949178" cy="362170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8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dirty="0"/>
              <a:t>Klikk for å redigere tekststiler i malen </a:t>
            </a:r>
            <a:r>
              <a:rPr lang="nb-NO" dirty="0" err="1"/>
              <a:t>eesfnhef</a:t>
            </a:r>
            <a:r>
              <a:rPr lang="nb-NO" dirty="0"/>
              <a:t> </a:t>
            </a:r>
            <a:r>
              <a:rPr lang="nb-NO" dirty="0" err="1"/>
              <a:t>efe</a:t>
            </a:r>
            <a:r>
              <a:rPr lang="nb-NO" dirty="0"/>
              <a:t> </a:t>
            </a:r>
            <a:r>
              <a:rPr lang="nb-NO" dirty="0" err="1"/>
              <a:t>ege</a:t>
            </a:r>
            <a:r>
              <a:rPr lang="nb-NO" dirty="0"/>
              <a:t> </a:t>
            </a:r>
            <a:r>
              <a:rPr lang="nb-NO" dirty="0" err="1"/>
              <a:t>eg</a:t>
            </a:r>
            <a:r>
              <a:rPr lang="nb-NO" dirty="0"/>
              <a:t> </a:t>
            </a:r>
            <a:r>
              <a:rPr lang="nb-NO" dirty="0" err="1"/>
              <a:t>rwrøl</a:t>
            </a:r>
            <a:r>
              <a:rPr lang="nb-NO" dirty="0"/>
              <a:t>, </a:t>
            </a:r>
            <a:r>
              <a:rPr lang="nb-NO" dirty="0" err="1"/>
              <a:t>etoeg</a:t>
            </a:r>
            <a:r>
              <a:rPr lang="nb-NO" dirty="0"/>
              <a:t>, </a:t>
            </a:r>
            <a:r>
              <a:rPr lang="nb-NO" dirty="0" err="1"/>
              <a:t>e,eg</a:t>
            </a:r>
            <a:r>
              <a:rPr lang="nb-NO" dirty="0"/>
              <a:t> </a:t>
            </a:r>
            <a:r>
              <a:rPr lang="nb-NO" dirty="0" err="1"/>
              <a:t>rgorgo</a:t>
            </a:r>
            <a:r>
              <a:rPr lang="nb-NO" dirty="0"/>
              <a:t> </a:t>
            </a:r>
            <a:r>
              <a:rPr lang="nb-NO" dirty="0" err="1"/>
              <a:t>rog</a:t>
            </a:r>
            <a:endParaRPr lang="nb-NO" dirty="0"/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pic>
        <p:nvPicPr>
          <p:cNvPr id="9" name="Bild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693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med bilde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455227" y="457200"/>
            <a:ext cx="302375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888476" y="680989"/>
            <a:ext cx="4418681" cy="51799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dirty="0"/>
              <a:t>Dra bildet til plassholderen eller klikk ikonet for å legge til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5455227" y="2239201"/>
            <a:ext cx="3023756" cy="362170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pic>
        <p:nvPicPr>
          <p:cNvPr id="9" name="Bild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7" name="Plassholder for tabell 6"/>
          <p:cNvSpPr>
            <a:spLocks noGrp="1"/>
          </p:cNvSpPr>
          <p:nvPr>
            <p:ph type="tbl" sz="quarter" idx="13"/>
          </p:nvPr>
        </p:nvSpPr>
        <p:spPr>
          <a:xfrm>
            <a:off x="896400" y="1854200"/>
            <a:ext cx="7582582" cy="3767138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nb-NO" dirty="0"/>
              <a:t>Klikk ikonet for å legge til en tabell</a:t>
            </a:r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806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</p:spPr>
        <p:txBody>
          <a:bodyPr/>
          <a:lstStyle>
            <a:lvl1pPr>
              <a:defRPr sz="360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sp>
        <p:nvSpPr>
          <p:cNvPr id="8" name="Plassholder for diagram 7"/>
          <p:cNvSpPr>
            <a:spLocks noGrp="1"/>
          </p:cNvSpPr>
          <p:nvPr>
            <p:ph type="chart" sz="quarter" idx="13"/>
          </p:nvPr>
        </p:nvSpPr>
        <p:spPr>
          <a:xfrm>
            <a:off x="5020469" y="2000250"/>
            <a:ext cx="3458513" cy="3867149"/>
          </a:xfrm>
        </p:spPr>
        <p:txBody>
          <a:bodyPr/>
          <a:lstStyle/>
          <a:p>
            <a:r>
              <a:rPr lang="nb-NO" dirty="0"/>
              <a:t>Klikk ikonet for å legge til et diagram</a:t>
            </a:r>
          </a:p>
        </p:txBody>
      </p:sp>
      <p:sp>
        <p:nvSpPr>
          <p:cNvPr id="11" name="Plassholder for innhold 10"/>
          <p:cNvSpPr>
            <a:spLocks noGrp="1"/>
          </p:cNvSpPr>
          <p:nvPr>
            <p:ph sz="quarter" idx="14"/>
          </p:nvPr>
        </p:nvSpPr>
        <p:spPr>
          <a:xfrm>
            <a:off x="896400" y="1994960"/>
            <a:ext cx="3904200" cy="3872441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6" name="Bild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pic>
        <p:nvPicPr>
          <p:cNvPr id="7" name="Bilde 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477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6189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96400" y="1825625"/>
            <a:ext cx="76189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758852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2" r:id="rId4"/>
    <p:sldLayoutId id="2147483657" r:id="rId5"/>
    <p:sldLayoutId id="2147483662" r:id="rId6"/>
    <p:sldLayoutId id="2147483658" r:id="rId7"/>
    <p:sldLayoutId id="2147483663" r:id="rId8"/>
    <p:sldLayoutId id="2147483654" r:id="rId9"/>
    <p:sldLayoutId id="2147483655" r:id="rId10"/>
    <p:sldLayoutId id="214748366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268183"/>
          </a:solidFill>
          <a:latin typeface="+mn-lt"/>
          <a:ea typeface="Campton Book" charset="0"/>
          <a:cs typeface="Campton Book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3"/>
        </a:buClr>
        <a:buFont typeface="Arial"/>
        <a:buChar char="•"/>
        <a:defRPr sz="28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3.xml"/><Relationship Id="rId1" Type="http://schemas.openxmlformats.org/officeDocument/2006/relationships/video" Target="https://www.youtube.com/embed/UpG9ixlMVLI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71179" y="2556218"/>
            <a:ext cx="7801641" cy="167497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nb-NO" dirty="0">
                <a:solidFill>
                  <a:srgbClr val="268183"/>
                </a:solidFill>
              </a:rPr>
              <a:t>Utforskende undervisning</a:t>
            </a:r>
            <a:br>
              <a:rPr lang="nb-NO" dirty="0">
                <a:solidFill>
                  <a:srgbClr val="268183"/>
                </a:solidFill>
              </a:rPr>
            </a:br>
            <a:r>
              <a:rPr lang="nb-NO" sz="3200" dirty="0">
                <a:solidFill>
                  <a:srgbClr val="268183"/>
                </a:solidFill>
              </a:rPr>
              <a:t>A – Forarbeid</a:t>
            </a:r>
            <a:endParaRPr lang="nb-NO" dirty="0">
              <a:solidFill>
                <a:srgbClr val="268183"/>
              </a:solidFill>
            </a:endParaRPr>
          </a:p>
        </p:txBody>
      </p:sp>
      <p:sp>
        <p:nvSpPr>
          <p:cNvPr id="4" name="Undertittel 3">
            <a:extLst>
              <a:ext uri="{FF2B5EF4-FFF2-40B4-BE49-F238E27FC236}">
                <a16:creationId xmlns:a16="http://schemas.microsoft.com/office/drawing/2014/main" id="{DD7B2E6B-256D-4F96-A706-9450185353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1783" y="1912281"/>
            <a:ext cx="5280434" cy="442989"/>
          </a:xfrm>
        </p:spPr>
        <p:txBody>
          <a:bodyPr/>
          <a:lstStyle/>
          <a:p>
            <a:r>
              <a:rPr lang="nb-NO" dirty="0"/>
              <a:t>Modul 3</a:t>
            </a:r>
          </a:p>
        </p:txBody>
      </p:sp>
    </p:spTree>
    <p:extLst>
      <p:ext uri="{BB962C8B-B14F-4D97-AF65-F5344CB8AC3E}">
        <p14:creationId xmlns:p14="http://schemas.microsoft.com/office/powerpoint/2010/main" val="7939519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tabLst>
                <a:tab pos="3590925" algn="l"/>
              </a:tabLst>
            </a:pPr>
            <a:r>
              <a:rPr lang="nb-NO" dirty="0"/>
              <a:t>Gruppearbeid	</a:t>
            </a:r>
            <a:r>
              <a:rPr lang="nb-NO" sz="2400" b="1" dirty="0">
                <a:solidFill>
                  <a:schemeClr val="tx1"/>
                </a:solidFill>
              </a:rPr>
              <a:t>15</a:t>
            </a:r>
            <a:r>
              <a:rPr lang="nb-NO" sz="2400" b="1" dirty="0">
                <a:solidFill>
                  <a:schemeClr val="tx1"/>
                </a:solidFill>
                <a:ea typeface="Campton Light" charset="0"/>
                <a:cs typeface="Campton Light" charset="0"/>
              </a:rPr>
              <a:t> minutter</a:t>
            </a:r>
            <a:endParaRPr lang="nb-NO" dirty="0">
              <a:solidFill>
                <a:srgbClr val="268183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b-NO" sz="2400" b="1" dirty="0"/>
          </a:p>
          <a:p>
            <a:r>
              <a:rPr lang="nb-NO" sz="2400" dirty="0"/>
              <a:t>Del refleksjoner rundt artikkelen. </a:t>
            </a:r>
            <a:br>
              <a:rPr lang="nb-NO" sz="2400" dirty="0"/>
            </a:br>
            <a:r>
              <a:rPr lang="nb-NO" sz="2400" dirty="0"/>
              <a:t>Ta utgangspunkt i notatene du har gjort underveis.</a:t>
            </a:r>
          </a:p>
          <a:p>
            <a:endParaRPr lang="nb-NO" sz="2400" dirty="0"/>
          </a:p>
          <a:p>
            <a:r>
              <a:rPr lang="nb-NO" sz="2400" dirty="0"/>
              <a:t>Velg en fra gruppen som trekker fram to momenter gruppen vil dele i plenum.</a:t>
            </a:r>
          </a:p>
          <a:p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21233877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tabLst>
                <a:tab pos="3679825" algn="l"/>
              </a:tabLst>
            </a:pPr>
            <a:r>
              <a:rPr lang="nb-NO" dirty="0"/>
              <a:t>Plenum	</a:t>
            </a:r>
            <a:r>
              <a:rPr lang="nb-NO" sz="2400" b="1" dirty="0">
                <a:solidFill>
                  <a:schemeClr val="tx1"/>
                </a:solidFill>
              </a:rPr>
              <a:t>10</a:t>
            </a:r>
            <a:r>
              <a:rPr lang="nb-NO" sz="2400" b="1" dirty="0">
                <a:solidFill>
                  <a:schemeClr val="tx1"/>
                </a:solidFill>
                <a:ea typeface="Campton Light" charset="0"/>
                <a:cs typeface="Campton Light" charset="0"/>
              </a:rPr>
              <a:t> minutter</a:t>
            </a:r>
            <a:endParaRPr lang="nb-NO" dirty="0">
              <a:solidFill>
                <a:srgbClr val="268183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/>
              <a:t>Gruppene presenterer de momentene de har notert.</a:t>
            </a:r>
          </a:p>
          <a:p>
            <a:r>
              <a:rPr lang="nb-NO" sz="2400" dirty="0"/>
              <a:t>Drøft momentene som blir trukket fram. </a:t>
            </a:r>
          </a:p>
          <a:p>
            <a:r>
              <a:rPr lang="nb-NO" sz="2400" dirty="0"/>
              <a:t>Noter stikkord som dere kan ta opp igjen under </a:t>
            </a:r>
            <a:br>
              <a:rPr lang="nb-NO" sz="2400" dirty="0"/>
            </a:br>
            <a:r>
              <a:rPr lang="nb-NO" sz="2400" i="1" dirty="0"/>
              <a:t>D – Etterarbeid</a:t>
            </a:r>
            <a:r>
              <a:rPr lang="nb-NO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915205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Analyser en undervisningssituasjon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15 minutter</a:t>
            </a:r>
          </a:p>
        </p:txBody>
      </p:sp>
    </p:spTree>
    <p:extLst>
      <p:ext uri="{BB962C8B-B14F-4D97-AF65-F5344CB8AC3E}">
        <p14:creationId xmlns:p14="http://schemas.microsoft.com/office/powerpoint/2010/main" val="2682200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5739" y="365126"/>
            <a:ext cx="7583243" cy="513763"/>
          </a:xfrm>
        </p:spPr>
        <p:txBody>
          <a:bodyPr>
            <a:normAutofit fontScale="90000"/>
          </a:bodyPr>
          <a:lstStyle/>
          <a:p>
            <a:r>
              <a:rPr lang="nb-NO" dirty="0"/>
              <a:t>Telle med 4 fra 5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5738" y="4225771"/>
            <a:ext cx="6825862" cy="1780174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nb-NO" sz="2000" dirty="0"/>
              <a:t>Tenk gjennom følgende spørsmål mens dere ser filmen:</a:t>
            </a:r>
          </a:p>
          <a:p>
            <a:pPr lvl="0"/>
            <a:r>
              <a:rPr lang="nb-NO" sz="2000" dirty="0"/>
              <a:t>Er det samsvar mellom det artikkelen beskriver som utforskende undervisning og det du ser på filmen? Hvorfor/ hvorfor ikke? </a:t>
            </a:r>
          </a:p>
          <a:p>
            <a:pPr lvl="0"/>
            <a:r>
              <a:rPr lang="nb-NO" sz="2000" dirty="0"/>
              <a:t>Pek på situasjoner fra filmen som du mener underbygger dine vurderinger og refleksjoner. </a:t>
            </a:r>
          </a:p>
          <a:p>
            <a:pPr marL="0" indent="0">
              <a:buNone/>
            </a:pPr>
            <a:r>
              <a:rPr lang="nb-NO" sz="2000" dirty="0"/>
              <a:t>Del refleksjoner i plenum.</a:t>
            </a:r>
          </a:p>
        </p:txBody>
      </p:sp>
      <p:pic>
        <p:nvPicPr>
          <p:cNvPr id="5" name="UpG9ixlMVLI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74035" y="878889"/>
            <a:ext cx="5466522" cy="3074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2048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Prøve ut en aktivitet</a:t>
            </a:r>
            <a:endParaRPr lang="x-none" dirty="0"/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30 minutter</a:t>
            </a:r>
          </a:p>
        </p:txBody>
      </p:sp>
    </p:spTree>
    <p:extLst>
      <p:ext uri="{BB962C8B-B14F-4D97-AF65-F5344CB8AC3E}">
        <p14:creationId xmlns:p14="http://schemas.microsoft.com/office/powerpoint/2010/main" val="20087215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4305300" algn="l"/>
              </a:tabLst>
            </a:pPr>
            <a:r>
              <a:rPr lang="nb-NO" dirty="0"/>
              <a:t>Velg en aktivitet	</a:t>
            </a:r>
            <a:r>
              <a:rPr lang="nb-NO" sz="2400" b="1" dirty="0">
                <a:solidFill>
                  <a:schemeClr val="tx1"/>
                </a:solidFill>
              </a:rPr>
              <a:t>Individuelt 15 minutter</a:t>
            </a:r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14"/>
          </p:nvPr>
        </p:nvSpPr>
        <p:spPr>
          <a:xfrm>
            <a:off x="896400" y="1690548"/>
            <a:ext cx="3904200" cy="4364263"/>
          </a:xfrm>
        </p:spPr>
        <p:txBody>
          <a:bodyPr/>
          <a:lstStyle/>
          <a:p>
            <a:pPr marL="0" indent="0">
              <a:buNone/>
            </a:pPr>
            <a:r>
              <a:rPr lang="nb-NO" sz="2400" b="1" dirty="0"/>
              <a:t>Tall i T</a:t>
            </a:r>
            <a:br>
              <a:rPr lang="nb-NO" sz="2400" dirty="0"/>
            </a:br>
            <a:r>
              <a:rPr lang="nb-NO" sz="2200" dirty="0"/>
              <a:t>passer for 1.-4. trinn</a:t>
            </a:r>
          </a:p>
          <a:p>
            <a:r>
              <a:rPr lang="nb-NO" sz="2200" dirty="0"/>
              <a:t>Plasser tallene 1-5 i en T slik at summen av tallene vannrett og loddrett er den samme.</a:t>
            </a:r>
          </a:p>
          <a:p>
            <a:r>
              <a:rPr lang="nb-NO" sz="2200" dirty="0"/>
              <a:t>Bildet viser et eksempel på en T der summen av 3 og 3 kort ikke stemmer.</a:t>
            </a:r>
          </a:p>
          <a:p>
            <a:pPr marL="0" indent="0">
              <a:buNone/>
            </a:pPr>
            <a:endParaRPr lang="nb-NO" sz="1600" dirty="0"/>
          </a:p>
          <a:p>
            <a:pPr marL="0" indent="0">
              <a:buNone/>
            </a:pPr>
            <a:r>
              <a:rPr lang="nb-NO" sz="1600" dirty="0"/>
              <a:t>Under planleggingen </a:t>
            </a:r>
            <a:br>
              <a:rPr lang="nb-NO" sz="1600" dirty="0"/>
            </a:br>
            <a:r>
              <a:rPr lang="nb-NO" sz="1600" dirty="0"/>
              <a:t>får dere tips til hvordan </a:t>
            </a:r>
            <a:br>
              <a:rPr lang="nb-NO" sz="1600" dirty="0"/>
            </a:br>
            <a:r>
              <a:rPr lang="nb-NO" sz="1600" dirty="0"/>
              <a:t>oppgaven kan tilpasses </a:t>
            </a:r>
            <a:br>
              <a:rPr lang="nb-NO" sz="1600" dirty="0"/>
            </a:br>
            <a:r>
              <a:rPr lang="nb-NO" sz="1600" dirty="0"/>
              <a:t>de yngste elevene.</a:t>
            </a:r>
          </a:p>
        </p:txBody>
      </p:sp>
      <p:sp>
        <p:nvSpPr>
          <p:cNvPr id="6" name="Plassholder for innhold 4"/>
          <p:cNvSpPr txBox="1">
            <a:spLocks/>
          </p:cNvSpPr>
          <p:nvPr/>
        </p:nvSpPr>
        <p:spPr>
          <a:xfrm>
            <a:off x="4800600" y="1711000"/>
            <a:ext cx="3904200" cy="42412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3"/>
              </a:buClr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Campton Book" charset="0"/>
                <a:cs typeface="Campton Book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Campton Book" charset="0"/>
                <a:cs typeface="Campton Book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Campton Book" charset="0"/>
                <a:cs typeface="Campton Book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Campton Book" charset="0"/>
                <a:cs typeface="Campton Book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Campton Book" charset="0"/>
                <a:cs typeface="Campton Book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nb-NO" sz="2400" b="1" dirty="0"/>
              <a:t>Magisk trekant</a:t>
            </a:r>
            <a:br>
              <a:rPr lang="nb-NO" sz="2400" b="1" dirty="0"/>
            </a:br>
            <a:r>
              <a:rPr lang="nb-NO" sz="2200" dirty="0"/>
              <a:t>passer for 5.-7. trinn</a:t>
            </a:r>
          </a:p>
          <a:p>
            <a:r>
              <a:rPr lang="nb-NO" sz="2200" dirty="0"/>
              <a:t>Plasser tallene 1-6 i en trekant slik at summen av tallene langs de tre kantene er den samme.</a:t>
            </a:r>
          </a:p>
          <a:p>
            <a:r>
              <a:rPr lang="nb-NO" sz="2200" dirty="0"/>
              <a:t>Løs oppgaven på egen hånd.</a:t>
            </a:r>
          </a:p>
          <a:p>
            <a:pPr marL="0" indent="0">
              <a:buNone/>
            </a:pPr>
            <a:endParaRPr lang="nb-NO" sz="1600" dirty="0"/>
          </a:p>
          <a:p>
            <a:pPr marL="2058988" indent="0">
              <a:buNone/>
              <a:tabLst>
                <a:tab pos="2058988" algn="l"/>
              </a:tabLst>
            </a:pPr>
            <a:r>
              <a:rPr lang="nb-NO" sz="1600" dirty="0"/>
              <a:t>Eksempel på trekant uten lik </a:t>
            </a:r>
            <a:br>
              <a:rPr lang="nb-NO" sz="1600" dirty="0"/>
            </a:br>
            <a:r>
              <a:rPr lang="nb-NO" sz="1600" dirty="0"/>
              <a:t>sum av tallene </a:t>
            </a:r>
            <a:br>
              <a:rPr lang="nb-NO" sz="1600" dirty="0"/>
            </a:br>
            <a:r>
              <a:rPr lang="nb-NO" sz="1600" dirty="0"/>
              <a:t>på kantene.</a:t>
            </a:r>
          </a:p>
          <a:p>
            <a:endParaRPr lang="nb-NO" sz="2200" dirty="0"/>
          </a:p>
          <a:p>
            <a:pPr marL="0" indent="0">
              <a:buFont typeface="Arial"/>
              <a:buNone/>
            </a:pPr>
            <a:endParaRPr lang="nb-NO" dirty="0"/>
          </a:p>
        </p:txBody>
      </p:sp>
      <p:pic>
        <p:nvPicPr>
          <p:cNvPr id="7" name="Bild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2174" y="4538409"/>
            <a:ext cx="978511" cy="1404957"/>
          </a:xfrm>
          <a:prstGeom prst="rect">
            <a:avLst/>
          </a:prstGeom>
        </p:spPr>
      </p:pic>
      <p:pic>
        <p:nvPicPr>
          <p:cNvPr id="8" name="Bild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9281" y="4512699"/>
            <a:ext cx="1540510" cy="1439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5465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62720B9-A794-1143-AA9C-4B48BB39D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4305300" algn="l"/>
              </a:tabLst>
            </a:pPr>
            <a:r>
              <a:rPr lang="nb-NO" dirty="0"/>
              <a:t>Drøft	</a:t>
            </a:r>
            <a:r>
              <a:rPr lang="nb-NO" b="1" dirty="0"/>
              <a:t> </a:t>
            </a:r>
            <a:r>
              <a:rPr lang="nb-NO" sz="2200" b="1" dirty="0">
                <a:solidFill>
                  <a:schemeClr val="tx1"/>
                </a:solidFill>
                <a:ea typeface="Campton Light" charset="0"/>
                <a:cs typeface="Campton Light" charset="0"/>
              </a:rPr>
              <a:t>Gruppe 15 minutter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5F44F3D-F3C7-3B40-8DF4-C8EA018726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5738" y="1690690"/>
            <a:ext cx="7583244" cy="32117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200" dirty="0"/>
              <a:t>Diskuter ulike løsninger, strategier og utvidelser.</a:t>
            </a:r>
          </a:p>
          <a:p>
            <a:r>
              <a:rPr lang="nb-NO" sz="2200" dirty="0"/>
              <a:t>Fins det flere løsninger?</a:t>
            </a:r>
          </a:p>
          <a:p>
            <a:r>
              <a:rPr lang="nb-NO" sz="2200" dirty="0"/>
              <a:t>Hva skal regnes som ulike løsninger?</a:t>
            </a:r>
          </a:p>
          <a:p>
            <a:r>
              <a:rPr lang="nb-NO" sz="2200" dirty="0"/>
              <a:t>Hvor mange forskjellige løsninger er det?</a:t>
            </a:r>
          </a:p>
          <a:p>
            <a:r>
              <a:rPr lang="nb-NO" sz="2200" dirty="0"/>
              <a:t>Hvordan begrunne at man ha funnet alle løsningene?</a:t>
            </a:r>
          </a:p>
          <a:p>
            <a:r>
              <a:rPr lang="nb-NO" sz="2200" dirty="0"/>
              <a:t>Hvordan kan man arbeide med en slik oppgave?</a:t>
            </a:r>
          </a:p>
          <a:p>
            <a:r>
              <a:rPr lang="nb-NO" sz="2200" dirty="0"/>
              <a:t>Kan oppgaven utvides på noen måte?</a:t>
            </a:r>
          </a:p>
        </p:txBody>
      </p:sp>
    </p:spTree>
    <p:extLst>
      <p:ext uri="{BB962C8B-B14F-4D97-AF65-F5344CB8AC3E}">
        <p14:creationId xmlns:p14="http://schemas.microsoft.com/office/powerpoint/2010/main" val="2353219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Planlegge en </a:t>
            </a:r>
            <a:r>
              <a:rPr lang="nb-NO" dirty="0" err="1"/>
              <a:t>undervisningsøkt</a:t>
            </a:r>
            <a:r>
              <a:rPr lang="nb-NO" dirty="0"/>
              <a:t> med egne elever</a:t>
            </a:r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30 minutter</a:t>
            </a:r>
          </a:p>
        </p:txBody>
      </p:sp>
    </p:spTree>
    <p:extLst>
      <p:ext uri="{BB962C8B-B14F-4D97-AF65-F5344CB8AC3E}">
        <p14:creationId xmlns:p14="http://schemas.microsoft.com/office/powerpoint/2010/main" val="17633967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Støttemateriell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400" dirty="0"/>
              <a:t>Til hjelp under planleggingen kan dere benytte dokumentet som både beskriver aktiviteten og peker på muligheter for utvidelse.</a:t>
            </a:r>
          </a:p>
          <a:p>
            <a:r>
              <a:rPr lang="nb-NO" sz="2400" dirty="0"/>
              <a:t>Det er et dokument for aktiviteten «Magisk trekant» og et for aktiviteten «Tall i T».</a:t>
            </a:r>
          </a:p>
          <a:p>
            <a:r>
              <a:rPr lang="nb-NO" sz="2400" dirty="0"/>
              <a:t>Dokumentet som beskriver aktiviteten «Tall i T» gir råd om hvordan de yngste elevene kan bruke tellebrikker i stedet for tallkort.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302115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644B2D9-66EC-644C-9E2A-1579E9479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Planlegge i grupper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98B15E2-988C-F149-87F2-1995157B3F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/>
              <a:t>Diskuter bruk av aktiviteten dere velger i egen undervisning. </a:t>
            </a:r>
          </a:p>
          <a:p>
            <a:pPr lvl="1" fontAlgn="base"/>
            <a:r>
              <a:rPr lang="nb-NO" dirty="0"/>
              <a:t>Hvordan skal elevene settes i gang? </a:t>
            </a:r>
          </a:p>
          <a:p>
            <a:pPr lvl="1" fontAlgn="base"/>
            <a:r>
              <a:rPr lang="nb-NO" dirty="0"/>
              <a:t>Hvordan skal de organiseres? </a:t>
            </a:r>
          </a:p>
          <a:p>
            <a:pPr lvl="1" fontAlgn="base"/>
            <a:r>
              <a:rPr lang="nb-NO" dirty="0"/>
              <a:t>Hvordan skal lærer veilede elever som ikke kommer i gang, står fast eller anser seg som ferdig? </a:t>
            </a:r>
          </a:p>
          <a:p>
            <a:pPr lvl="1" fontAlgn="base"/>
            <a:r>
              <a:rPr lang="nb-NO" dirty="0"/>
              <a:t>Hvordan kan elevene komme til å svare på oppgaven?</a:t>
            </a:r>
          </a:p>
          <a:p>
            <a:pPr lvl="1" fontAlgn="base"/>
            <a:r>
              <a:rPr lang="nb-NO" dirty="0"/>
              <a:t>Hvordan kan oppgaven utvides? </a:t>
            </a:r>
          </a:p>
          <a:p>
            <a:r>
              <a:rPr lang="nb-NO" sz="2400" dirty="0"/>
              <a:t>Gruppen planlegger sammen et undervisningsopplegg med den valgte aktiviteten. </a:t>
            </a:r>
            <a:br>
              <a:rPr lang="nb-NO" sz="2400" dirty="0"/>
            </a:br>
            <a:r>
              <a:rPr lang="nb-NO" sz="2400" dirty="0"/>
              <a:t>Opplegget skal gjennomføres før neste samling.</a:t>
            </a:r>
          </a:p>
        </p:txBody>
      </p:sp>
    </p:spTree>
    <p:extLst>
      <p:ext uri="{BB962C8B-B14F-4D97-AF65-F5344CB8AC3E}">
        <p14:creationId xmlns:p14="http://schemas.microsoft.com/office/powerpoint/2010/main" val="2242457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Individuelt forarbeid</a:t>
            </a:r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45 minutter</a:t>
            </a:r>
          </a:p>
        </p:txBody>
      </p:sp>
    </p:spTree>
    <p:extLst>
      <p:ext uri="{BB962C8B-B14F-4D97-AF65-F5344CB8AC3E}">
        <p14:creationId xmlns:p14="http://schemas.microsoft.com/office/powerpoint/2010/main" val="34773361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/>
              <a:t>Under utprøvingen med elever</a:t>
            </a:r>
            <a:endParaRPr lang="nb-NO" dirty="0">
              <a:solidFill>
                <a:srgbClr val="268183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/>
              <a:t>Gjennomfør den planlagte aktiviteten der du bruker utforskende undervisning. </a:t>
            </a:r>
          </a:p>
          <a:p>
            <a:r>
              <a:rPr lang="nb-NO" sz="2400" dirty="0"/>
              <a:t>Under gjennomføringen skal du reflektere over</a:t>
            </a:r>
          </a:p>
          <a:p>
            <a:pPr lvl="1" fontAlgn="base"/>
            <a:r>
              <a:rPr lang="nb-NO" dirty="0"/>
              <a:t>om elevene kommer i gang og er motivert</a:t>
            </a:r>
          </a:p>
          <a:p>
            <a:pPr lvl="1" fontAlgn="base"/>
            <a:r>
              <a:rPr lang="nb-NO" dirty="0"/>
              <a:t>hvordan du kan veilede elevene uten å ta fra dem egen utforsking</a:t>
            </a:r>
          </a:p>
          <a:p>
            <a:r>
              <a:rPr lang="nb-NO" sz="2400" dirty="0"/>
              <a:t>Lag et kort refleksjonsnotat til økta. </a:t>
            </a:r>
            <a:br>
              <a:rPr lang="nb-NO" sz="2400" dirty="0"/>
            </a:br>
            <a:r>
              <a:rPr lang="nb-NO" sz="2400" dirty="0"/>
              <a:t>Ta med notatet til </a:t>
            </a:r>
            <a:r>
              <a:rPr lang="nb-NO" sz="2400" i="1" dirty="0"/>
              <a:t>D – Erfaringsdeling</a:t>
            </a:r>
            <a:r>
              <a:rPr lang="nb-NO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707654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71180" y="2556218"/>
            <a:ext cx="7801641" cy="167497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nb-NO" dirty="0">
                <a:solidFill>
                  <a:srgbClr val="268183"/>
                </a:solidFill>
              </a:rPr>
              <a:t>Utforskende undervisning</a:t>
            </a:r>
            <a:br>
              <a:rPr lang="nb-NO" dirty="0">
                <a:solidFill>
                  <a:srgbClr val="268183"/>
                </a:solidFill>
              </a:rPr>
            </a:br>
            <a:r>
              <a:rPr lang="nb-NO" sz="3200" dirty="0">
                <a:solidFill>
                  <a:srgbClr val="268183"/>
                </a:solidFill>
              </a:rPr>
              <a:t>D – Etterarbeid</a:t>
            </a:r>
            <a:endParaRPr lang="nb-NO" dirty="0">
              <a:solidFill>
                <a:srgbClr val="268183"/>
              </a:solidFill>
            </a:endParaRPr>
          </a:p>
        </p:txBody>
      </p:sp>
      <p:sp>
        <p:nvSpPr>
          <p:cNvPr id="4" name="Undertittel 3">
            <a:extLst>
              <a:ext uri="{FF2B5EF4-FFF2-40B4-BE49-F238E27FC236}">
                <a16:creationId xmlns:a16="http://schemas.microsoft.com/office/drawing/2014/main" id="{DD7B2E6B-256D-4F96-A706-9450185353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1783" y="1912281"/>
            <a:ext cx="5280434" cy="442989"/>
          </a:xfrm>
        </p:spPr>
        <p:txBody>
          <a:bodyPr/>
          <a:lstStyle/>
          <a:p>
            <a:r>
              <a:rPr lang="nb-NO" dirty="0"/>
              <a:t>Modul 3</a:t>
            </a:r>
          </a:p>
        </p:txBody>
      </p:sp>
    </p:spTree>
    <p:extLst>
      <p:ext uri="{BB962C8B-B14F-4D97-AF65-F5344CB8AC3E}">
        <p14:creationId xmlns:p14="http://schemas.microsoft.com/office/powerpoint/2010/main" val="11649871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>
                <a:solidFill>
                  <a:srgbClr val="268183"/>
                </a:solidFill>
              </a:rPr>
              <a:t>Mål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/>
              <a:t>Målet med denne modulen er å få innsikt i hvorfor forskning anbefaler å legge vekt på «Utforskende matematikkundervisning», og å kjenne til hva som ligger i denne formen for undervisning.</a:t>
            </a:r>
          </a:p>
          <a:p>
            <a:pPr marL="0" indent="0">
              <a:buNone/>
            </a:pPr>
            <a:r>
              <a:rPr lang="nb-NO" sz="2400" dirty="0"/>
              <a:t>I tillegg skal dere planlegge, gjennomføre og reflektere over et undervisningsopplegg der elevene arbeider utforskende.</a:t>
            </a:r>
          </a:p>
        </p:txBody>
      </p:sp>
    </p:spTree>
    <p:extLst>
      <p:ext uri="{BB962C8B-B14F-4D97-AF65-F5344CB8AC3E}">
        <p14:creationId xmlns:p14="http://schemas.microsoft.com/office/powerpoint/2010/main" val="25148893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>
                <a:solidFill>
                  <a:srgbClr val="268183"/>
                </a:solidFill>
              </a:rPr>
              <a:t>Tidsplan for denne økta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6015493"/>
              </p:ext>
            </p:extLst>
          </p:nvPr>
        </p:nvGraphicFramePr>
        <p:xfrm>
          <a:off x="895350" y="1825625"/>
          <a:ext cx="7583488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1674">
                  <a:extLst>
                    <a:ext uri="{9D8B030D-6E8A-4147-A177-3AD203B41FA5}">
                      <a16:colId xmlns:a16="http://schemas.microsoft.com/office/drawing/2014/main" val="3943618325"/>
                    </a:ext>
                  </a:extLst>
                </a:gridCol>
                <a:gridCol w="2571814">
                  <a:extLst>
                    <a:ext uri="{9D8B030D-6E8A-4147-A177-3AD203B41FA5}">
                      <a16:colId xmlns:a16="http://schemas.microsoft.com/office/drawing/2014/main" val="2311720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2400" dirty="0"/>
                        <a:t>Aktivitet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/>
                        <a:t>Tid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857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400" dirty="0"/>
                        <a:t>Erfaringsdeling i grupper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2400" dirty="0"/>
                        <a:t>40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347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400" dirty="0"/>
                        <a:t>Oppsummering i plenum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2400" dirty="0"/>
                        <a:t>30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0799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400" dirty="0"/>
                        <a:t>Veien videre og neste modul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2400" dirty="0"/>
                        <a:t>  5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3889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400" dirty="0"/>
                        <a:t>Total tidsbruk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2400" dirty="0"/>
                        <a:t>75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6416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54196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Erfaringsdeling i grupper</a:t>
            </a:r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40 minutter</a:t>
            </a:r>
          </a:p>
        </p:txBody>
      </p:sp>
    </p:spTree>
    <p:extLst>
      <p:ext uri="{BB962C8B-B14F-4D97-AF65-F5344CB8AC3E}">
        <p14:creationId xmlns:p14="http://schemas.microsoft.com/office/powerpoint/2010/main" val="36898144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Erfaringer fra utprøving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b="1" dirty="0"/>
              <a:t>20 minutter</a:t>
            </a:r>
          </a:p>
          <a:p>
            <a:pPr marL="0" indent="0">
              <a:buNone/>
            </a:pPr>
            <a:r>
              <a:rPr lang="nb-NO" sz="2400" dirty="0"/>
              <a:t>Del erfaringene fra utprøvingen i grupper på 3-4 personer</a:t>
            </a:r>
            <a:r>
              <a:rPr lang="nb-NO" sz="2400" b="1" dirty="0"/>
              <a:t>. </a:t>
            </a:r>
          </a:p>
          <a:p>
            <a:r>
              <a:rPr lang="nb-NO" sz="2400" dirty="0"/>
              <a:t>Gikk opplegget som planlagt? </a:t>
            </a:r>
            <a:br>
              <a:rPr lang="nb-NO" sz="2400" dirty="0"/>
            </a:br>
            <a:r>
              <a:rPr lang="nb-NO" sz="2400" dirty="0"/>
              <a:t>Hva kan eventuelle avvik skyldes?</a:t>
            </a:r>
          </a:p>
          <a:p>
            <a:r>
              <a:rPr lang="nb-NO" sz="2400" dirty="0"/>
              <a:t>Ble elevene engasjert? </a:t>
            </a:r>
            <a:br>
              <a:rPr lang="nb-NO" sz="2400" dirty="0"/>
            </a:br>
            <a:r>
              <a:rPr lang="nb-NO" sz="2400" dirty="0"/>
              <a:t>Hva bygger du din vurdering på?</a:t>
            </a:r>
          </a:p>
          <a:p>
            <a:r>
              <a:rPr lang="nb-NO" sz="2400" dirty="0"/>
              <a:t>Fikk du fram elevenes forslag, forklaringer og tenkemåter? Gi konkrete eksempler.</a:t>
            </a:r>
          </a:p>
          <a:p>
            <a:r>
              <a:rPr lang="nb-NO" sz="2400" dirty="0"/>
              <a:t>Hvilke utfordringer møtte du under gjennomføringen?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04931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Spørsmål til drøfting i gruppen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fontAlgn="base">
              <a:buNone/>
            </a:pPr>
            <a:r>
              <a:rPr lang="nb-NO" sz="2400" b="1" dirty="0"/>
              <a:t>20 minutter</a:t>
            </a:r>
          </a:p>
          <a:p>
            <a:pPr fontAlgn="base"/>
            <a:r>
              <a:rPr lang="nb-NO" sz="2400" dirty="0"/>
              <a:t>På hvilken måte og i hvilket omfang har dere undervist etter prinsippene for utforskende matematikkundervisning? </a:t>
            </a:r>
          </a:p>
          <a:p>
            <a:pPr fontAlgn="base"/>
            <a:r>
              <a:rPr lang="nb-NO" sz="2400" dirty="0"/>
              <a:t>Hvordan vil dere øve på å legge opp undervisningen mer utforskende enn dere gjør i dag?</a:t>
            </a:r>
          </a:p>
          <a:p>
            <a:pPr fontAlgn="base"/>
            <a:r>
              <a:rPr lang="nb-NO" sz="2400" dirty="0"/>
              <a:t>Hvilke styrker og svakheter ser dere ved det </a:t>
            </a:r>
            <a:br>
              <a:rPr lang="nb-NO" sz="2400" dirty="0"/>
            </a:br>
            <a:r>
              <a:rPr lang="nb-NO" sz="2400" dirty="0"/>
              <a:t>dere har gjort før?</a:t>
            </a:r>
          </a:p>
          <a:p>
            <a:pPr fontAlgn="base"/>
            <a:r>
              <a:rPr lang="nb-NO" sz="2400" dirty="0"/>
              <a:t>Hva kan dere bli bedre på?</a:t>
            </a:r>
          </a:p>
          <a:p>
            <a:pPr marL="0" indent="0">
              <a:buNone/>
            </a:pPr>
            <a:br>
              <a:rPr lang="nb-NO" sz="2400" dirty="0"/>
            </a:br>
            <a:r>
              <a:rPr lang="nb-NO" sz="2400" dirty="0"/>
              <a:t>Hver gruppe noterer tre punkter dere vil jobbe videre med. Punktene deles med resten av kollegiet.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129963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Oppsummering i plenum</a:t>
            </a:r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30 minutter</a:t>
            </a:r>
          </a:p>
        </p:txBody>
      </p:sp>
    </p:spTree>
    <p:extLst>
      <p:ext uri="{BB962C8B-B14F-4D97-AF65-F5344CB8AC3E}">
        <p14:creationId xmlns:p14="http://schemas.microsoft.com/office/powerpoint/2010/main" val="33664676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Oppsummering i plenum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5738" y="1825625"/>
            <a:ext cx="7583244" cy="3527610"/>
          </a:xfrm>
        </p:spPr>
        <p:txBody>
          <a:bodyPr>
            <a:normAutofit/>
          </a:bodyPr>
          <a:lstStyle/>
          <a:p>
            <a:r>
              <a:rPr lang="nb-NO" sz="2400" dirty="0"/>
              <a:t>Hver gruppe deler et par erfaringer med kollegene.</a:t>
            </a:r>
            <a:br>
              <a:rPr lang="nb-NO" sz="2400" dirty="0"/>
            </a:br>
            <a:endParaRPr lang="nb-NO" sz="2400" dirty="0"/>
          </a:p>
          <a:p>
            <a:r>
              <a:rPr lang="nb-NO" sz="2400" dirty="0"/>
              <a:t>Lag et notat med felles erfaringer og de stikkordene dere har notert under </a:t>
            </a:r>
            <a:r>
              <a:rPr lang="nb-NO" sz="2400" i="1" dirty="0"/>
              <a:t>B – Samarbeid.</a:t>
            </a:r>
            <a:r>
              <a:rPr lang="nb-NO" sz="2400" dirty="0"/>
              <a:t> </a:t>
            </a:r>
            <a:br>
              <a:rPr lang="nb-NO" sz="2400" dirty="0"/>
            </a:br>
            <a:endParaRPr lang="nb-NO" sz="2400" dirty="0"/>
          </a:p>
          <a:p>
            <a:r>
              <a:rPr lang="nb-NO" sz="2400" dirty="0"/>
              <a:t>Vil noe av det dere har arbeidet med i denne modulen få innvirkning på skolens utviklingsplan?</a:t>
            </a:r>
            <a:br>
              <a:rPr lang="nb-NO" sz="2400" dirty="0"/>
            </a:br>
            <a:endParaRPr lang="nb-NO" sz="2400" dirty="0"/>
          </a:p>
          <a:p>
            <a:r>
              <a:rPr lang="nb-NO" sz="2400" dirty="0"/>
              <a:t>Hvilke endringer eller justeringer skal dere i så fall gjøre?</a:t>
            </a:r>
          </a:p>
        </p:txBody>
      </p:sp>
    </p:spTree>
    <p:extLst>
      <p:ext uri="{BB962C8B-B14F-4D97-AF65-F5344CB8AC3E}">
        <p14:creationId xmlns:p14="http://schemas.microsoft.com/office/powerpoint/2010/main" val="33006756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Veien videre og neste modul</a:t>
            </a:r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5 minutter</a:t>
            </a:r>
          </a:p>
        </p:txBody>
      </p:sp>
    </p:spTree>
    <p:extLst>
      <p:ext uri="{BB962C8B-B14F-4D97-AF65-F5344CB8AC3E}">
        <p14:creationId xmlns:p14="http://schemas.microsoft.com/office/powerpoint/2010/main" val="118311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>
                <a:solidFill>
                  <a:srgbClr val="268183"/>
                </a:solidFill>
              </a:rPr>
              <a:t>Mål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/>
              <a:t>Målet med denne modulen er å få innsikt i hvorfor forskning anbefaler å legge vekt på «Utforskende matematikkundervisning», og å kjenne til hva som ligger i denne formen for undervisning.</a:t>
            </a:r>
          </a:p>
          <a:p>
            <a:pPr marL="0" indent="0">
              <a:buNone/>
            </a:pPr>
            <a:r>
              <a:rPr lang="nb-NO" sz="2400" dirty="0"/>
              <a:t>I tillegg skal dere planlegge, gjennomføre og reflektere over et undervisningsopplegg der elevene arbeider utforskende.</a:t>
            </a:r>
          </a:p>
        </p:txBody>
      </p:sp>
    </p:spTree>
    <p:extLst>
      <p:ext uri="{BB962C8B-B14F-4D97-AF65-F5344CB8AC3E}">
        <p14:creationId xmlns:p14="http://schemas.microsoft.com/office/powerpoint/2010/main" val="14921025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Veien videre og neste modul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Bli enige om hvilken pakke dere nå skal arbeide med og se hva som skal forberedes (A) til neste samling.</a:t>
            </a:r>
            <a:br>
              <a:rPr lang="nb-NO" dirty="0"/>
            </a:br>
            <a:r>
              <a:rPr lang="nb-NO" dirty="0"/>
              <a:t> </a:t>
            </a:r>
          </a:p>
          <a:p>
            <a:r>
              <a:rPr lang="nb-NO" dirty="0"/>
              <a:t>Pakken “Å lede faglige samtaler i matematikk” passer som en fortsettelse.</a:t>
            </a:r>
          </a:p>
        </p:txBody>
      </p:sp>
    </p:spTree>
    <p:extLst>
      <p:ext uri="{BB962C8B-B14F-4D97-AF65-F5344CB8AC3E}">
        <p14:creationId xmlns:p14="http://schemas.microsoft.com/office/powerpoint/2010/main" val="1224495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4303713" algn="l"/>
              </a:tabLst>
            </a:pPr>
            <a:r>
              <a:rPr lang="nb-NO" dirty="0"/>
              <a:t>Individuelt</a:t>
            </a:r>
            <a:r>
              <a:rPr lang="nb-NO" sz="2400" dirty="0"/>
              <a:t>	</a:t>
            </a:r>
            <a:r>
              <a:rPr lang="nb-NO" sz="2400" dirty="0">
                <a:solidFill>
                  <a:schemeClr val="tx1"/>
                </a:solidFill>
              </a:rPr>
              <a:t>45 minutter</a:t>
            </a:r>
            <a:endParaRPr lang="nb-NO" sz="2400" dirty="0"/>
          </a:p>
        </p:txBody>
      </p:sp>
      <p:sp>
        <p:nvSpPr>
          <p:cNvPr id="4" name="Plassholder for innhold 2"/>
          <p:cNvSpPr txBox="1">
            <a:spLocks/>
          </p:cNvSpPr>
          <p:nvPr/>
        </p:nvSpPr>
        <p:spPr>
          <a:xfrm>
            <a:off x="895738" y="1825625"/>
            <a:ext cx="7583244" cy="418032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3"/>
              </a:buClr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Campton Book" charset="0"/>
                <a:cs typeface="Campton Book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Campton Book" charset="0"/>
                <a:cs typeface="Campton Book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Campton Book" charset="0"/>
                <a:cs typeface="Campton Book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Campton Book" charset="0"/>
                <a:cs typeface="Campton Book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Campton Book" charset="0"/>
                <a:cs typeface="Campton Book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nb-NO" sz="2400" dirty="0"/>
              <a:t>Les artikkelen «Utforskende </a:t>
            </a:r>
            <a:r>
              <a:rPr lang="nb-NO" sz="2400"/>
              <a:t>matematikkundervisning».</a:t>
            </a:r>
            <a:endParaRPr lang="nb-NO" sz="2400" dirty="0"/>
          </a:p>
          <a:p>
            <a:pPr marL="0" indent="0">
              <a:spcAft>
                <a:spcPts val="600"/>
              </a:spcAft>
              <a:buNone/>
            </a:pPr>
            <a:r>
              <a:rPr lang="nb-NO" sz="2400" dirty="0"/>
              <a:t>Tenk på din egen undervisning. Har du praktisert undersøkende undervisning i den betydningen du finner i artikkelen? Gi eksempler.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nb-NO" sz="2400" dirty="0">
                <a:ea typeface="Campton Light" charset="0"/>
                <a:cs typeface="Campton Light" charset="0"/>
              </a:rPr>
              <a:t>Noter noen stikkord som du tar med deg til </a:t>
            </a:r>
            <a:r>
              <a:rPr lang="nb-NO" sz="2400" i="1" dirty="0">
                <a:ea typeface="Campton Light" charset="0"/>
                <a:cs typeface="Campton Light" charset="0"/>
              </a:rPr>
              <a:t>B – Samarbeid.</a:t>
            </a:r>
          </a:p>
          <a:p>
            <a:pPr marL="0" indent="0">
              <a:buFont typeface="Arial"/>
              <a:buNone/>
            </a:pPr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918344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71179" y="2556218"/>
            <a:ext cx="7801641" cy="167497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nb-NO" dirty="0">
                <a:solidFill>
                  <a:srgbClr val="268183"/>
                </a:solidFill>
              </a:rPr>
              <a:t>Utforskende undervisning</a:t>
            </a:r>
            <a:br>
              <a:rPr lang="nb-NO" dirty="0">
                <a:solidFill>
                  <a:srgbClr val="268183"/>
                </a:solidFill>
              </a:rPr>
            </a:br>
            <a:r>
              <a:rPr lang="nb-NO" sz="3200" dirty="0">
                <a:solidFill>
                  <a:srgbClr val="268183"/>
                </a:solidFill>
              </a:rPr>
              <a:t>B – Samarbeid</a:t>
            </a:r>
            <a:endParaRPr lang="nb-NO" dirty="0">
              <a:solidFill>
                <a:srgbClr val="268183"/>
              </a:solidFill>
            </a:endParaRPr>
          </a:p>
        </p:txBody>
      </p:sp>
      <p:sp>
        <p:nvSpPr>
          <p:cNvPr id="4" name="Undertittel 3">
            <a:extLst>
              <a:ext uri="{FF2B5EF4-FFF2-40B4-BE49-F238E27FC236}">
                <a16:creationId xmlns:a16="http://schemas.microsoft.com/office/drawing/2014/main" id="{DD7B2E6B-256D-4F96-A706-9450185353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1783" y="1912281"/>
            <a:ext cx="5280434" cy="442989"/>
          </a:xfrm>
        </p:spPr>
        <p:txBody>
          <a:bodyPr/>
          <a:lstStyle/>
          <a:p>
            <a:r>
              <a:rPr lang="nb-NO" dirty="0"/>
              <a:t>Modul 3</a:t>
            </a:r>
          </a:p>
        </p:txBody>
      </p:sp>
    </p:spTree>
    <p:extLst>
      <p:ext uri="{BB962C8B-B14F-4D97-AF65-F5344CB8AC3E}">
        <p14:creationId xmlns:p14="http://schemas.microsoft.com/office/powerpoint/2010/main" val="2555291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>
                <a:solidFill>
                  <a:srgbClr val="268183"/>
                </a:solidFill>
              </a:rPr>
              <a:t>Mål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/>
              <a:t>Målet med denne modulen er å få innsikt i hvorfor forskning anbefaler å legge vekt på «Utforskende matematikkundervisning», og å kjenne til hva som ligger i denne formen for undervisning.</a:t>
            </a:r>
          </a:p>
          <a:p>
            <a:pPr marL="0" indent="0">
              <a:buNone/>
            </a:pPr>
            <a:r>
              <a:rPr lang="nb-NO" sz="2400" dirty="0"/>
              <a:t>I tillegg skal dere planlegge, gjennomføre og reflektere over et undervisningsopplegg der elevene arbeider utforskende.</a:t>
            </a:r>
          </a:p>
        </p:txBody>
      </p:sp>
    </p:spTree>
    <p:extLst>
      <p:ext uri="{BB962C8B-B14F-4D97-AF65-F5344CB8AC3E}">
        <p14:creationId xmlns:p14="http://schemas.microsoft.com/office/powerpoint/2010/main" val="1087487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>
                <a:solidFill>
                  <a:srgbClr val="268183"/>
                </a:solidFill>
              </a:rPr>
              <a:t>Tidsplan for denne økta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1460239"/>
              </p:ext>
            </p:extLst>
          </p:nvPr>
        </p:nvGraphicFramePr>
        <p:xfrm>
          <a:off x="895350" y="1825625"/>
          <a:ext cx="7094553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0267">
                  <a:extLst>
                    <a:ext uri="{9D8B030D-6E8A-4147-A177-3AD203B41FA5}">
                      <a16:colId xmlns:a16="http://schemas.microsoft.com/office/drawing/2014/main" val="3943618325"/>
                    </a:ext>
                  </a:extLst>
                </a:gridCol>
                <a:gridCol w="1974286">
                  <a:extLst>
                    <a:ext uri="{9D8B030D-6E8A-4147-A177-3AD203B41FA5}">
                      <a16:colId xmlns:a16="http://schemas.microsoft.com/office/drawing/2014/main" val="2311720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2400" dirty="0"/>
                        <a:t>Aktivitet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/>
                        <a:t>Tid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857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Drøfte teori</a:t>
                      </a:r>
                      <a:endParaRPr lang="nb-NO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2400" dirty="0"/>
                        <a:t>30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347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dirty="0"/>
                        <a:t>Analyser en undervisningssituasjon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2400" dirty="0"/>
                        <a:t>15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7439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Prøve ut en aktivitet</a:t>
                      </a:r>
                      <a:endParaRPr lang="nb-NO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2400" dirty="0"/>
                        <a:t>30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0799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2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Planlegge undervisning </a:t>
                      </a:r>
                      <a:endParaRPr lang="nb-NO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2400" dirty="0"/>
                        <a:t>30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6416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2200" dirty="0"/>
                        <a:t>Total tidsbruk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2400" dirty="0"/>
                        <a:t>105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85079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73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Drøfte teori</a:t>
            </a:r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30 minutter</a:t>
            </a:r>
          </a:p>
        </p:txBody>
      </p:sp>
    </p:spTree>
    <p:extLst>
      <p:ext uri="{BB962C8B-B14F-4D97-AF65-F5344CB8AC3E}">
        <p14:creationId xmlns:p14="http://schemas.microsoft.com/office/powerpoint/2010/main" val="2058528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ts val="1000"/>
              </a:spcBef>
              <a:buClr>
                <a:schemeClr val="accent3"/>
              </a:buClr>
              <a:tabLst>
                <a:tab pos="3590925" algn="l"/>
              </a:tabLst>
            </a:pPr>
            <a:r>
              <a:rPr lang="nb-NO" dirty="0"/>
              <a:t>Individuelt	</a:t>
            </a:r>
            <a:r>
              <a:rPr lang="nb-NO" sz="2400" b="1" dirty="0">
                <a:solidFill>
                  <a:schemeClr val="tx1"/>
                </a:solidFill>
                <a:ea typeface="Campton Light" charset="0"/>
                <a:cs typeface="Campton Light" charset="0"/>
              </a:rPr>
              <a:t>5 minutter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5738" y="1825625"/>
            <a:ext cx="7583244" cy="31281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/>
              <a:t>Se over notatene du har gjort til artikkelen.</a:t>
            </a:r>
          </a:p>
          <a:p>
            <a:pPr marL="0" indent="0">
              <a:buNone/>
            </a:pPr>
            <a:r>
              <a:rPr lang="nb-NO" sz="2400" dirty="0"/>
              <a:t>Tenk på din egen undervisning. </a:t>
            </a:r>
            <a:br>
              <a:rPr lang="nb-NO" sz="2400" dirty="0"/>
            </a:br>
            <a:r>
              <a:rPr lang="nb-NO" sz="2400" dirty="0"/>
              <a:t>Har du praktisert undersøkende undervisning i den betydningen du finner i artikkelen? </a:t>
            </a:r>
            <a:br>
              <a:rPr lang="nb-NO" sz="2400" dirty="0"/>
            </a:br>
            <a:r>
              <a:rPr lang="nb-NO" sz="2400" dirty="0"/>
              <a:t>Gi eksempler hvis du har.</a:t>
            </a:r>
          </a:p>
          <a:p>
            <a:pPr marL="0" indent="0">
              <a:buNone/>
            </a:pPr>
            <a:endParaRPr lang="nb-NO" sz="2400" b="1" dirty="0"/>
          </a:p>
          <a:p>
            <a:pPr marL="0" indent="0">
              <a:buNone/>
            </a:pPr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4086413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Realfagsløyper">
      <a:dk1>
        <a:srgbClr val="333333"/>
      </a:dk1>
      <a:lt1>
        <a:srgbClr val="FFFFFF"/>
      </a:lt1>
      <a:dk2>
        <a:srgbClr val="268183"/>
      </a:dk2>
      <a:lt2>
        <a:srgbClr val="E7E6E6"/>
      </a:lt2>
      <a:accent1>
        <a:srgbClr val="037F83"/>
      </a:accent1>
      <a:accent2>
        <a:srgbClr val="18B3B7"/>
      </a:accent2>
      <a:accent3>
        <a:srgbClr val="FDB90C"/>
      </a:accent3>
      <a:accent4>
        <a:srgbClr val="D3EEEE"/>
      </a:accent4>
      <a:accent5>
        <a:srgbClr val="268183"/>
      </a:accent5>
      <a:accent6>
        <a:srgbClr val="E25143"/>
      </a:accent6>
      <a:hlink>
        <a:srgbClr val="037F83"/>
      </a:hlink>
      <a:folHlink>
        <a:srgbClr val="037F83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sjon9" id="{4C339673-3458-D54E-BAD1-9F5EA0A7244E}" vid="{3DC8B92C-5C4A-6D4A-AA28-A98CFDCD97D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774</Words>
  <Application>Microsoft Office PowerPoint</Application>
  <PresentationFormat>Skjermfremvisning (4:3)</PresentationFormat>
  <Paragraphs>151</Paragraphs>
  <Slides>30</Slides>
  <Notes>23</Notes>
  <HiddenSlides>0</HiddenSlides>
  <MMClips>1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30</vt:i4>
      </vt:variant>
    </vt:vector>
  </HeadingPairs>
  <TitlesOfParts>
    <vt:vector size="33" baseType="lpstr">
      <vt:lpstr>Arial</vt:lpstr>
      <vt:lpstr>Calibri</vt:lpstr>
      <vt:lpstr>Office-tema</vt:lpstr>
      <vt:lpstr>Utforskende undervisning A – Forarbeid</vt:lpstr>
      <vt:lpstr>Individuelt forarbeid</vt:lpstr>
      <vt:lpstr>Mål</vt:lpstr>
      <vt:lpstr>Individuelt 45 minutter</vt:lpstr>
      <vt:lpstr>Utforskende undervisning B – Samarbeid</vt:lpstr>
      <vt:lpstr>Mål</vt:lpstr>
      <vt:lpstr>Tidsplan for denne økta</vt:lpstr>
      <vt:lpstr>Drøfte teori</vt:lpstr>
      <vt:lpstr>Individuelt 5 minutter</vt:lpstr>
      <vt:lpstr>Gruppearbeid 15 minutter</vt:lpstr>
      <vt:lpstr>Plenum 10 minutter</vt:lpstr>
      <vt:lpstr>Analyser en undervisningssituasjon</vt:lpstr>
      <vt:lpstr>Telle med 4 fra 5</vt:lpstr>
      <vt:lpstr>Prøve ut en aktivitet</vt:lpstr>
      <vt:lpstr>Velg en aktivitet Individuelt 15 minutter</vt:lpstr>
      <vt:lpstr>Drøft  Gruppe 15 minutter </vt:lpstr>
      <vt:lpstr>Planlegge en undervisningsøkt med egne elever</vt:lpstr>
      <vt:lpstr>Støttemateriell</vt:lpstr>
      <vt:lpstr>Planlegge i grupper</vt:lpstr>
      <vt:lpstr>Under utprøvingen med elever</vt:lpstr>
      <vt:lpstr>Utforskende undervisning D – Etterarbeid</vt:lpstr>
      <vt:lpstr>Mål</vt:lpstr>
      <vt:lpstr>Tidsplan for denne økta</vt:lpstr>
      <vt:lpstr>Erfaringsdeling i grupper</vt:lpstr>
      <vt:lpstr>Erfaringer fra utprøving</vt:lpstr>
      <vt:lpstr>Spørsmål til drøfting i gruppen</vt:lpstr>
      <vt:lpstr>Oppsummering i plenum</vt:lpstr>
      <vt:lpstr>Oppsummering i plenum</vt:lpstr>
      <vt:lpstr>Veien videre og neste modul</vt:lpstr>
      <vt:lpstr>Veien videre og neste modul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Realfagsløyper 2017</dc:title>
  <dc:creator>Hilde Osmo Reindal</dc:creator>
  <cp:lastModifiedBy>Bård Vinje</cp:lastModifiedBy>
  <cp:revision>168</cp:revision>
  <cp:lastPrinted>2017-08-18T08:10:09Z</cp:lastPrinted>
  <dcterms:created xsi:type="dcterms:W3CDTF">2017-08-11T05:42:55Z</dcterms:created>
  <dcterms:modified xsi:type="dcterms:W3CDTF">2019-10-03T07:36:02Z</dcterms:modified>
</cp:coreProperties>
</file>