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14" r:id="rId2"/>
    <p:sldId id="315" r:id="rId3"/>
    <p:sldId id="345" r:id="rId4"/>
    <p:sldId id="331" r:id="rId5"/>
    <p:sldId id="330" r:id="rId6"/>
    <p:sldId id="349" r:id="rId7"/>
    <p:sldId id="335" r:id="rId8"/>
    <p:sldId id="334" r:id="rId9"/>
    <p:sldId id="337" r:id="rId10"/>
    <p:sldId id="350" r:id="rId11"/>
    <p:sldId id="344" r:id="rId12"/>
    <p:sldId id="343" r:id="rId13"/>
    <p:sldId id="346" r:id="rId14"/>
    <p:sldId id="348" r:id="rId15"/>
    <p:sldId id="352" r:id="rId16"/>
    <p:sldId id="353" r:id="rId17"/>
  </p:sldIdLst>
  <p:sldSz cx="9144000" cy="6858000" type="screen4x3"/>
  <p:notesSz cx="7099300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183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ys stil 1 - aks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2" autoAdjust="0"/>
    <p:restoredTop sz="71669" autoAdjust="0"/>
  </p:normalViewPr>
  <p:slideViewPr>
    <p:cSldViewPr snapToGrid="0" snapToObjects="1">
      <p:cViewPr varScale="1">
        <p:scale>
          <a:sx n="81" d="100"/>
          <a:sy n="81" d="100"/>
        </p:scale>
        <p:origin x="25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3" d="100"/>
          <a:sy n="113" d="100"/>
        </p:scale>
        <p:origin x="52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CFC80595-CB9A-4B2B-9F62-515657FF243E}" type="datetimeFigureOut">
              <a:rPr lang="nb-NO" smtClean="0"/>
              <a:t>28.10.2019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347094F0-FA6A-48DA-95DC-9F0078FF98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865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634AC687-64E8-6F43-AA98-B5EBDB685D9F}" type="datetimeFigureOut">
              <a:rPr lang="nb-NO" smtClean="0"/>
              <a:t>28.10.2019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06" tIns="47453" rIns="94906" bIns="4745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4906" tIns="47453" rIns="94906" bIns="47453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498C61E4-D67C-2040-A9B3-42B060A8C9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64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1495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5137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6014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3096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9420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="0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7416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1791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9309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52921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3614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7081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71180" y="2409914"/>
            <a:ext cx="7801641" cy="1674976"/>
          </a:xfrm>
        </p:spPr>
        <p:txBody>
          <a:bodyPr anchor="t">
            <a:normAutofit/>
          </a:bodyPr>
          <a:lstStyle>
            <a:lvl1pPr algn="ctr">
              <a:defRPr sz="5400" b="0" i="0">
                <a:solidFill>
                  <a:schemeClr val="tx2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Modultittel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960749" y="1912281"/>
            <a:ext cx="5280434" cy="442989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Modul </a:t>
            </a:r>
            <a:r>
              <a:rPr lang="nb-NO" dirty="0" err="1"/>
              <a:t>X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3529411"/>
            <a:ext cx="38100" cy="1447800"/>
          </a:xfrm>
          <a:prstGeom prst="rect">
            <a:avLst/>
          </a:prstGeom>
        </p:spPr>
      </p:pic>
      <p:grpSp>
        <p:nvGrpSpPr>
          <p:cNvPr id="4" name="Gruppe 3"/>
          <p:cNvGrpSpPr/>
          <p:nvPr userDrawn="1"/>
        </p:nvGrpSpPr>
        <p:grpSpPr>
          <a:xfrm>
            <a:off x="620590" y="5614909"/>
            <a:ext cx="7902815" cy="647295"/>
            <a:chOff x="1697880" y="5614909"/>
            <a:chExt cx="5885486" cy="647295"/>
          </a:xfrm>
        </p:grpSpPr>
        <p:pic>
          <p:nvPicPr>
            <p:cNvPr id="8" name="Bilde 7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20" y="5614909"/>
              <a:ext cx="1589682" cy="647295"/>
            </a:xfrm>
            <a:prstGeom prst="rect">
              <a:avLst/>
            </a:prstGeom>
          </p:spPr>
        </p:pic>
        <p:pic>
          <p:nvPicPr>
            <p:cNvPr id="10" name="Bilde 9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80" y="5739615"/>
              <a:ext cx="1282244" cy="442989"/>
            </a:xfrm>
            <a:prstGeom prst="rect">
              <a:avLst/>
            </a:prstGeom>
          </p:spPr>
        </p:pic>
        <p:pic>
          <p:nvPicPr>
            <p:cNvPr id="11" name="Bilde 10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5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14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7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636" y="2304637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95586" y="3447481"/>
            <a:ext cx="50800" cy="1085850"/>
          </a:xfrm>
          <a:prstGeom prst="rect">
            <a:avLst/>
          </a:prstGeom>
        </p:spPr>
      </p:pic>
      <p:grpSp>
        <p:nvGrpSpPr>
          <p:cNvPr id="11" name="Gruppe 10"/>
          <p:cNvGrpSpPr/>
          <p:nvPr userDrawn="1"/>
        </p:nvGrpSpPr>
        <p:grpSpPr>
          <a:xfrm>
            <a:off x="620590" y="5614909"/>
            <a:ext cx="7902821" cy="647295"/>
            <a:chOff x="1697878" y="5614909"/>
            <a:chExt cx="5885487" cy="647295"/>
          </a:xfrm>
        </p:grpSpPr>
        <p:pic>
          <p:nvPicPr>
            <p:cNvPr id="12" name="Bilde 11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17" y="5614909"/>
              <a:ext cx="1589681" cy="647295"/>
            </a:xfrm>
            <a:prstGeom prst="rect">
              <a:avLst/>
            </a:prstGeom>
          </p:spPr>
        </p:pic>
        <p:pic>
          <p:nvPicPr>
            <p:cNvPr id="13" name="Bilde 12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78" y="5739615"/>
              <a:ext cx="1282244" cy="442989"/>
            </a:xfrm>
            <a:prstGeom prst="rect">
              <a:avLst/>
            </a:prstGeom>
          </p:spPr>
        </p:pic>
        <p:pic>
          <p:nvPicPr>
            <p:cNvPr id="14" name="Bilde 13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4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8166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fors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</p:spPr>
        <p:txBody>
          <a:bodyPr/>
          <a:lstStyle>
            <a:lvl1pPr algn="ctr">
              <a:defRPr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1375372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5851776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289702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96399" y="1825626"/>
            <a:ext cx="3726000" cy="411797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18003" y="1826014"/>
            <a:ext cx="3660979" cy="4117586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8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457200"/>
            <a:ext cx="2949178" cy="1600200"/>
          </a:xfrm>
        </p:spPr>
        <p:txBody>
          <a:bodyPr anchor="ctr"/>
          <a:lstStyle>
            <a:lvl1pPr>
              <a:defRPr sz="32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967842" y="681136"/>
            <a:ext cx="4511140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96400" y="2239348"/>
            <a:ext cx="2949178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 </a:t>
            </a:r>
            <a:r>
              <a:rPr lang="nb-NO" dirty="0" err="1"/>
              <a:t>eesfnhef</a:t>
            </a:r>
            <a:r>
              <a:rPr lang="nb-NO" dirty="0"/>
              <a:t> </a:t>
            </a:r>
            <a:r>
              <a:rPr lang="nb-NO" dirty="0" err="1"/>
              <a:t>efe</a:t>
            </a:r>
            <a:r>
              <a:rPr lang="nb-NO" dirty="0"/>
              <a:t> </a:t>
            </a:r>
            <a:r>
              <a:rPr lang="nb-NO" dirty="0" err="1"/>
              <a:t>ege</a:t>
            </a:r>
            <a:r>
              <a:rPr lang="nb-NO" dirty="0"/>
              <a:t> </a:t>
            </a:r>
            <a:r>
              <a:rPr lang="nb-NO" dirty="0" err="1"/>
              <a:t>eg</a:t>
            </a:r>
            <a:r>
              <a:rPr lang="nb-NO" dirty="0"/>
              <a:t> </a:t>
            </a:r>
            <a:r>
              <a:rPr lang="nb-NO" dirty="0" err="1"/>
              <a:t>rwrøl</a:t>
            </a:r>
            <a:r>
              <a:rPr lang="nb-NO" dirty="0"/>
              <a:t>, </a:t>
            </a:r>
            <a:r>
              <a:rPr lang="nb-NO" dirty="0" err="1"/>
              <a:t>etoeg</a:t>
            </a:r>
            <a:r>
              <a:rPr lang="nb-NO" dirty="0"/>
              <a:t>, </a:t>
            </a:r>
            <a:r>
              <a:rPr lang="nb-NO" dirty="0" err="1"/>
              <a:t>e,eg</a:t>
            </a:r>
            <a:r>
              <a:rPr lang="nb-NO" dirty="0"/>
              <a:t> </a:t>
            </a:r>
            <a:r>
              <a:rPr lang="nb-NO" dirty="0" err="1"/>
              <a:t>rgorgo</a:t>
            </a:r>
            <a:r>
              <a:rPr lang="nb-NO" dirty="0"/>
              <a:t> </a:t>
            </a:r>
            <a:r>
              <a:rPr lang="nb-NO" dirty="0" err="1"/>
              <a:t>rog</a:t>
            </a:r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9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55227" y="457200"/>
            <a:ext cx="302375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88476" y="680989"/>
            <a:ext cx="4418681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455227" y="2239201"/>
            <a:ext cx="3023756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7" name="Plassholder for tabell 6"/>
          <p:cNvSpPr>
            <a:spLocks noGrp="1"/>
          </p:cNvSpPr>
          <p:nvPr>
            <p:ph type="tbl" sz="quarter" idx="13"/>
          </p:nvPr>
        </p:nvSpPr>
        <p:spPr>
          <a:xfrm>
            <a:off x="896400" y="1854200"/>
            <a:ext cx="7582582" cy="3767138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nb-NO" dirty="0"/>
              <a:t>Klikk ikonet for å legge til en tabell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0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/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sp>
        <p:nvSpPr>
          <p:cNvPr id="8" name="Plassholder for diagram 7"/>
          <p:cNvSpPr>
            <a:spLocks noGrp="1"/>
          </p:cNvSpPr>
          <p:nvPr>
            <p:ph type="chart" sz="quarter" idx="13"/>
          </p:nvPr>
        </p:nvSpPr>
        <p:spPr>
          <a:xfrm>
            <a:off x="5020469" y="2000250"/>
            <a:ext cx="3458513" cy="3867149"/>
          </a:xfrm>
        </p:spPr>
        <p:txBody>
          <a:bodyPr/>
          <a:lstStyle/>
          <a:p>
            <a:r>
              <a:rPr lang="nb-NO" dirty="0"/>
              <a:t>Klikk ikonet for å legge til et diagram</a:t>
            </a:r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4"/>
          </p:nvPr>
        </p:nvSpPr>
        <p:spPr>
          <a:xfrm>
            <a:off x="896400" y="1994960"/>
            <a:ext cx="3904200" cy="3872441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7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5885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7" r:id="rId5"/>
    <p:sldLayoutId id="2147483662" r:id="rId6"/>
    <p:sldLayoutId id="2147483658" r:id="rId7"/>
    <p:sldLayoutId id="2147483663" r:id="rId8"/>
    <p:sldLayoutId id="2147483654" r:id="rId9"/>
    <p:sldLayoutId id="2147483655" r:id="rId10"/>
    <p:sldLayoutId id="214748366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68183"/>
          </a:solidFill>
          <a:latin typeface="+mn-lt"/>
          <a:ea typeface="Campton Book" charset="0"/>
          <a:cs typeface="Campton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10" Type="http://schemas.openxmlformats.org/officeDocument/2006/relationships/image" Target="../media/image14.emf"/><Relationship Id="rId4" Type="http://schemas.openxmlformats.org/officeDocument/2006/relationships/image" Target="../media/image8.emf"/><Relationship Id="rId9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79" y="2556218"/>
            <a:ext cx="7801641" cy="16749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nb-NO" dirty="0">
                <a:solidFill>
                  <a:srgbClr val="268183"/>
                </a:solidFill>
              </a:rPr>
              <a:t>Teknologi i realfagene</a:t>
            </a:r>
            <a:br>
              <a:rPr lang="nb-NO" dirty="0">
                <a:solidFill>
                  <a:srgbClr val="268183"/>
                </a:solidFill>
              </a:rPr>
            </a:br>
            <a:r>
              <a:rPr lang="nb-NO" sz="3200" dirty="0">
                <a:solidFill>
                  <a:srgbClr val="268183"/>
                </a:solidFill>
              </a:rPr>
              <a:t>B – Samarbeid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1</a:t>
            </a:r>
          </a:p>
        </p:txBody>
      </p:sp>
    </p:spTree>
    <p:extLst>
      <p:ext uri="{BB962C8B-B14F-4D97-AF65-F5344CB8AC3E}">
        <p14:creationId xmlns:p14="http://schemas.microsoft.com/office/powerpoint/2010/main" val="793951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Planlegg egen undervisning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nb-NO" sz="2200" dirty="0"/>
              <a:t>Under gjennomføringa skal dere reflektere over: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nb-NO" sz="2200" dirty="0"/>
              <a:t>Hvilken hensikt/funksjon hadde teknologien i opplegget?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nb-NO" sz="2200" dirty="0"/>
              <a:t>Hadde det vært mulig å gjennomføre opplegget uten teknologi eller med annen teknologi?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1199224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80" y="2556218"/>
            <a:ext cx="7801641" cy="16749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nb-NO" dirty="0">
                <a:solidFill>
                  <a:srgbClr val="268183"/>
                </a:solidFill>
              </a:rPr>
              <a:t>Teknologi i realfagene</a:t>
            </a:r>
            <a:br>
              <a:rPr lang="nb-NO" dirty="0">
                <a:solidFill>
                  <a:srgbClr val="268183"/>
                </a:solidFill>
              </a:rPr>
            </a:br>
            <a:r>
              <a:rPr lang="nb-NO" sz="3200" dirty="0">
                <a:solidFill>
                  <a:srgbClr val="268183"/>
                </a:solidFill>
              </a:rPr>
              <a:t>D – Etterarbeid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1</a:t>
            </a:r>
          </a:p>
        </p:txBody>
      </p:sp>
    </p:spTree>
    <p:extLst>
      <p:ext uri="{BB962C8B-B14F-4D97-AF65-F5344CB8AC3E}">
        <p14:creationId xmlns:p14="http://schemas.microsoft.com/office/powerpoint/2010/main" val="1164987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Målet med denne modulen er å få kjennskap til hva teknologi i realfagene kan være og hvordan fagområdene matematikk, naturfag og teknologi innvirker på hverandre.</a:t>
            </a:r>
            <a:br>
              <a:rPr lang="nb-NO" sz="2400" dirty="0"/>
            </a:br>
            <a:endParaRPr lang="nb-NO" sz="2400" dirty="0"/>
          </a:p>
          <a:p>
            <a:r>
              <a:rPr lang="nb-NO" sz="2400" dirty="0"/>
              <a:t>Videre er målet å kunne planlegge undervisning hvor elever bruker teknologi på en hensiktsmessig måte for å oppnå faglig kompetanse i realfagene.</a:t>
            </a:r>
          </a:p>
        </p:txBody>
      </p:sp>
    </p:spTree>
    <p:extLst>
      <p:ext uri="{BB962C8B-B14F-4D97-AF65-F5344CB8AC3E}">
        <p14:creationId xmlns:p14="http://schemas.microsoft.com/office/powerpoint/2010/main" val="270758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Tidsplan for denne økta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884462"/>
              </p:ext>
            </p:extLst>
          </p:nvPr>
        </p:nvGraphicFramePr>
        <p:xfrm>
          <a:off x="895350" y="1825625"/>
          <a:ext cx="7583488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Del erfaringer</a:t>
                      </a:r>
                      <a:r>
                        <a:rPr lang="nb-NO" sz="2200" baseline="0" dirty="0"/>
                        <a:t> i grupper</a:t>
                      </a:r>
                      <a:endParaRPr lang="nb-NO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20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Oppsummer i plenum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10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Veien videre og neste modul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88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b="1" dirty="0"/>
                        <a:t>Total tidsbruk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1" dirty="0"/>
                        <a:t>35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641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459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Del erfaringer i grupper (20 minutter)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711325"/>
            <a:ext cx="7791062" cy="418032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</a:pPr>
            <a:r>
              <a:rPr lang="nb-NO" sz="2200" dirty="0"/>
              <a:t>Sett dere sammen i grupper og del erfaringer fra utprøvinga. Dere kan gjerne bruke de samme gruppene som under planlegginga i </a:t>
            </a:r>
            <a:r>
              <a:rPr lang="nb-NO" sz="2200" i="1" dirty="0"/>
              <a:t>B – Samarbeid</a:t>
            </a:r>
            <a:r>
              <a:rPr lang="nb-NO" sz="2200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400"/>
              </a:spcAft>
            </a:pPr>
            <a:r>
              <a:rPr lang="nb-NO" sz="2200" dirty="0"/>
              <a:t>Ta utgangspunkt i følgende refleksjonsspørsmål under erfaringsdelinga: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400"/>
              </a:spcAft>
            </a:pPr>
            <a:r>
              <a:rPr lang="nb-NO" sz="2200" dirty="0"/>
              <a:t>Hvilken hensikt/funksjon hadde teknologien i opplegget?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400"/>
              </a:spcAft>
            </a:pPr>
            <a:r>
              <a:rPr lang="nb-NO" sz="2200" dirty="0"/>
              <a:t>Hadde det vært mulig å gjennomføre opplegget uten teknologi, eller med annen teknologi?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400"/>
              </a:spcAft>
            </a:pPr>
            <a:r>
              <a:rPr lang="nb-NO" sz="2200" dirty="0"/>
              <a:t>Hver gruppe velger ut to–tre tips/erfaringer de vil dele i plenum. </a:t>
            </a:r>
          </a:p>
        </p:txBody>
      </p:sp>
    </p:spTree>
    <p:extLst>
      <p:ext uri="{BB962C8B-B14F-4D97-AF65-F5344CB8AC3E}">
        <p14:creationId xmlns:p14="http://schemas.microsoft.com/office/powerpoint/2010/main" val="120493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 (10 minutter)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nb-NO" sz="2200" dirty="0"/>
              <a:t>Gruppene deler sine tips/erfaringer.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nb-NO" sz="2200" dirty="0"/>
              <a:t>Diskuter: Hvordan kan dere oppnå en mer bevisst bruk av teknologi i undervisninga?</a:t>
            </a:r>
          </a:p>
        </p:txBody>
      </p:sp>
    </p:spTree>
    <p:extLst>
      <p:ext uri="{BB962C8B-B14F-4D97-AF65-F5344CB8AC3E}">
        <p14:creationId xmlns:p14="http://schemas.microsoft.com/office/powerpoint/2010/main" val="133015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Veien videre (5 minutter)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nn-NO" sz="2400" dirty="0"/>
              <a:t>Se gjennom </a:t>
            </a:r>
            <a:r>
              <a:rPr lang="nn-NO" sz="2400" i="1" dirty="0"/>
              <a:t>Introduksjon </a:t>
            </a:r>
            <a:r>
              <a:rPr lang="nn-NO" sz="2400" dirty="0"/>
              <a:t>og </a:t>
            </a:r>
            <a:r>
              <a:rPr lang="nn-NO" sz="2400" i="1" dirty="0"/>
              <a:t>A – Forarbeid</a:t>
            </a:r>
            <a:r>
              <a:rPr lang="nn-NO" sz="2400" dirty="0"/>
              <a:t> i neste modul.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3811027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Målet med denne modulen er å få kjennskap til hva teknologi i realfagene kan være og hvordan fagområdene matematikk, naturfag og teknologi innvirker på hverandre.</a:t>
            </a:r>
            <a:br>
              <a:rPr lang="nb-NO" sz="2400" dirty="0"/>
            </a:br>
            <a:endParaRPr lang="nb-NO" sz="2400" dirty="0"/>
          </a:p>
          <a:p>
            <a:r>
              <a:rPr lang="nb-NO" sz="2400" dirty="0"/>
              <a:t>Videre er målet å kunne planlegge undervisning hvor elever bruker teknologi på en hensiktsmessig måte for å oppnå faglig kompetanse i realfagene.</a:t>
            </a:r>
          </a:p>
        </p:txBody>
      </p:sp>
    </p:spTree>
    <p:extLst>
      <p:ext uri="{BB962C8B-B14F-4D97-AF65-F5344CB8AC3E}">
        <p14:creationId xmlns:p14="http://schemas.microsoft.com/office/powerpoint/2010/main" val="1492102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Tidsplan for denne økta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21359"/>
              </p:ext>
            </p:extLst>
          </p:nvPr>
        </p:nvGraphicFramePr>
        <p:xfrm>
          <a:off x="895350" y="1825625"/>
          <a:ext cx="758348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Introduksjon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Gruppearbeid knyttet til forarbeid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30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Aktivitet: Hva er teknologi?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15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88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Planlegg egen undervisning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30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641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b="1" dirty="0"/>
                        <a:t>Total tidsbruk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1" dirty="0"/>
                        <a:t>80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488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3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Gruppearbeid knyttet til forarbeid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30 minutter</a:t>
            </a:r>
          </a:p>
        </p:txBody>
      </p:sp>
    </p:spTree>
    <p:extLst>
      <p:ext uri="{BB962C8B-B14F-4D97-AF65-F5344CB8AC3E}">
        <p14:creationId xmlns:p14="http://schemas.microsoft.com/office/powerpoint/2010/main" val="205852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/>
              <a:t>Hvilken teknologi bruker vi ved vår skole?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nb-NO" sz="2200" dirty="0"/>
              <a:t>Lag en oversikt over hvilken teknologi dere bruker ved deres skole.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nb-NO" sz="2200" dirty="0"/>
              <a:t>I oversikten kan dere gjerne synliggjøre om dere oppfatter teknologien som fagspesifikk eller ikke.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nb-NO" sz="2200" dirty="0"/>
              <a:t>Venn-diagrammet under «Ressurser» kan brukes som utgangspunkt for oversikten.</a:t>
            </a:r>
          </a:p>
        </p:txBody>
      </p:sp>
    </p:spTree>
    <p:extLst>
      <p:ext uri="{BB962C8B-B14F-4D97-AF65-F5344CB8AC3E}">
        <p14:creationId xmlns:p14="http://schemas.microsoft.com/office/powerpoint/2010/main" val="3611361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Teknologi i vår undervisning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nb-NO" sz="2200" dirty="0"/>
              <a:t>Hver deltaker presenterer kort et undervisningsopplegg der han/hun har tatt i bruk teknologi.</a:t>
            </a:r>
          </a:p>
        </p:txBody>
      </p:sp>
    </p:spTree>
    <p:extLst>
      <p:ext uri="{BB962C8B-B14F-4D97-AF65-F5344CB8AC3E}">
        <p14:creationId xmlns:p14="http://schemas.microsoft.com/office/powerpoint/2010/main" val="4057604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98501" y="98426"/>
            <a:ext cx="8356600" cy="1325563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Diskuter (15 minutter): </a:t>
            </a:r>
            <a:br>
              <a:rPr lang="nb-NO" dirty="0"/>
            </a:br>
            <a:r>
              <a:rPr lang="nb-NO" dirty="0"/>
              <a:t>Hva vil dere definere som teknologi?</a:t>
            </a:r>
            <a:endParaRPr lang="nb-NO" dirty="0">
              <a:solidFill>
                <a:srgbClr val="268183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299" y="1718510"/>
            <a:ext cx="1013572" cy="1958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1042" y="1390343"/>
            <a:ext cx="1459543" cy="19891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98800" y="1758159"/>
            <a:ext cx="1013572" cy="19586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2281" y="4351668"/>
            <a:ext cx="2351486" cy="12381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20857" y="1650314"/>
            <a:ext cx="1662257" cy="16440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00128" y="4087960"/>
            <a:ext cx="1824429" cy="15628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80077" y="4150008"/>
            <a:ext cx="1824429" cy="18165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37828" y="3231562"/>
            <a:ext cx="1662257" cy="1836892"/>
          </a:xfrm>
          <a:prstGeom prst="rect">
            <a:avLst/>
          </a:prstGeom>
        </p:spPr>
      </p:pic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28266" y="5930900"/>
            <a:ext cx="8718162" cy="886418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nb-NO" sz="2200" dirty="0"/>
              <a:t>Trekk gjerne inn elementer fra artikkelen dere har lest i denne diskusjonen.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3479" y="3713060"/>
            <a:ext cx="890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 err="1"/>
              <a:t>Tresleiv</a:t>
            </a:r>
            <a:endParaRPr lang="nn-NO" dirty="0"/>
          </a:p>
        </p:txBody>
      </p:sp>
      <p:sp>
        <p:nvSpPr>
          <p:cNvPr id="13" name="Rectangle 12"/>
          <p:cNvSpPr/>
          <p:nvPr/>
        </p:nvSpPr>
        <p:spPr>
          <a:xfrm>
            <a:off x="2156693" y="3331313"/>
            <a:ext cx="1368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/>
              <a:t>Norges lover</a:t>
            </a:r>
            <a:endParaRPr lang="nn-NO" dirty="0"/>
          </a:p>
        </p:txBody>
      </p:sp>
      <p:sp>
        <p:nvSpPr>
          <p:cNvPr id="14" name="Rectangle 13"/>
          <p:cNvSpPr/>
          <p:nvPr/>
        </p:nvSpPr>
        <p:spPr>
          <a:xfrm>
            <a:off x="4403249" y="3713060"/>
            <a:ext cx="1404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/>
              <a:t>Smarttelefon</a:t>
            </a:r>
            <a:endParaRPr lang="nn-NO" dirty="0"/>
          </a:p>
        </p:txBody>
      </p:sp>
      <p:sp>
        <p:nvSpPr>
          <p:cNvPr id="15" name="Rectangle 14"/>
          <p:cNvSpPr/>
          <p:nvPr/>
        </p:nvSpPr>
        <p:spPr>
          <a:xfrm>
            <a:off x="6520508" y="3259128"/>
            <a:ext cx="1067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/>
              <a:t>Ullgenser</a:t>
            </a:r>
            <a:endParaRPr lang="nn-NO" dirty="0"/>
          </a:p>
        </p:txBody>
      </p:sp>
      <p:sp>
        <p:nvSpPr>
          <p:cNvPr id="16" name="Rectangle 15"/>
          <p:cNvSpPr/>
          <p:nvPr/>
        </p:nvSpPr>
        <p:spPr>
          <a:xfrm>
            <a:off x="8105763" y="4406834"/>
            <a:ext cx="510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/>
              <a:t>Sag</a:t>
            </a:r>
            <a:endParaRPr lang="nn-NO" dirty="0"/>
          </a:p>
        </p:txBody>
      </p:sp>
      <p:sp>
        <p:nvSpPr>
          <p:cNvPr id="17" name="Rectangle 16"/>
          <p:cNvSpPr/>
          <p:nvPr/>
        </p:nvSpPr>
        <p:spPr>
          <a:xfrm>
            <a:off x="5796618" y="5420008"/>
            <a:ext cx="1089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/>
              <a:t>Trepinner</a:t>
            </a:r>
            <a:endParaRPr lang="nn-NO" dirty="0"/>
          </a:p>
        </p:txBody>
      </p:sp>
      <p:sp>
        <p:nvSpPr>
          <p:cNvPr id="18" name="Rectangle 17"/>
          <p:cNvSpPr/>
          <p:nvPr/>
        </p:nvSpPr>
        <p:spPr>
          <a:xfrm>
            <a:off x="4253429" y="5414497"/>
            <a:ext cx="577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/>
              <a:t>Lam</a:t>
            </a:r>
            <a:endParaRPr lang="nn-NO" dirty="0"/>
          </a:p>
        </p:txBody>
      </p:sp>
      <p:sp>
        <p:nvSpPr>
          <p:cNvPr id="19" name="Rectangle 18"/>
          <p:cNvSpPr/>
          <p:nvPr/>
        </p:nvSpPr>
        <p:spPr>
          <a:xfrm>
            <a:off x="807968" y="5312579"/>
            <a:ext cx="415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/>
              <a:t>Bil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4270765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241300" y="2552978"/>
            <a:ext cx="8699500" cy="901756"/>
          </a:xfrm>
        </p:spPr>
        <p:txBody>
          <a:bodyPr>
            <a:normAutofit fontScale="90000"/>
          </a:bodyPr>
          <a:lstStyle/>
          <a:p>
            <a:r>
              <a:rPr lang="nb-NO" dirty="0"/>
              <a:t>Felles planlegging av egen undervisning 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30 minutter</a:t>
            </a:r>
          </a:p>
        </p:txBody>
      </p:sp>
    </p:spTree>
    <p:extLst>
      <p:ext uri="{BB962C8B-B14F-4D97-AF65-F5344CB8AC3E}">
        <p14:creationId xmlns:p14="http://schemas.microsoft.com/office/powerpoint/2010/main" val="511833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/>
              <a:t>Planlegg egen undervisning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nb-NO" sz="2200" dirty="0"/>
              <a:t>Planlegg ei </a:t>
            </a:r>
            <a:r>
              <a:rPr lang="nb-NO" sz="2200" dirty="0" err="1"/>
              <a:t>undervisningsøkt</a:t>
            </a:r>
            <a:r>
              <a:rPr lang="nb-NO" sz="2200" dirty="0"/>
              <a:t> der elevene tar i bruk teknologi for å oppnå </a:t>
            </a:r>
            <a:r>
              <a:rPr lang="nb-NO" sz="2200"/>
              <a:t>faglig kompetanse.</a:t>
            </a:r>
            <a:endParaRPr lang="nb-NO" sz="2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nb-NO" sz="2200" dirty="0"/>
              <a:t>Dere skal planlegge i gruppe, men velger selv om dere vil gjøre </a:t>
            </a:r>
            <a:r>
              <a:rPr lang="nb-NO" sz="2200" i="1" dirty="0"/>
              <a:t>C – Utprøving </a:t>
            </a:r>
            <a:r>
              <a:rPr lang="nb-NO" sz="2200" dirty="0"/>
              <a:t>individuelt eller flere sammen. Hvis dere har mulighet kan dere gjerne observere hverandre under gjennomføringa.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nb-NO" sz="2200" dirty="0"/>
              <a:t>Under planlegginga skal dere tenke nøye gjennom hvordan teknologien skal brukes og hva hensikten med teknologien er.</a:t>
            </a:r>
            <a:br>
              <a:rPr lang="nb-NO" sz="2200" dirty="0"/>
            </a:br>
            <a:endParaRPr lang="nb-NO" sz="2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3531889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alfagsløyper">
      <a:dk1>
        <a:srgbClr val="333333"/>
      </a:dk1>
      <a:lt1>
        <a:srgbClr val="FFFFFF"/>
      </a:lt1>
      <a:dk2>
        <a:srgbClr val="268183"/>
      </a:dk2>
      <a:lt2>
        <a:srgbClr val="E7E6E6"/>
      </a:lt2>
      <a:accent1>
        <a:srgbClr val="037F83"/>
      </a:accent1>
      <a:accent2>
        <a:srgbClr val="18B3B7"/>
      </a:accent2>
      <a:accent3>
        <a:srgbClr val="FDB90C"/>
      </a:accent3>
      <a:accent4>
        <a:srgbClr val="D3EEEE"/>
      </a:accent4>
      <a:accent5>
        <a:srgbClr val="268183"/>
      </a:accent5>
      <a:accent6>
        <a:srgbClr val="E25143"/>
      </a:accent6>
      <a:hlink>
        <a:srgbClr val="037F83"/>
      </a:hlink>
      <a:folHlink>
        <a:srgbClr val="037F8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9" id="{4C339673-3458-D54E-BAD1-9F5EA0A7244E}" vid="{3DC8B92C-5C4A-6D4A-AA28-A98CFDCD97D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470</Words>
  <Application>Microsoft Office PowerPoint</Application>
  <PresentationFormat>Skjermfremvisning (4:3)</PresentationFormat>
  <Paragraphs>82</Paragraphs>
  <Slides>16</Slides>
  <Notes>11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Office-tema</vt:lpstr>
      <vt:lpstr>Teknologi i realfagene B – Samarbeid</vt:lpstr>
      <vt:lpstr>Mål</vt:lpstr>
      <vt:lpstr>Tidsplan for denne økta</vt:lpstr>
      <vt:lpstr>Gruppearbeid knyttet til forarbeid</vt:lpstr>
      <vt:lpstr>Hvilken teknologi bruker vi ved vår skole?</vt:lpstr>
      <vt:lpstr>Teknologi i vår undervisning</vt:lpstr>
      <vt:lpstr>Diskuter (15 minutter):  Hva vil dere definere som teknologi?</vt:lpstr>
      <vt:lpstr>Felles planlegging av egen undervisning </vt:lpstr>
      <vt:lpstr>Planlegg egen undervisning</vt:lpstr>
      <vt:lpstr>Planlegg egen undervisning</vt:lpstr>
      <vt:lpstr>Teknologi i realfagene D – Etterarbeid</vt:lpstr>
      <vt:lpstr>Mål</vt:lpstr>
      <vt:lpstr>Tidsplan for denne økta</vt:lpstr>
      <vt:lpstr>Del erfaringer i grupper (20 minutter)</vt:lpstr>
      <vt:lpstr>Oppsummer (10 minutter)</vt:lpstr>
      <vt:lpstr>Veien videre (5 minutter)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Realfagsløyper 2017</dc:title>
  <dc:creator>Hilde Osmo Reindal</dc:creator>
  <cp:lastModifiedBy>Bård Vinje</cp:lastModifiedBy>
  <cp:revision>117</cp:revision>
  <cp:lastPrinted>2017-08-18T08:10:09Z</cp:lastPrinted>
  <dcterms:created xsi:type="dcterms:W3CDTF">2017-08-11T05:42:55Z</dcterms:created>
  <dcterms:modified xsi:type="dcterms:W3CDTF">2019-10-28T08:34:23Z</dcterms:modified>
</cp:coreProperties>
</file>