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85" r:id="rId2"/>
    <p:sldId id="257" r:id="rId3"/>
    <p:sldId id="258" r:id="rId4"/>
    <p:sldId id="260" r:id="rId5"/>
    <p:sldId id="259" r:id="rId6"/>
    <p:sldId id="274" r:id="rId7"/>
    <p:sldId id="278" r:id="rId8"/>
    <p:sldId id="275" r:id="rId9"/>
    <p:sldId id="292" r:id="rId10"/>
    <p:sldId id="287" r:id="rId11"/>
    <p:sldId id="290" r:id="rId12"/>
    <p:sldId id="262" r:id="rId13"/>
    <p:sldId id="288" r:id="rId14"/>
    <p:sldId id="289" r:id="rId15"/>
    <p:sldId id="273" r:id="rId16"/>
    <p:sldId id="272" r:id="rId17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in Hallvard Torkildsen" initials="SHT" lastIdx="1" clrIdx="0">
    <p:extLst>
      <p:ext uri="{19B8F6BF-5375-455C-9EA6-DF929625EA0E}">
        <p15:presenceInfo xmlns:p15="http://schemas.microsoft.com/office/powerpoint/2012/main" userId="S-1-5-21-3959417778-1711865379-3952174976-62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57B686-06FE-4B70-9C2C-E2A8B947A3C5}">
  <a:tblStyle styleId="{8C57B686-06FE-4B70-9C2C-E2A8B947A3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8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34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496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227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0294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140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530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Shape 16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75" name="Shape 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Shape 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eranser">
  <p:cSld name="Referanser">
    <p:bg>
      <p:bgPr>
        <a:solidFill>
          <a:schemeClr val="accent4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213143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6065422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135023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96344" y="1323037"/>
            <a:ext cx="7801641" cy="264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Planlegge og lede en matematisk samtale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56948" y="570042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76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96344" y="1323037"/>
            <a:ext cx="7801641" cy="264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Planlegge og lede en matematisk samtale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3200" dirty="0">
                <a:solidFill>
                  <a:srgbClr val="268183"/>
                </a:solidFill>
              </a:rPr>
              <a:t>D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nb-NO" sz="3200" dirty="0">
                <a:solidFill>
                  <a:srgbClr val="268183"/>
                </a:solidFill>
              </a:rPr>
              <a:t>Etter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56948" y="570042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062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3969602110"/>
              </p:ext>
            </p:extLst>
          </p:nvPr>
        </p:nvGraphicFramePr>
        <p:xfrm>
          <a:off x="895350" y="1825625"/>
          <a:ext cx="7583500" cy="228605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Tid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Erfaringsdeling i grupper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30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Oppsummering i plenum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25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Veien videre og neste modul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5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60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49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Forbered gruppediskusjon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9" y="1590733"/>
            <a:ext cx="7778479" cy="448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Individuelt (</a:t>
            </a:r>
            <a:r>
              <a:rPr lang="nb-NO" sz="2200" b="1" dirty="0"/>
              <a:t>5 </a:t>
            </a: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minutter)</a:t>
            </a:r>
          </a:p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dirty="0"/>
              <a:t>Tenk gjennom følgende spørsmål</a:t>
            </a:r>
            <a:endParaRPr lang="nb-NO" sz="2200" i="0" u="none" strike="noStrike" cap="none" dirty="0">
              <a:solidFill>
                <a:schemeClr val="dk1"/>
              </a:solidFill>
              <a:sym typeface="Calibri"/>
            </a:endParaRPr>
          </a:p>
          <a:p>
            <a:pPr lvl="0"/>
            <a:r>
              <a:rPr lang="nb-NO" sz="2200" dirty="0"/>
              <a:t>På hvilken måte brukte du undervisningsnotatet under utprøvingen? </a:t>
            </a:r>
          </a:p>
          <a:p>
            <a:pPr lvl="0"/>
            <a:r>
              <a:rPr lang="nb-NO" sz="2200" dirty="0"/>
              <a:t>Gikk opplegget som planlagt? </a:t>
            </a:r>
          </a:p>
          <a:p>
            <a:pPr lvl="1"/>
            <a:r>
              <a:rPr lang="nb-NO" sz="2200" dirty="0"/>
              <a:t>Hva fungerte godt? </a:t>
            </a:r>
          </a:p>
          <a:p>
            <a:pPr lvl="1"/>
            <a:r>
              <a:rPr lang="nb-NO" sz="2200" dirty="0"/>
              <a:t>Hva kan eventuelle avvik skyldes?</a:t>
            </a:r>
          </a:p>
          <a:p>
            <a:pPr marL="533400" lvl="1" indent="0">
              <a:buNone/>
            </a:pPr>
            <a:endParaRPr lang="nb-NO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Drøfting i grupper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9" y="1590733"/>
            <a:ext cx="7778479" cy="448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Grupper på 3-4 (2</a:t>
            </a:r>
            <a:r>
              <a:rPr lang="nb-NO" sz="2200" b="1" dirty="0"/>
              <a:t>5 </a:t>
            </a: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minutter)</a:t>
            </a:r>
          </a:p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i="0" u="none" strike="noStrike" cap="none" dirty="0">
                <a:solidFill>
                  <a:schemeClr val="dk1"/>
                </a:solidFill>
                <a:sym typeface="Calibri"/>
              </a:rPr>
              <a:t>Del erfaringene fra utprøvingen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Spørsmål til drøfting</a:t>
            </a:r>
          </a:p>
          <a:p>
            <a:pPr lvl="0"/>
            <a:r>
              <a:rPr lang="nb-NO" sz="2200" dirty="0"/>
              <a:t>På hvilken måte var praksisene til hjelp da du ledet den matematiske samtalen?</a:t>
            </a:r>
          </a:p>
          <a:p>
            <a:pPr lvl="0"/>
            <a:r>
              <a:rPr lang="nb-NO" sz="2200" dirty="0"/>
              <a:t>Hva er mest utfordrende med å planlegge og lede en undervisning som tar utgangspunkt i elevenes tanker?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Hver gruppe noterer tre punkter dere vil dele med resten av kollegiet.</a:t>
            </a:r>
          </a:p>
          <a:p>
            <a:pPr marL="139700" indent="0">
              <a:spcBef>
                <a:spcPts val="0"/>
              </a:spcBef>
              <a:buSzPts val="2200"/>
              <a:buNone/>
            </a:pPr>
            <a:endParaRPr lang="nb-NO" sz="22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916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Oppsummering i plenum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9" y="1590733"/>
            <a:ext cx="7778479" cy="448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dirty="0"/>
              <a:t>Hver gruppe deler et par erfaringer med kollegene.</a:t>
            </a:r>
          </a:p>
          <a:p>
            <a:pPr marL="50800" indent="0">
              <a:buNone/>
            </a:pPr>
            <a:r>
              <a:rPr lang="nb-NO" sz="2200" dirty="0"/>
              <a:t> Spørsmål til drøfting:</a:t>
            </a:r>
          </a:p>
          <a:p>
            <a:pPr marL="50800" indent="0">
              <a:buNone/>
            </a:pPr>
            <a:endParaRPr lang="nb-NO" sz="2200" dirty="0"/>
          </a:p>
          <a:p>
            <a:pPr lvl="0"/>
            <a:r>
              <a:rPr lang="nb-NO" sz="2200" dirty="0"/>
              <a:t>Hvilke erfaringer fra arbeidet med denne modulen få innvirkning på arbeidet med andre moduler? </a:t>
            </a:r>
          </a:p>
          <a:p>
            <a:pPr lvl="0"/>
            <a:r>
              <a:rPr lang="nb-NO" sz="2200" dirty="0"/>
              <a:t>Hvilke endringer eller justeringer skal dere i så fall gjøre?</a:t>
            </a:r>
          </a:p>
          <a:p>
            <a:pPr marL="139700" indent="0">
              <a:spcBef>
                <a:spcPts val="0"/>
              </a:spcBef>
              <a:buSzPts val="2200"/>
              <a:buNone/>
            </a:pPr>
            <a:endParaRPr lang="nb-NO" sz="22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8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Veien videre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modul handler om</a:t>
            </a:r>
            <a:r>
              <a:rPr lang="nb-NO"/>
              <a:t> Samtaletrekk.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no-NO" sz="36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36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ubTitle" idx="1"/>
          </p:nvPr>
        </p:nvSpPr>
        <p:spPr>
          <a:xfrm>
            <a:off x="548866" y="1972240"/>
            <a:ext cx="8046268" cy="3877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nb-NO" sz="1000" i="1" dirty="0"/>
              <a:t>Carpenter, T. P., Franke, M. L., &amp; Levi, L. (2003). </a:t>
            </a:r>
            <a:r>
              <a:rPr lang="en-US" sz="1000" i="1" dirty="0"/>
              <a:t>Thinking mathematically. Integrating Arithmetic &amp; Algebra in Elementary School. </a:t>
            </a:r>
            <a:r>
              <a:rPr lang="de-DE" sz="1000" i="1" dirty="0"/>
              <a:t>Portsmouth: Heinemann.</a:t>
            </a:r>
            <a:endParaRPr lang="nb-NO" sz="1000" i="1" dirty="0"/>
          </a:p>
          <a:p>
            <a:pPr algn="l"/>
            <a:r>
              <a:rPr lang="de-DE" sz="1000" i="1" dirty="0" err="1"/>
              <a:t>Hiebert</a:t>
            </a:r>
            <a:r>
              <a:rPr lang="de-DE" sz="1000" i="1" dirty="0"/>
              <a:t>, J., Morris, A. K., Berk, D., &amp; Jansen, A. (2007). </a:t>
            </a:r>
            <a:r>
              <a:rPr lang="en-US" sz="1000" i="1" dirty="0"/>
              <a:t>Preparing teachers to learn from teaching. Journal of Teacher Education, 58(1), 47-61. </a:t>
            </a:r>
            <a:endParaRPr lang="nb-NO" sz="1000" i="1" dirty="0"/>
          </a:p>
          <a:p>
            <a:pPr algn="l"/>
            <a:r>
              <a:rPr lang="en-US" sz="1000" i="1" dirty="0"/>
              <a:t>Jansen, A. (2006). Seventh graders’ motivations for participating in two discussion-oriented mathematics classrooms. The Elementary School Journal, 106(5), 409–428.</a:t>
            </a:r>
            <a:endParaRPr lang="nb-NO" sz="1000" i="1" dirty="0"/>
          </a:p>
          <a:p>
            <a:pPr algn="l"/>
            <a:r>
              <a:rPr lang="en-US" sz="1000" i="1" dirty="0"/>
              <a:t>Lampert, M., Beasley, H., </a:t>
            </a:r>
            <a:r>
              <a:rPr lang="en-US" sz="1000" i="1" dirty="0" err="1"/>
              <a:t>Ghousseini</a:t>
            </a:r>
            <a:r>
              <a:rPr lang="en-US" sz="1000" i="1" dirty="0"/>
              <a:t>, H., </a:t>
            </a:r>
            <a:r>
              <a:rPr lang="en-US" sz="1000" i="1" dirty="0" err="1"/>
              <a:t>Kazemi</a:t>
            </a:r>
            <a:r>
              <a:rPr lang="en-US" sz="1000" i="1" dirty="0"/>
              <a:t>, E., &amp; Franke, M. L. (2010). Using designed instructional activities to enable novices to manage ambitious mathematics teaching</a:t>
            </a:r>
            <a:r>
              <a:rPr lang="en-US" sz="1000" dirty="0"/>
              <a:t>. In M. K. Stein, &amp; L. </a:t>
            </a:r>
            <a:r>
              <a:rPr lang="en-US" sz="1000" dirty="0" err="1"/>
              <a:t>Kucan</a:t>
            </a:r>
            <a:r>
              <a:rPr lang="en-US" sz="1000" dirty="0"/>
              <a:t> (Eds.), </a:t>
            </a:r>
            <a:r>
              <a:rPr lang="en-US" sz="1000" i="1" dirty="0"/>
              <a:t>Instructional Explanations in the Disciplines</a:t>
            </a:r>
            <a:r>
              <a:rPr lang="en-US" sz="1000" dirty="0"/>
              <a:t> (pp. 129–141). New York, NY: Springer.</a:t>
            </a:r>
            <a:endParaRPr lang="nb-NO" sz="1000" dirty="0"/>
          </a:p>
          <a:p>
            <a:pPr algn="l"/>
            <a:r>
              <a:rPr lang="en-US" sz="1000" dirty="0" err="1"/>
              <a:t>Leinhardt</a:t>
            </a:r>
            <a:r>
              <a:rPr lang="en-US" sz="1000" dirty="0"/>
              <a:t>, G., &amp; Steele, M. D. (2005). Seeing the complexity of standing to the side: Instructional dialogues. </a:t>
            </a:r>
            <a:r>
              <a:rPr lang="en-US" sz="1000" i="1" dirty="0"/>
              <a:t>Cognition and Instruction, 23</a:t>
            </a:r>
            <a:r>
              <a:rPr lang="en-US" sz="1000" dirty="0"/>
              <a:t>(1), 87-163. </a:t>
            </a:r>
            <a:endParaRPr lang="nb-NO" sz="1000" dirty="0"/>
          </a:p>
          <a:p>
            <a:pPr algn="l"/>
            <a:r>
              <a:rPr lang="en-US" sz="1000" dirty="0"/>
              <a:t>Nathan, M. J., &amp; Knuth, E. J. (2003). A study of whole classroom mathematical discourse and teacher change. </a:t>
            </a:r>
            <a:r>
              <a:rPr lang="en-US" sz="1000" i="1" dirty="0"/>
              <a:t>Cognition and Instruction, 21</a:t>
            </a:r>
            <a:r>
              <a:rPr lang="en-US" sz="1000" dirty="0"/>
              <a:t>(2), 175-207. </a:t>
            </a:r>
            <a:endParaRPr lang="nb-NO" sz="1000" dirty="0"/>
          </a:p>
          <a:p>
            <a:pPr algn="l"/>
            <a:r>
              <a:rPr lang="en-US" sz="1000" dirty="0"/>
              <a:t>NCTM, National Council of Teachers of Mathematics. (2014). </a:t>
            </a:r>
            <a:r>
              <a:rPr lang="en-US" sz="1000" i="1" dirty="0"/>
              <a:t>Principles to actions. Ensuring Mathematical Success for All</a:t>
            </a:r>
            <a:r>
              <a:rPr lang="en-US" sz="1000" dirty="0"/>
              <a:t>: NCTM.</a:t>
            </a:r>
            <a:endParaRPr lang="nb-NO" sz="1000" dirty="0"/>
          </a:p>
          <a:p>
            <a:pPr algn="l"/>
            <a:r>
              <a:rPr lang="en-US" sz="1000" dirty="0" err="1"/>
              <a:t>Sherin</a:t>
            </a:r>
            <a:r>
              <a:rPr lang="en-US" sz="1000" dirty="0"/>
              <a:t>, M. (2002). A Balancing Act: Developing a Discourse Community in a Mathematics Classroom. </a:t>
            </a:r>
            <a:r>
              <a:rPr lang="en-US" sz="1000" i="1" dirty="0"/>
              <a:t>Journal of Mathematics Teacher Education, 5</a:t>
            </a:r>
            <a:r>
              <a:rPr lang="en-US" sz="1000" dirty="0"/>
              <a:t>(3), 205-233. doi:10.1023/A:1020134209073</a:t>
            </a:r>
            <a:endParaRPr lang="nb-NO" sz="1000" dirty="0"/>
          </a:p>
          <a:p>
            <a:pPr algn="l"/>
            <a:r>
              <a:rPr lang="en-US" sz="1000" dirty="0"/>
              <a:t>Smith, M. S., &amp; Stein, M. K. (2011). </a:t>
            </a:r>
            <a:r>
              <a:rPr lang="en-US" sz="1000" i="1" dirty="0"/>
              <a:t>5 Practices for Orchestrating Productive Mathematics Discussions</a:t>
            </a:r>
            <a:r>
              <a:rPr lang="en-US" sz="1000" dirty="0"/>
              <a:t>. Reston: NCTM.</a:t>
            </a:r>
            <a:endParaRPr lang="nb-NO" sz="1000" dirty="0"/>
          </a:p>
          <a:p>
            <a:pPr algn="l"/>
            <a:r>
              <a:rPr lang="en-US" sz="1000" dirty="0"/>
              <a:t>Stein, M. K., Engle, R. A., Smith, M. S., &amp; Hughes, E. K. (2008). Orchestrating Productive Mathematical Discussions: Five Practices for Helping Teachers Move Beyond Show and Tell. </a:t>
            </a:r>
            <a:r>
              <a:rPr lang="en-US" sz="1000" i="1" dirty="0"/>
              <a:t>Mathematical thinking and learning, 10</a:t>
            </a:r>
            <a:r>
              <a:rPr lang="en-US" sz="1000" dirty="0"/>
              <a:t>, 313-340. </a:t>
            </a:r>
            <a:endParaRPr lang="nb-NO" sz="1000" dirty="0"/>
          </a:p>
          <a:p>
            <a:pPr algn="l"/>
            <a:r>
              <a:rPr lang="en-US" sz="1000" dirty="0"/>
              <a:t>Wæge, K. &amp; Nosrati, M. (2018). </a:t>
            </a:r>
            <a:r>
              <a:rPr lang="en-US" sz="1000" i="1" dirty="0" err="1"/>
              <a:t>Motivasjon</a:t>
            </a:r>
            <a:r>
              <a:rPr lang="en-US" sz="1000" i="1" dirty="0"/>
              <a:t> </a:t>
            </a:r>
            <a:r>
              <a:rPr lang="en-US" sz="1000" i="1" dirty="0" err="1"/>
              <a:t>i</a:t>
            </a:r>
            <a:r>
              <a:rPr lang="en-US" sz="1000" i="1" dirty="0"/>
              <a:t> </a:t>
            </a:r>
            <a:r>
              <a:rPr lang="en-US" sz="1000" i="1" dirty="0" err="1"/>
              <a:t>matematikk</a:t>
            </a:r>
            <a:r>
              <a:rPr lang="en-US" sz="1000" dirty="0"/>
              <a:t>. </a:t>
            </a:r>
            <a:r>
              <a:rPr lang="nb-NO" sz="1000" dirty="0"/>
              <a:t>Oslo: Universitetsforlaget.</a:t>
            </a:r>
          </a:p>
          <a:p>
            <a:pPr algn="l"/>
            <a:r>
              <a:rPr lang="nb-NO" sz="1000" dirty="0"/>
              <a:t>Wæge, K. (2019). Samtaler i matematikk. In E. Klaveness, L. Karlsen, &amp; K. Kverndokken (Eds.), </a:t>
            </a:r>
            <a:r>
              <a:rPr lang="nb-NO" sz="1000" i="1" dirty="0"/>
              <a:t>101 grep for å aktivisere elever i matematikk</a:t>
            </a:r>
            <a:r>
              <a:rPr lang="nb-NO" sz="1000" dirty="0"/>
              <a:t> (</a:t>
            </a:r>
            <a:r>
              <a:rPr lang="nb-NO" sz="1000" dirty="0" err="1"/>
              <a:t>pp</a:t>
            </a:r>
            <a:r>
              <a:rPr lang="nb-NO" sz="1000" dirty="0"/>
              <a:t>. 19-37). Oslo: Fagbokforlaget.</a:t>
            </a:r>
          </a:p>
          <a:p>
            <a:pPr algn="l"/>
            <a:endParaRPr lang="nb-NO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sym typeface="Calibri"/>
              </a:rPr>
              <a:t>Målet med denne modulen er </a:t>
            </a:r>
            <a:r>
              <a:rPr lang="nb-NO" sz="2400" b="0" i="0" u="none" strike="noStrike" cap="none" dirty="0">
                <a:solidFill>
                  <a:schemeClr val="dk1"/>
                </a:solidFill>
                <a:sym typeface="Calibri"/>
              </a:rPr>
              <a:t>er at deltakerne skal</a:t>
            </a:r>
          </a:p>
          <a:p>
            <a:pPr lvl="0"/>
            <a:endParaRPr lang="nb-NO" sz="2200" dirty="0"/>
          </a:p>
          <a:p>
            <a:pPr lvl="0"/>
            <a:r>
              <a:rPr lang="nb-NO" sz="2200" dirty="0"/>
              <a:t>få kunnskap om sentrale praksiser i planlegging og ledelse av matematiske samtaler</a:t>
            </a:r>
          </a:p>
          <a:p>
            <a:pPr lvl="0"/>
            <a:r>
              <a:rPr lang="nb-NO" sz="2200" dirty="0"/>
              <a:t>lære å planlegge og lede en matematisk produktiv og målrettet samtale</a:t>
            </a:r>
          </a:p>
          <a:p>
            <a:pPr lvl="0"/>
            <a:r>
              <a:rPr lang="nb-NO" sz="2200" dirty="0"/>
              <a:t>prøve ut ei planlagt undervisningsøkt som bygger på de fem praksisene  </a:t>
            </a:r>
          </a:p>
          <a:p>
            <a:pPr marL="50800" lvl="0" indent="0">
              <a:buNone/>
            </a:pPr>
            <a:endParaRPr sz="22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321356137"/>
              </p:ext>
            </p:extLst>
          </p:nvPr>
        </p:nvGraphicFramePr>
        <p:xfrm>
          <a:off x="895350" y="1825625"/>
          <a:ext cx="7583500" cy="265181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Tid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Drøfte teori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30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Tenke gjennom oppgaven dere skal lage undervisningsnotat til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Planlegge undervisning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70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120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Oppsummering og drøfting av forarbeid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338839"/>
            <a:ext cx="7583244" cy="4505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200" dirty="0"/>
              <a:t>Individuelt (5 minutter)</a:t>
            </a:r>
          </a:p>
          <a:p>
            <a:r>
              <a:rPr lang="nb-NO" sz="2200" dirty="0"/>
              <a:t>Se over notatene du har gjort under forberedelsen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Grupper (15 minutter)</a:t>
            </a:r>
          </a:p>
          <a:p>
            <a:r>
              <a:rPr lang="nb-NO" sz="2200" dirty="0"/>
              <a:t>Del refleksjoner rundt artikkelen</a:t>
            </a:r>
          </a:p>
          <a:p>
            <a:r>
              <a:rPr lang="nb-NO" sz="2200" dirty="0"/>
              <a:t>Velg en fra gruppa som trekker frem to momenter gruppa vil dele i plenum</a:t>
            </a:r>
          </a:p>
          <a:p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Plenum (10 minutter)</a:t>
            </a:r>
          </a:p>
          <a:p>
            <a:r>
              <a:rPr lang="nb-NO" sz="2200" dirty="0"/>
              <a:t>Del tanker om det gruppene har valgt ut. Noter stikkord som dere kan ta opp under </a:t>
            </a:r>
            <a:r>
              <a:rPr lang="nb-NO" sz="2200" i="1" dirty="0"/>
              <a:t>D - Etterarbeid</a:t>
            </a: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519422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4200" b="0" i="0" u="none" strike="noStrike" cap="none" dirty="0">
                <a:solidFill>
                  <a:schemeClr val="accent1"/>
                </a:solidFill>
                <a:sym typeface="Calibri"/>
              </a:rPr>
              <a:t>Faglig påfyll</a:t>
            </a:r>
            <a:endParaRPr sz="42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9" y="1542819"/>
            <a:ext cx="7583244" cy="4340283"/>
          </a:xfrm>
        </p:spPr>
        <p:txBody>
          <a:bodyPr/>
          <a:lstStyle/>
          <a:p>
            <a:pPr marL="50800" indent="0">
              <a:buNone/>
            </a:pPr>
            <a:r>
              <a:rPr lang="nb-NO" sz="2200" dirty="0"/>
              <a:t>Det matematikkfaglige innholdet i oppgavene til denne modellen er knyttet til sammenhengen mellom multiplikasjon og divisjon</a:t>
            </a:r>
          </a:p>
          <a:p>
            <a:pPr marL="50800" indent="0">
              <a:buNone/>
            </a:pPr>
            <a:endParaRPr lang="nb-NO" sz="2200" dirty="0"/>
          </a:p>
          <a:p>
            <a:r>
              <a:rPr lang="nb-NO" sz="2200" dirty="0"/>
              <a:t>Les «Notat fra utprøving av oppgavene». </a:t>
            </a:r>
          </a:p>
          <a:p>
            <a:r>
              <a:rPr lang="nb-NO" sz="2200" dirty="0"/>
              <a:t>Velg oppgave ut fra klassetrinnet du arbeider på. </a:t>
            </a:r>
          </a:p>
          <a:p>
            <a:r>
              <a:rPr lang="nb-NO" sz="2200" dirty="0"/>
              <a:t>Hvordan tror du dine elever kommer til å løse oppgaven?</a:t>
            </a:r>
          </a:p>
          <a:p>
            <a:pPr marL="50800" indent="0" algn="r">
              <a:buNone/>
            </a:pPr>
            <a:endParaRPr lang="nb-NO" sz="2200" dirty="0"/>
          </a:p>
          <a:p>
            <a:pPr marL="50800" indent="0">
              <a:buNone/>
            </a:pPr>
            <a:endParaRPr lang="nb-NO" sz="2200" b="1" dirty="0"/>
          </a:p>
        </p:txBody>
      </p:sp>
    </p:spTree>
    <p:extLst>
      <p:ext uri="{BB962C8B-B14F-4D97-AF65-F5344CB8AC3E}">
        <p14:creationId xmlns:p14="http://schemas.microsoft.com/office/powerpoint/2010/main" val="144847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Planlegge undervisning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70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600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4" cy="1325563"/>
          </a:xfrm>
        </p:spPr>
        <p:txBody>
          <a:bodyPr/>
          <a:lstStyle/>
          <a:p>
            <a:r>
              <a:rPr lang="nb-NO" dirty="0"/>
              <a:t>Planlegge undervisning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200" dirty="0"/>
              <a:t>Lag grupper av lærere som har valgt samme oppgave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Planlegg sammen ei undervisningsøkt med den valgte oppgaven ved å ta utgangspunkt i praksisene fra artikkelen. Bruk undervisningsmalen som, i tillegg til praktiske forberedelser og oppstart av timen, har plass til notater knyttet til de fem praksisene. Artikkelen om de fem praksisene inneholder et eksempel på et utfylt undervisningsnotat. 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Opplegget skal prøves ut før dere starter med </a:t>
            </a:r>
            <a:r>
              <a:rPr lang="nb-NO" sz="2200" i="1" dirty="0"/>
              <a:t>D - Etterarbeid</a:t>
            </a:r>
          </a:p>
          <a:p>
            <a:pPr marL="5080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92686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D7DB-AAA7-4F6D-B6A7-790CD84F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 under og etter utprøvingen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D42BF-0CE6-47D8-87A7-E6005DCD5D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400" dirty="0"/>
              <a:t>Prøv ut oppgaven dere har planlagt med egne elever. </a:t>
            </a:r>
          </a:p>
          <a:p>
            <a:pPr marL="50800" indent="0">
              <a:buNone/>
            </a:pPr>
            <a:r>
              <a:rPr lang="nb-NO" sz="2400" dirty="0"/>
              <a:t>Under utprøvingen skal du reflektere over</a:t>
            </a:r>
          </a:p>
          <a:p>
            <a:pPr lvl="0"/>
            <a:r>
              <a:rPr lang="nb-NO" sz="2000" dirty="0"/>
              <a:t>hvilke strategier elevene bruker</a:t>
            </a:r>
          </a:p>
          <a:p>
            <a:pPr lvl="0"/>
            <a:r>
              <a:rPr lang="nb-NO" sz="2000" dirty="0"/>
              <a:t>om du kan følge oppsatt plan eller må gjøre endringer </a:t>
            </a:r>
          </a:p>
          <a:p>
            <a:pPr lvl="0"/>
            <a:r>
              <a:rPr lang="nb-NO" sz="2000" dirty="0"/>
              <a:t>hvordan du kan veilede elevene uten å ta fra dem egen utforsking</a:t>
            </a:r>
          </a:p>
          <a:p>
            <a:r>
              <a:rPr lang="nb-NO" sz="2000" dirty="0"/>
              <a:t>hvordan elevene deltar i samtalen under oppsummeringen</a:t>
            </a:r>
          </a:p>
          <a:p>
            <a:pPr marL="50800" indent="0">
              <a:buNone/>
            </a:pPr>
            <a:r>
              <a:rPr lang="nb-NO" sz="2400" dirty="0"/>
              <a:t>Lag et kort refleksjonsnotat til økta. </a:t>
            </a:r>
            <a:br>
              <a:rPr lang="nb-NO" sz="2400" dirty="0"/>
            </a:br>
            <a:r>
              <a:rPr lang="nb-NO" sz="2400" dirty="0"/>
              <a:t>Illustrer med konkrete eksempler.</a:t>
            </a:r>
          </a:p>
          <a:p>
            <a:pPr marL="50800" indent="0">
              <a:buNone/>
            </a:pPr>
            <a:r>
              <a:rPr lang="nb-NO" sz="2400" dirty="0"/>
              <a:t>Ta med notatet til </a:t>
            </a:r>
            <a:r>
              <a:rPr lang="nb-NO" sz="2400" i="1" dirty="0"/>
              <a:t>D - Etterarbeid</a:t>
            </a:r>
          </a:p>
        </p:txBody>
      </p:sp>
    </p:spTree>
    <p:extLst>
      <p:ext uri="{BB962C8B-B14F-4D97-AF65-F5344CB8AC3E}">
        <p14:creationId xmlns:p14="http://schemas.microsoft.com/office/powerpoint/2010/main" val="283465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977</Words>
  <Application>Microsoft Office PowerPoint</Application>
  <PresentationFormat>On-screen Show (4:3)</PresentationFormat>
  <Paragraphs>114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Planlegge og lede en matematisk samtale B – Samarbeid</vt:lpstr>
      <vt:lpstr>Mål</vt:lpstr>
      <vt:lpstr>Tidsplan for denne økta</vt:lpstr>
      <vt:lpstr>Oppsummering og drøfting av forarbeid</vt:lpstr>
      <vt:lpstr>Faglig påfyll</vt:lpstr>
      <vt:lpstr>Faglig påfyll</vt:lpstr>
      <vt:lpstr>Planlegge undervisning</vt:lpstr>
      <vt:lpstr>Planlegge undervisning</vt:lpstr>
      <vt:lpstr>Refleksjon under og etter utprøvingen</vt:lpstr>
      <vt:lpstr>Planlegge og lede en matematisk samtale D – Etterarbeid</vt:lpstr>
      <vt:lpstr>Tidsplan for denne økta</vt:lpstr>
      <vt:lpstr>Forbered gruppediskusjon</vt:lpstr>
      <vt:lpstr>Drøfting i grupper</vt:lpstr>
      <vt:lpstr>Oppsummering i plenum</vt:lpstr>
      <vt:lpstr>Veien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Prinsipper for ambisiøs matematikkundervisning B – Samarbeid</dc:title>
  <dc:creator>Svein Hallvard Torkildsen</dc:creator>
  <cp:lastModifiedBy>Svein Hallvard Torkildsen</cp:lastModifiedBy>
  <cp:revision>44</cp:revision>
  <dcterms:modified xsi:type="dcterms:W3CDTF">2019-11-04T15:56:37Z</dcterms:modified>
</cp:coreProperties>
</file>