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7"/>
  </p:notesMasterIdLst>
  <p:handoutMasterIdLst>
    <p:handoutMasterId r:id="rId48"/>
  </p:handoutMasterIdLst>
  <p:sldIdLst>
    <p:sldId id="717" r:id="rId5"/>
    <p:sldId id="350" r:id="rId6"/>
    <p:sldId id="383" r:id="rId7"/>
    <p:sldId id="592" r:id="rId8"/>
    <p:sldId id="456" r:id="rId9"/>
    <p:sldId id="390" r:id="rId10"/>
    <p:sldId id="679" r:id="rId11"/>
    <p:sldId id="681" r:id="rId12"/>
    <p:sldId id="691" r:id="rId13"/>
    <p:sldId id="354" r:id="rId14"/>
    <p:sldId id="694" r:id="rId15"/>
    <p:sldId id="666" r:id="rId16"/>
    <p:sldId id="695" r:id="rId17"/>
    <p:sldId id="696" r:id="rId18"/>
    <p:sldId id="697" r:id="rId19"/>
    <p:sldId id="698" r:id="rId20"/>
    <p:sldId id="699" r:id="rId21"/>
    <p:sldId id="715" r:id="rId22"/>
    <p:sldId id="702" r:id="rId23"/>
    <p:sldId id="682" r:id="rId24"/>
    <p:sldId id="445" r:id="rId25"/>
    <p:sldId id="641" r:id="rId26"/>
    <p:sldId id="651" r:id="rId27"/>
    <p:sldId id="653" r:id="rId28"/>
    <p:sldId id="658" r:id="rId29"/>
    <p:sldId id="655" r:id="rId30"/>
    <p:sldId id="656" r:id="rId31"/>
    <p:sldId id="703" r:id="rId32"/>
    <p:sldId id="677" r:id="rId33"/>
    <p:sldId id="686" r:id="rId34"/>
    <p:sldId id="394" r:id="rId35"/>
    <p:sldId id="393" r:id="rId36"/>
    <p:sldId id="718" r:id="rId37"/>
    <p:sldId id="683" r:id="rId38"/>
    <p:sldId id="713" r:id="rId39"/>
    <p:sldId id="707" r:id="rId40"/>
    <p:sldId id="714" r:id="rId41"/>
    <p:sldId id="709" r:id="rId42"/>
    <p:sldId id="710" r:id="rId43"/>
    <p:sldId id="719" r:id="rId44"/>
    <p:sldId id="712" r:id="rId45"/>
    <p:sldId id="716" r:id="rId46"/>
  </p:sldIdLst>
  <p:sldSz cx="9144000" cy="6858000" type="screen4x3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it Reitan" initials="BR" lastIdx="24" clrIdx="0">
    <p:extLst/>
  </p:cmAuthor>
  <p:cmAuthor id="2" name="Bård Knutsen" initials="BK" lastIdx="17" clrIdx="1">
    <p:extLst/>
  </p:cmAuthor>
  <p:cmAuthor id="3" name="lisefa_adm" initials="l" lastIdx="3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4123"/>
    <a:srgbClr val="FF2919"/>
    <a:srgbClr val="E44534"/>
    <a:srgbClr val="FA1E6D"/>
    <a:srgbClr val="FC649A"/>
    <a:srgbClr val="FC74A5"/>
    <a:srgbClr val="FD91B8"/>
    <a:srgbClr val="FDB5E3"/>
    <a:srgbClr val="FEB4F5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ddels stil 2 - aks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Lys stil 1 - aks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Middels stil 2 – uthev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iddels stil 2 – uthev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iddels stil 3 – utheving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iddels stil 1 – uthevin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81021" autoAdjust="0"/>
  </p:normalViewPr>
  <p:slideViewPr>
    <p:cSldViewPr snapToGrid="0" snapToObjects="1">
      <p:cViewPr varScale="1">
        <p:scale>
          <a:sx n="86" d="100"/>
          <a:sy n="86" d="100"/>
        </p:scale>
        <p:origin x="160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3" d="100"/>
          <a:sy n="113" d="100"/>
        </p:scale>
        <p:origin x="524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565" tIns="45783" rIns="91565" bIns="45783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565" tIns="45783" rIns="91565" bIns="45783" rtlCol="0"/>
          <a:lstStyle>
            <a:lvl1pPr algn="r">
              <a:defRPr sz="1200"/>
            </a:lvl1pPr>
          </a:lstStyle>
          <a:p>
            <a:fld id="{CFC80595-CB9A-4B2B-9F62-515657FF243E}" type="datetimeFigureOut">
              <a:rPr lang="nb-NO" smtClean="0"/>
              <a:t>11.12.2019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565" tIns="45783" rIns="91565" bIns="45783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565" tIns="45783" rIns="91565" bIns="45783" rtlCol="0" anchor="b"/>
          <a:lstStyle>
            <a:lvl1pPr algn="r">
              <a:defRPr sz="1200"/>
            </a:lvl1pPr>
          </a:lstStyle>
          <a:p>
            <a:fld id="{347094F0-FA6A-48DA-95DC-9F0078FF98F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8652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565" tIns="45783" rIns="91565" bIns="45783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565" tIns="45783" rIns="91565" bIns="45783" rtlCol="0"/>
          <a:lstStyle>
            <a:lvl1pPr algn="r">
              <a:defRPr sz="1200"/>
            </a:lvl1pPr>
          </a:lstStyle>
          <a:p>
            <a:fld id="{634AC687-64E8-6F43-AA98-B5EBDB685D9F}" type="datetimeFigureOut">
              <a:rPr lang="nb-NO" smtClean="0"/>
              <a:t>11.12.2019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5" tIns="45783" rIns="91565" bIns="45783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565" tIns="45783" rIns="91565" bIns="45783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565" tIns="45783" rIns="91565" bIns="45783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565" tIns="45783" rIns="91565" bIns="45783" rtlCol="0" anchor="b"/>
          <a:lstStyle>
            <a:lvl1pPr algn="r">
              <a:defRPr sz="1200"/>
            </a:lvl1pPr>
          </a:lstStyle>
          <a:p>
            <a:fld id="{498C61E4-D67C-2040-A9B3-42B060A8C9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648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22684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351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25289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64422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28470" y="4131090"/>
            <a:ext cx="5027757" cy="3379983"/>
          </a:xfrm>
          <a:prstGeom prst="rect">
            <a:avLst/>
          </a:prstGeom>
        </p:spPr>
        <p:txBody>
          <a:bodyPr wrap="square" lIns="84979" tIns="84979" rIns="84979" bIns="84979" anchor="t" anchorCtr="0">
            <a:noAutofit/>
          </a:bodyPr>
          <a:lstStyle/>
          <a:p>
            <a:endParaRPr lang="nb-NO" dirty="0"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212850" y="1073150"/>
            <a:ext cx="3859213" cy="2895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03953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72416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56663" y="4268131"/>
            <a:ext cx="5253302" cy="3492107"/>
          </a:xfrm>
          <a:prstGeom prst="rect">
            <a:avLst/>
          </a:prstGeom>
        </p:spPr>
        <p:txBody>
          <a:bodyPr wrap="square" lIns="88207" tIns="88207" rIns="88207" bIns="88207" anchor="t" anchorCtr="0">
            <a:noAutofit/>
          </a:bodyPr>
          <a:lstStyle/>
          <a:p>
            <a:pPr lvl="0"/>
            <a:endParaRPr lang="nb-NO" dirty="0"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287463" y="1108075"/>
            <a:ext cx="3990975" cy="2994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68603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32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6711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33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29761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34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171361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35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71256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52481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36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25404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37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1202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39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31663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40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855729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41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712319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56663" y="4268131"/>
            <a:ext cx="5253302" cy="3492107"/>
          </a:xfrm>
          <a:prstGeom prst="rect">
            <a:avLst/>
          </a:prstGeom>
        </p:spPr>
        <p:txBody>
          <a:bodyPr wrap="square" lIns="88207" tIns="88207" rIns="88207" bIns="88207" anchor="t" anchorCtr="0">
            <a:noAutofit/>
          </a:bodyPr>
          <a:lstStyle/>
          <a:p>
            <a:pPr lvl="0"/>
            <a:endParaRPr lang="nb-NO" dirty="0"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287463" y="1108075"/>
            <a:ext cx="3990975" cy="2994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7819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75495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089025" y="1203325"/>
            <a:ext cx="4330700" cy="3249613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5525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089025" y="1203325"/>
            <a:ext cx="4330700" cy="3249613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7864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56663" y="4268131"/>
            <a:ext cx="5253302" cy="3492107"/>
          </a:xfrm>
          <a:prstGeom prst="rect">
            <a:avLst/>
          </a:prstGeom>
        </p:spPr>
        <p:txBody>
          <a:bodyPr wrap="square" lIns="88207" tIns="88207" rIns="88207" bIns="88207" anchor="t" anchorCtr="0">
            <a:noAutofit/>
          </a:bodyPr>
          <a:lstStyle/>
          <a:p>
            <a:endParaRPr lang="nb-NO" dirty="0"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287463" y="1108075"/>
            <a:ext cx="3990975" cy="2994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43507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FF23AF-C15E-416F-8F54-0CD2C42FAD88}" type="slidenum">
              <a:rPr lang="nn-NO" altLang="nb-NO" smtClean="0"/>
              <a:pPr>
                <a:defRPr/>
              </a:pPr>
              <a:t>10</a:t>
            </a:fld>
            <a:endParaRPr lang="nn-NO" altLang="nb-NO"/>
          </a:p>
        </p:txBody>
      </p:sp>
    </p:spTree>
    <p:extLst>
      <p:ext uri="{BB962C8B-B14F-4D97-AF65-F5344CB8AC3E}">
        <p14:creationId xmlns:p14="http://schemas.microsoft.com/office/powerpoint/2010/main" val="36365900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FF23AF-C15E-416F-8F54-0CD2C42FAD88}" type="slidenum">
              <a:rPr lang="nn-NO" altLang="nb-NO" smtClean="0"/>
              <a:pPr>
                <a:defRPr/>
              </a:pPr>
              <a:t>11</a:t>
            </a:fld>
            <a:endParaRPr lang="nn-NO" altLang="nb-NO"/>
          </a:p>
        </p:txBody>
      </p:sp>
    </p:spTree>
    <p:extLst>
      <p:ext uri="{BB962C8B-B14F-4D97-AF65-F5344CB8AC3E}">
        <p14:creationId xmlns:p14="http://schemas.microsoft.com/office/powerpoint/2010/main" val="20400543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2442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671180" y="2409914"/>
            <a:ext cx="7801641" cy="1674976"/>
          </a:xfrm>
        </p:spPr>
        <p:txBody>
          <a:bodyPr anchor="t">
            <a:normAutofit/>
          </a:bodyPr>
          <a:lstStyle>
            <a:lvl1pPr algn="ctr">
              <a:defRPr sz="5400" b="0" i="0">
                <a:solidFill>
                  <a:schemeClr val="tx2"/>
                </a:solidFill>
                <a:latin typeface="+mn-lt"/>
                <a:ea typeface="Campton Book" charset="0"/>
                <a:cs typeface="Campton Book" charset="0"/>
              </a:defRPr>
            </a:lvl1pPr>
          </a:lstStyle>
          <a:p>
            <a:r>
              <a:rPr lang="nb-NO" dirty="0"/>
              <a:t>Modultittel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960749" y="1912281"/>
            <a:ext cx="5280434" cy="442989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268183"/>
                </a:solidFill>
                <a:latin typeface="+mn-lt"/>
                <a:ea typeface="Campton Book" charset="0"/>
                <a:cs typeface="Campton Boo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Modul </a:t>
            </a:r>
            <a:r>
              <a:rPr lang="nb-NO" dirty="0" err="1"/>
              <a:t>X</a:t>
            </a:r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552950" y="3529411"/>
            <a:ext cx="38100" cy="1447800"/>
          </a:xfrm>
          <a:prstGeom prst="rect">
            <a:avLst/>
          </a:prstGeom>
        </p:spPr>
      </p:pic>
      <p:grpSp>
        <p:nvGrpSpPr>
          <p:cNvPr id="4" name="Gruppe 3"/>
          <p:cNvGrpSpPr/>
          <p:nvPr userDrawn="1"/>
        </p:nvGrpSpPr>
        <p:grpSpPr>
          <a:xfrm>
            <a:off x="620590" y="5614909"/>
            <a:ext cx="7902815" cy="647295"/>
            <a:chOff x="1697880" y="5614909"/>
            <a:chExt cx="5885486" cy="647295"/>
          </a:xfrm>
        </p:grpSpPr>
        <p:pic>
          <p:nvPicPr>
            <p:cNvPr id="8" name="Bilde 7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84620" y="5614909"/>
              <a:ext cx="1589682" cy="647295"/>
            </a:xfrm>
            <a:prstGeom prst="rect">
              <a:avLst/>
            </a:prstGeom>
          </p:spPr>
        </p:pic>
        <p:pic>
          <p:nvPicPr>
            <p:cNvPr id="10" name="Bilde 9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6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97880" y="5739615"/>
              <a:ext cx="1282244" cy="442989"/>
            </a:xfrm>
            <a:prstGeom prst="rect">
              <a:avLst/>
            </a:prstGeom>
          </p:spPr>
        </p:pic>
        <p:pic>
          <p:nvPicPr>
            <p:cNvPr id="11" name="Bilde 10"/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6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78795" y="5806202"/>
              <a:ext cx="1404571" cy="3098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1142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6400" y="365126"/>
            <a:ext cx="7582582" cy="1325563"/>
          </a:xfrm>
        </p:spPr>
        <p:txBody>
          <a:bodyPr/>
          <a:lstStyle>
            <a:lvl1pPr>
              <a:defRPr sz="3600">
                <a:solidFill>
                  <a:srgbClr val="26818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100" y="0"/>
            <a:ext cx="38100" cy="1447800"/>
          </a:xfrm>
          <a:prstGeom prst="rect">
            <a:avLst/>
          </a:prstGeom>
        </p:spPr>
      </p:pic>
      <p:sp>
        <p:nvSpPr>
          <p:cNvPr id="8" name="Plassholder for diagram 7"/>
          <p:cNvSpPr>
            <a:spLocks noGrp="1"/>
          </p:cNvSpPr>
          <p:nvPr>
            <p:ph type="chart" sz="quarter" idx="13"/>
          </p:nvPr>
        </p:nvSpPr>
        <p:spPr>
          <a:xfrm>
            <a:off x="5020469" y="2000250"/>
            <a:ext cx="3458513" cy="3867149"/>
          </a:xfrm>
        </p:spPr>
        <p:txBody>
          <a:bodyPr/>
          <a:lstStyle/>
          <a:p>
            <a:r>
              <a:rPr lang="nb-NO" dirty="0"/>
              <a:t>Klikk ikonet for å legge til et diagram</a:t>
            </a:r>
          </a:p>
        </p:txBody>
      </p:sp>
      <p:sp>
        <p:nvSpPr>
          <p:cNvPr id="11" name="Plassholder for innhold 10"/>
          <p:cNvSpPr>
            <a:spLocks noGrp="1"/>
          </p:cNvSpPr>
          <p:nvPr>
            <p:ph sz="quarter" idx="14"/>
          </p:nvPr>
        </p:nvSpPr>
        <p:spPr>
          <a:xfrm>
            <a:off x="896400" y="1994960"/>
            <a:ext cx="3904200" cy="3872441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6400" y="365126"/>
            <a:ext cx="7582582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26818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100" y="0"/>
            <a:ext cx="38100" cy="144780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477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071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ferans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548866" y="1262559"/>
            <a:ext cx="8046268" cy="630662"/>
          </a:xfrm>
        </p:spPr>
        <p:txBody>
          <a:bodyPr>
            <a:normAutofit/>
          </a:bodyPr>
          <a:lstStyle>
            <a:lvl1pPr algn="ctr">
              <a:defRPr sz="3600" b="0" i="0">
                <a:solidFill>
                  <a:schemeClr val="accent1"/>
                </a:solidFill>
                <a:latin typeface="+mn-lt"/>
                <a:ea typeface="Campton Medium" charset="0"/>
                <a:cs typeface="Campton Medium" charset="0"/>
              </a:defRPr>
            </a:lvl1pPr>
          </a:lstStyle>
          <a:p>
            <a:r>
              <a:rPr lang="nb-NO" dirty="0"/>
              <a:t>Kilder</a:t>
            </a:r>
          </a:p>
        </p:txBody>
      </p:sp>
      <p:sp>
        <p:nvSpPr>
          <p:cNvPr id="9" name="Undertittel 2"/>
          <p:cNvSpPr>
            <a:spLocks noGrp="1"/>
          </p:cNvSpPr>
          <p:nvPr>
            <p:ph type="subTitle" idx="1"/>
          </p:nvPr>
        </p:nvSpPr>
        <p:spPr>
          <a:xfrm>
            <a:off x="1143000" y="2255045"/>
            <a:ext cx="6858000" cy="33921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latin typeface="+mn-lt"/>
                <a:ea typeface="Campton Book" charset="0"/>
                <a:cs typeface="Campton Boo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1" y="213143"/>
            <a:ext cx="1066799" cy="901756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24065D29-AA58-4CA2-8598-56C22A2E39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4717" y="6065422"/>
            <a:ext cx="2134567" cy="647295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9EB4C474-1A11-4899-A68B-FDD789436D5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552950" y="1350233"/>
            <a:ext cx="381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715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77636" y="2304637"/>
            <a:ext cx="7886700" cy="1325563"/>
          </a:xfrm>
        </p:spPr>
        <p:txBody>
          <a:bodyPr>
            <a:normAutofit/>
          </a:bodyPr>
          <a:lstStyle>
            <a:lvl1pPr algn="ctr">
              <a:defRPr sz="4800" b="0">
                <a:solidFill>
                  <a:srgbClr val="26818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595586" y="3447481"/>
            <a:ext cx="50800" cy="1085850"/>
          </a:xfrm>
          <a:prstGeom prst="rect">
            <a:avLst/>
          </a:prstGeom>
        </p:spPr>
      </p:pic>
      <p:grpSp>
        <p:nvGrpSpPr>
          <p:cNvPr id="11" name="Gruppe 10"/>
          <p:cNvGrpSpPr/>
          <p:nvPr userDrawn="1"/>
        </p:nvGrpSpPr>
        <p:grpSpPr>
          <a:xfrm>
            <a:off x="620590" y="5614909"/>
            <a:ext cx="7902821" cy="647295"/>
            <a:chOff x="1697878" y="5614909"/>
            <a:chExt cx="5885487" cy="647295"/>
          </a:xfrm>
        </p:grpSpPr>
        <p:pic>
          <p:nvPicPr>
            <p:cNvPr id="12" name="Bilde 11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84617" y="5614909"/>
              <a:ext cx="1589681" cy="647295"/>
            </a:xfrm>
            <a:prstGeom prst="rect">
              <a:avLst/>
            </a:prstGeom>
          </p:spPr>
        </p:pic>
        <p:pic>
          <p:nvPicPr>
            <p:cNvPr id="13" name="Bilde 12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6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97878" y="5739615"/>
              <a:ext cx="1282244" cy="442989"/>
            </a:xfrm>
            <a:prstGeom prst="rect">
              <a:avLst/>
            </a:prstGeom>
          </p:spPr>
        </p:pic>
        <p:pic>
          <p:nvPicPr>
            <p:cNvPr id="14" name="Bilde 13"/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6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78794" y="5806202"/>
              <a:ext cx="1404571" cy="3098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81665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fors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48866" y="2552978"/>
            <a:ext cx="8046268" cy="901756"/>
          </a:xfrm>
        </p:spPr>
        <p:txBody>
          <a:bodyPr/>
          <a:lstStyle>
            <a:lvl1pPr algn="ctr">
              <a:defRPr b="0" i="0">
                <a:solidFill>
                  <a:schemeClr val="accent1"/>
                </a:solidFill>
                <a:latin typeface="+mn-lt"/>
                <a:ea typeface="Campton Medium" charset="0"/>
                <a:cs typeface="Campton Medium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Undertittel 2"/>
          <p:cNvSpPr>
            <a:spLocks noGrp="1"/>
          </p:cNvSpPr>
          <p:nvPr>
            <p:ph type="subTitle" idx="1"/>
          </p:nvPr>
        </p:nvSpPr>
        <p:spPr>
          <a:xfrm>
            <a:off x="1143000" y="3991427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+mn-lt"/>
                <a:ea typeface="Campton Book" charset="0"/>
                <a:cs typeface="Campton Boo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1" y="1375372"/>
            <a:ext cx="1066799" cy="901756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24065D29-AA58-4CA2-8598-56C22A2E39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4717" y="5851776"/>
            <a:ext cx="2134567" cy="647295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9EB4C474-1A11-4899-A68B-FDD789436D5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552950" y="2897023"/>
            <a:ext cx="381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92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5739" y="365126"/>
            <a:ext cx="7583243" cy="1325563"/>
          </a:xfrm>
        </p:spPr>
        <p:txBody>
          <a:bodyPr>
            <a:normAutofit/>
          </a:bodyPr>
          <a:lstStyle>
            <a:lvl1pPr>
              <a:defRPr sz="3600" b="0" i="0">
                <a:solidFill>
                  <a:srgbClr val="268183"/>
                </a:solidFill>
                <a:latin typeface="+mn-lt"/>
                <a:ea typeface="Campton Book" charset="0"/>
                <a:cs typeface="Campton Book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8" y="1825625"/>
            <a:ext cx="7583244" cy="4180320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800" b="0" i="0">
                <a:latin typeface="+mn-lt"/>
                <a:ea typeface="Campton Light" charset="0"/>
                <a:cs typeface="Campton Light" charset="0"/>
              </a:defRPr>
            </a:lvl1pPr>
            <a:lvl2pPr>
              <a:buClr>
                <a:schemeClr val="accent3"/>
              </a:buClr>
              <a:defRPr sz="2400" b="0" i="0">
                <a:latin typeface="+mn-lt"/>
                <a:ea typeface="Campton Light" charset="0"/>
                <a:cs typeface="Campton Light" charset="0"/>
              </a:defRPr>
            </a:lvl2pPr>
            <a:lvl3pPr>
              <a:buClr>
                <a:schemeClr val="accent3"/>
              </a:buClr>
              <a:defRPr sz="2000" b="0" i="0">
                <a:latin typeface="+mn-lt"/>
                <a:ea typeface="Campton Light" charset="0"/>
                <a:cs typeface="Campton Light" charset="0"/>
              </a:defRPr>
            </a:lvl3pPr>
            <a:lvl4pPr>
              <a:buClr>
                <a:schemeClr val="accent3"/>
              </a:buClr>
              <a:defRPr sz="1800" b="0" i="0">
                <a:latin typeface="+mn-lt"/>
                <a:ea typeface="Campton Light" charset="0"/>
                <a:cs typeface="Campton Light" charset="0"/>
              </a:defRPr>
            </a:lvl4pPr>
            <a:lvl5pPr>
              <a:buClr>
                <a:schemeClr val="accent3"/>
              </a:buClr>
              <a:defRPr sz="1800" b="0" i="0">
                <a:latin typeface="+mn-lt"/>
                <a:ea typeface="Campton Light" charset="0"/>
                <a:cs typeface="Campton Light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125" y="0"/>
            <a:ext cx="38100" cy="144780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28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5739" y="365126"/>
            <a:ext cx="7583243" cy="1325563"/>
          </a:xfrm>
        </p:spPr>
        <p:txBody>
          <a:bodyPr>
            <a:normAutofit/>
          </a:bodyPr>
          <a:lstStyle>
            <a:lvl1pPr>
              <a:defRPr sz="3600" b="0" i="0">
                <a:solidFill>
                  <a:srgbClr val="268183"/>
                </a:solidFill>
                <a:latin typeface="+mn-lt"/>
                <a:ea typeface="Campton Book" charset="0"/>
                <a:cs typeface="Campton Book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8" y="1825625"/>
            <a:ext cx="7583244" cy="4180320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800" b="0" i="0">
                <a:latin typeface="+mn-lt"/>
                <a:ea typeface="Campton Light" charset="0"/>
                <a:cs typeface="Campton Light" charset="0"/>
              </a:defRPr>
            </a:lvl1pPr>
            <a:lvl2pPr>
              <a:buClr>
                <a:schemeClr val="accent3"/>
              </a:buClr>
              <a:defRPr sz="2400" b="0" i="0">
                <a:latin typeface="+mn-lt"/>
                <a:ea typeface="Campton Light" charset="0"/>
                <a:cs typeface="Campton Light" charset="0"/>
              </a:defRPr>
            </a:lvl2pPr>
            <a:lvl3pPr>
              <a:buClr>
                <a:schemeClr val="accent3"/>
              </a:buClr>
              <a:defRPr sz="2000" b="0" i="0">
                <a:latin typeface="+mn-lt"/>
                <a:ea typeface="Campton Light" charset="0"/>
                <a:cs typeface="Campton Light" charset="0"/>
              </a:defRPr>
            </a:lvl3pPr>
            <a:lvl4pPr>
              <a:buClr>
                <a:schemeClr val="accent3"/>
              </a:buClr>
              <a:defRPr sz="1800" b="0" i="0">
                <a:latin typeface="+mn-lt"/>
                <a:ea typeface="Campton Light" charset="0"/>
                <a:cs typeface="Campton Light" charset="0"/>
              </a:defRPr>
            </a:lvl4pPr>
            <a:lvl5pPr>
              <a:buClr>
                <a:schemeClr val="accent3"/>
              </a:buClr>
              <a:defRPr sz="1800" b="0" i="0">
                <a:latin typeface="+mn-lt"/>
                <a:ea typeface="Campton Light" charset="0"/>
                <a:cs typeface="Campton Light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416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 og inn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5739" y="365126"/>
            <a:ext cx="7583243" cy="1325563"/>
          </a:xfrm>
        </p:spPr>
        <p:txBody>
          <a:bodyPr>
            <a:normAutofit/>
          </a:bodyPr>
          <a:lstStyle>
            <a:lvl1pPr>
              <a:defRPr sz="3600" b="0" i="0">
                <a:solidFill>
                  <a:srgbClr val="268183"/>
                </a:solidFill>
                <a:latin typeface="+mn-lt"/>
                <a:ea typeface="Campton Book" charset="0"/>
                <a:cs typeface="Campton Book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8" y="1825625"/>
            <a:ext cx="7583244" cy="4180320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800" b="0" i="0">
                <a:latin typeface="+mn-lt"/>
                <a:ea typeface="Campton Light" charset="0"/>
                <a:cs typeface="Campton Light" charset="0"/>
              </a:defRPr>
            </a:lvl1pPr>
            <a:lvl2pPr>
              <a:buClr>
                <a:schemeClr val="accent3"/>
              </a:buClr>
              <a:defRPr sz="2400" b="0" i="0">
                <a:latin typeface="+mn-lt"/>
                <a:ea typeface="Campton Light" charset="0"/>
                <a:cs typeface="Campton Light" charset="0"/>
              </a:defRPr>
            </a:lvl2pPr>
            <a:lvl3pPr>
              <a:buClr>
                <a:schemeClr val="accent3"/>
              </a:buClr>
              <a:defRPr sz="2000" b="0" i="0">
                <a:latin typeface="+mn-lt"/>
                <a:ea typeface="Campton Light" charset="0"/>
                <a:cs typeface="Campton Light" charset="0"/>
              </a:defRPr>
            </a:lvl3pPr>
            <a:lvl4pPr>
              <a:buClr>
                <a:schemeClr val="accent3"/>
              </a:buClr>
              <a:defRPr sz="1800" b="0" i="0">
                <a:latin typeface="+mn-lt"/>
                <a:ea typeface="Campton Light" charset="0"/>
                <a:cs typeface="Campton Light" charset="0"/>
              </a:defRPr>
            </a:lvl4pPr>
            <a:lvl5pPr>
              <a:buClr>
                <a:schemeClr val="accent3"/>
              </a:buClr>
              <a:defRPr sz="1800" b="0" i="0">
                <a:latin typeface="+mn-lt"/>
                <a:ea typeface="Campton Light" charset="0"/>
                <a:cs typeface="Campton Light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125" y="0"/>
            <a:ext cx="381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936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6400" y="365126"/>
            <a:ext cx="7582582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268183"/>
                </a:solidFill>
                <a:latin typeface="+mn-lt"/>
                <a:ea typeface="Campton Book" charset="0"/>
                <a:cs typeface="Campton Book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96399" y="1825626"/>
            <a:ext cx="3726000" cy="4117975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 b="0" i="0">
                <a:latin typeface="+mn-lt"/>
                <a:ea typeface="Campton Light" charset="0"/>
                <a:cs typeface="Campton Light" charset="0"/>
              </a:defRPr>
            </a:lvl1pPr>
            <a:lvl2pPr>
              <a:buClr>
                <a:schemeClr val="accent3"/>
              </a:buClr>
              <a:defRPr sz="2000" b="0" i="0">
                <a:latin typeface="+mn-lt"/>
                <a:ea typeface="Campton Light" charset="0"/>
                <a:cs typeface="Campton Light" charset="0"/>
              </a:defRPr>
            </a:lvl2pPr>
            <a:lvl3pPr>
              <a:buClr>
                <a:schemeClr val="accent3"/>
              </a:buClr>
              <a:defRPr sz="1800" b="0" i="0">
                <a:latin typeface="+mn-lt"/>
                <a:ea typeface="Campton Light" charset="0"/>
                <a:cs typeface="Campton Light" charset="0"/>
              </a:defRPr>
            </a:lvl3pPr>
            <a:lvl4pPr>
              <a:buClr>
                <a:schemeClr val="accent3"/>
              </a:buClr>
              <a:defRPr sz="1600" b="0" i="0">
                <a:latin typeface="+mn-lt"/>
                <a:ea typeface="Campton Light" charset="0"/>
                <a:cs typeface="Campton Light" charset="0"/>
              </a:defRPr>
            </a:lvl4pPr>
            <a:lvl5pPr>
              <a:buClr>
                <a:schemeClr val="accent3"/>
              </a:buClr>
              <a:defRPr sz="1600" b="0" i="0">
                <a:latin typeface="+mn-lt"/>
                <a:ea typeface="Campton Light" charset="0"/>
                <a:cs typeface="Campton Light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818003" y="1826014"/>
            <a:ext cx="3660979" cy="4117586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 b="0" i="0">
                <a:latin typeface="+mn-lt"/>
                <a:ea typeface="Campton Light" charset="0"/>
                <a:cs typeface="Campton Light" charset="0"/>
              </a:defRPr>
            </a:lvl1pPr>
            <a:lvl2pPr>
              <a:buClr>
                <a:schemeClr val="accent3"/>
              </a:buClr>
              <a:defRPr sz="2000" b="0" i="0">
                <a:latin typeface="+mn-lt"/>
                <a:ea typeface="Campton Light" charset="0"/>
                <a:cs typeface="Campton Light" charset="0"/>
              </a:defRPr>
            </a:lvl2pPr>
            <a:lvl3pPr>
              <a:buClr>
                <a:schemeClr val="accent3"/>
              </a:buClr>
              <a:defRPr sz="1800" b="0" i="0">
                <a:latin typeface="+mn-lt"/>
                <a:ea typeface="Campton Light" charset="0"/>
                <a:cs typeface="Campton Light" charset="0"/>
              </a:defRPr>
            </a:lvl3pPr>
            <a:lvl4pPr>
              <a:buClr>
                <a:schemeClr val="accent3"/>
              </a:buClr>
              <a:defRPr sz="1600" b="0" i="0">
                <a:latin typeface="+mn-lt"/>
                <a:ea typeface="Campton Light" charset="0"/>
                <a:cs typeface="Campton Light" charset="0"/>
              </a:defRPr>
            </a:lvl4pPr>
            <a:lvl5pPr>
              <a:buClr>
                <a:schemeClr val="accent3"/>
              </a:buClr>
              <a:defRPr sz="1600" b="0" i="0">
                <a:latin typeface="+mn-lt"/>
                <a:ea typeface="Campton Light" charset="0"/>
                <a:cs typeface="Campton Light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128" y="0"/>
            <a:ext cx="38100" cy="144780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41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6400" y="457200"/>
            <a:ext cx="2949178" cy="1600200"/>
          </a:xfrm>
        </p:spPr>
        <p:txBody>
          <a:bodyPr anchor="ctr"/>
          <a:lstStyle>
            <a:lvl1pPr>
              <a:defRPr sz="3200">
                <a:solidFill>
                  <a:srgbClr val="26818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3967842" y="681136"/>
            <a:ext cx="4511140" cy="51799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Dra bildet til plassholderen eller klikk ikonet for å legge til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896400" y="2239348"/>
            <a:ext cx="2949178" cy="362170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Klikk for å redigere tekststiler i malen </a:t>
            </a:r>
            <a:r>
              <a:rPr lang="nb-NO" dirty="0" err="1"/>
              <a:t>eesfnhef</a:t>
            </a:r>
            <a:r>
              <a:rPr lang="nb-NO" dirty="0"/>
              <a:t> </a:t>
            </a:r>
            <a:r>
              <a:rPr lang="nb-NO" dirty="0" err="1"/>
              <a:t>efe</a:t>
            </a:r>
            <a:r>
              <a:rPr lang="nb-NO" dirty="0"/>
              <a:t> </a:t>
            </a:r>
            <a:r>
              <a:rPr lang="nb-NO" dirty="0" err="1"/>
              <a:t>ege</a:t>
            </a:r>
            <a:r>
              <a:rPr lang="nb-NO" dirty="0"/>
              <a:t> </a:t>
            </a:r>
            <a:r>
              <a:rPr lang="nb-NO" dirty="0" err="1"/>
              <a:t>eg</a:t>
            </a:r>
            <a:r>
              <a:rPr lang="nb-NO" dirty="0"/>
              <a:t> </a:t>
            </a:r>
            <a:r>
              <a:rPr lang="nb-NO" dirty="0" err="1"/>
              <a:t>rwrøl</a:t>
            </a:r>
            <a:r>
              <a:rPr lang="nb-NO" dirty="0"/>
              <a:t>, </a:t>
            </a:r>
            <a:r>
              <a:rPr lang="nb-NO" dirty="0" err="1"/>
              <a:t>etoeg</a:t>
            </a:r>
            <a:r>
              <a:rPr lang="nb-NO" dirty="0"/>
              <a:t>, </a:t>
            </a:r>
            <a:r>
              <a:rPr lang="nb-NO" dirty="0" err="1"/>
              <a:t>e,eg</a:t>
            </a:r>
            <a:r>
              <a:rPr lang="nb-NO" dirty="0"/>
              <a:t> </a:t>
            </a:r>
            <a:r>
              <a:rPr lang="nb-NO" dirty="0" err="1"/>
              <a:t>rgorgo</a:t>
            </a:r>
            <a:r>
              <a:rPr lang="nb-NO" dirty="0"/>
              <a:t> </a:t>
            </a:r>
            <a:r>
              <a:rPr lang="nb-NO" dirty="0" err="1"/>
              <a:t>rog</a:t>
            </a:r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100" y="0"/>
            <a:ext cx="38100" cy="144780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693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bil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455227" y="457200"/>
            <a:ext cx="302375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888476" y="680989"/>
            <a:ext cx="4418681" cy="51799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Dra bildet til plassholderen eller klikk ikonet for å legge til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5455227" y="2239201"/>
            <a:ext cx="3023756" cy="362170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100" y="0"/>
            <a:ext cx="38100" cy="144780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6400" y="365126"/>
            <a:ext cx="7582582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26818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7" name="Plassholder for tabell 6"/>
          <p:cNvSpPr>
            <a:spLocks noGrp="1"/>
          </p:cNvSpPr>
          <p:nvPr>
            <p:ph type="tbl" sz="quarter" idx="13"/>
          </p:nvPr>
        </p:nvSpPr>
        <p:spPr>
          <a:xfrm>
            <a:off x="896400" y="1854200"/>
            <a:ext cx="7582582" cy="3767138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nb-NO" dirty="0"/>
              <a:t>Klikk ikonet for å legge til en tabell</a:t>
            </a: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100" y="0"/>
            <a:ext cx="38100" cy="144780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06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96400" y="365126"/>
            <a:ext cx="76189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96400" y="1825625"/>
            <a:ext cx="76189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758852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78" r:id="rId4"/>
    <p:sldLayoutId id="2147483679" r:id="rId5"/>
    <p:sldLayoutId id="2147483652" r:id="rId6"/>
    <p:sldLayoutId id="2147483657" r:id="rId7"/>
    <p:sldLayoutId id="2147483662" r:id="rId8"/>
    <p:sldLayoutId id="2147483658" r:id="rId9"/>
    <p:sldLayoutId id="2147483663" r:id="rId10"/>
    <p:sldLayoutId id="2147483654" r:id="rId11"/>
    <p:sldLayoutId id="2147483655" r:id="rId12"/>
    <p:sldLayoutId id="2147483677" r:id="rId13"/>
    <p:sldLayoutId id="2147483661" r:id="rId1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68183"/>
          </a:solidFill>
          <a:latin typeface="+mn-lt"/>
          <a:ea typeface="Campton Book" charset="0"/>
          <a:cs typeface="Campton Book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Arial"/>
        <a:buChar char="•"/>
        <a:defRPr sz="2800" kern="1200">
          <a:solidFill>
            <a:schemeClr val="tx1"/>
          </a:solidFill>
          <a:latin typeface="+mn-lt"/>
          <a:ea typeface="Campton Book" charset="0"/>
          <a:cs typeface="Campton Boo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Campton Book" charset="0"/>
          <a:cs typeface="Campton 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Campton Book" charset="0"/>
          <a:cs typeface="Campton Boo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Campton Book" charset="0"/>
          <a:cs typeface="Campton 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Campton Book" charset="0"/>
          <a:cs typeface="Campton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fag.no/uopplegg/vis.html?tid=2082574" TargetMode="External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8WrMCdnSnqc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71179" y="2454618"/>
            <a:ext cx="7801641" cy="1674976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nb-NO" dirty="0"/>
              <a:t>De gode læringsaktivitetene</a:t>
            </a:r>
            <a:br>
              <a:rPr lang="nb-NO" dirty="0"/>
            </a:br>
            <a:r>
              <a:rPr lang="nb-NO" sz="3200" dirty="0" smtClean="0">
                <a:solidFill>
                  <a:srgbClr val="268183"/>
                </a:solidFill>
              </a:rPr>
              <a:t>B – Samarbeid</a:t>
            </a:r>
            <a:endParaRPr lang="nb-NO" dirty="0">
              <a:solidFill>
                <a:srgbClr val="268183"/>
              </a:solidFill>
            </a:endParaRPr>
          </a:p>
        </p:txBody>
      </p:sp>
      <p:sp>
        <p:nvSpPr>
          <p:cNvPr id="4" name="Undertittel 3">
            <a:extLst>
              <a:ext uri="{FF2B5EF4-FFF2-40B4-BE49-F238E27FC236}">
                <a16:creationId xmlns:a16="http://schemas.microsoft.com/office/drawing/2014/main" id="{DD7B2E6B-256D-4F96-A706-9450185353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1783" y="1912281"/>
            <a:ext cx="5280434" cy="442989"/>
          </a:xfrm>
        </p:spPr>
        <p:txBody>
          <a:bodyPr/>
          <a:lstStyle/>
          <a:p>
            <a:r>
              <a:rPr lang="nb-NO" dirty="0"/>
              <a:t>Modul 3</a:t>
            </a:r>
          </a:p>
        </p:txBody>
      </p:sp>
    </p:spTree>
    <p:extLst>
      <p:ext uri="{BB962C8B-B14F-4D97-AF65-F5344CB8AC3E}">
        <p14:creationId xmlns:p14="http://schemas.microsoft.com/office/powerpoint/2010/main" val="2924394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46398" y="4679009"/>
            <a:ext cx="1836595" cy="9145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b="1" dirty="0">
                <a:solidFill>
                  <a:schemeClr val="tx1"/>
                </a:solidFill>
              </a:rPr>
              <a:t>Elevens læringspotensial</a:t>
            </a:r>
            <a:endParaRPr lang="nb-NO" sz="32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689993" y="4514850"/>
            <a:ext cx="3068831" cy="12001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b="1" dirty="0">
                <a:solidFill>
                  <a:schemeClr val="tx1"/>
                </a:solidFill>
              </a:rPr>
              <a:t>Læringsprosess</a:t>
            </a:r>
          </a:p>
          <a:p>
            <a:pPr algn="ctr"/>
            <a:endParaRPr lang="nb-NO" b="1" dirty="0">
              <a:solidFill>
                <a:schemeClr val="tx1"/>
              </a:solidFill>
            </a:endParaRPr>
          </a:p>
          <a:p>
            <a:pPr algn="ctr"/>
            <a:r>
              <a:rPr lang="nb-NO" sz="1400" dirty="0">
                <a:solidFill>
                  <a:schemeClr val="tx1"/>
                </a:solidFill>
              </a:rPr>
              <a:t>Aktiviteter	Progresjon	Ressursbruk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782094" y="4679009"/>
            <a:ext cx="2014783" cy="75037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b="1" dirty="0">
                <a:solidFill>
                  <a:schemeClr val="tx1"/>
                </a:solidFill>
              </a:rPr>
              <a:t>Kompetanser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812971" y="6362708"/>
            <a:ext cx="31989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En forenkling av DMGT-modellen til </a:t>
            </a:r>
            <a:r>
              <a:rPr lang="nb-NO" sz="1100" dirty="0" err="1"/>
              <a:t>Gagné</a:t>
            </a:r>
            <a:r>
              <a:rPr lang="nb-NO" sz="1100" dirty="0"/>
              <a:t> ( 2010 )</a:t>
            </a:r>
          </a:p>
        </p:txBody>
      </p:sp>
      <p:sp>
        <p:nvSpPr>
          <p:cNvPr id="25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dirty="0"/>
              <a:t>En optimal læringsprosess tar hensyn til elevenes forutsetninger</a:t>
            </a:r>
            <a:r>
              <a:rPr lang="en-US" dirty="0"/>
              <a:t/>
            </a:r>
            <a:br>
              <a:rPr lang="en-US" dirty="0"/>
            </a:br>
            <a:endParaRPr lang="nb-NO" dirty="0"/>
          </a:p>
        </p:txBody>
      </p:sp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895738" y="1863089"/>
            <a:ext cx="7583244" cy="2514601"/>
          </a:xfrm>
        </p:spPr>
        <p:txBody>
          <a:bodyPr>
            <a:normAutofit/>
          </a:bodyPr>
          <a:lstStyle/>
          <a:p>
            <a:r>
              <a:rPr lang="nb-NO" sz="2200" dirty="0"/>
              <a:t>God undervisning, som tar hensyn til elevenes forutsetninger, øker elevenes muligheter for å utvikle sitt læringspotensial.</a:t>
            </a:r>
          </a:p>
          <a:p>
            <a:r>
              <a:rPr lang="nb-NO" sz="2200" dirty="0"/>
              <a:t>Elevenes læringsprosess påvirkes av både læringsaktiviteter, progresjonen i </a:t>
            </a:r>
            <a:r>
              <a:rPr lang="nb-NO" sz="2200" dirty="0" smtClean="0"/>
              <a:t>undervisninga, </a:t>
            </a:r>
            <a:r>
              <a:rPr lang="nb-NO" sz="2200" dirty="0"/>
              <a:t>samt ressursbruken.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2039554" y="4834891"/>
            <a:ext cx="593878" cy="422426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700"/>
          </a:p>
        </p:txBody>
      </p:sp>
      <p:sp>
        <p:nvSpPr>
          <p:cNvPr id="12" name="Right Arrow 11"/>
          <p:cNvSpPr/>
          <p:nvPr/>
        </p:nvSpPr>
        <p:spPr>
          <a:xfrm>
            <a:off x="5966666" y="4915334"/>
            <a:ext cx="571017" cy="341982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700"/>
          </a:p>
        </p:txBody>
      </p:sp>
    </p:spTree>
    <p:extLst>
      <p:ext uri="{BB962C8B-B14F-4D97-AF65-F5344CB8AC3E}">
        <p14:creationId xmlns:p14="http://schemas.microsoft.com/office/powerpoint/2010/main" val="369865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 animBg="1"/>
      <p:bldP spid="2" grpId="0" uiExpand="1" build="p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895738" y="1512097"/>
            <a:ext cx="7583244" cy="2514601"/>
          </a:xfrm>
        </p:spPr>
        <p:txBody>
          <a:bodyPr>
            <a:normAutofit/>
          </a:bodyPr>
          <a:lstStyle/>
          <a:p>
            <a:r>
              <a:rPr lang="nb-NO" sz="2200" dirty="0"/>
              <a:t>Læringsprosessen fremmes når omgivelser og personlighetstrekk spiller på lag</a:t>
            </a:r>
          </a:p>
          <a:p>
            <a:pPr marL="0" indent="0">
              <a:buNone/>
            </a:pPr>
            <a:r>
              <a:rPr lang="nb-NO" dirty="0"/>
              <a:t>  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46398" y="4679009"/>
            <a:ext cx="1836595" cy="9145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b="1" dirty="0">
                <a:solidFill>
                  <a:schemeClr val="tx1"/>
                </a:solidFill>
              </a:rPr>
              <a:t>Elevens læringspotensial</a:t>
            </a:r>
            <a:endParaRPr lang="nb-NO" sz="32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689993" y="4514850"/>
            <a:ext cx="3068831" cy="12001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b="1" dirty="0">
                <a:solidFill>
                  <a:schemeClr val="tx1"/>
                </a:solidFill>
              </a:rPr>
              <a:t>Læringsprosess</a:t>
            </a:r>
          </a:p>
          <a:p>
            <a:pPr algn="ctr"/>
            <a:endParaRPr lang="nb-NO" b="1" dirty="0">
              <a:solidFill>
                <a:schemeClr val="tx1"/>
              </a:solidFill>
            </a:endParaRPr>
          </a:p>
          <a:p>
            <a:pPr algn="ctr"/>
            <a:r>
              <a:rPr lang="nb-NO" sz="1400" dirty="0">
                <a:solidFill>
                  <a:schemeClr val="tx1"/>
                </a:solidFill>
              </a:rPr>
              <a:t>Aktiviteter	Progresjon	Ressursbruk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782094" y="4679009"/>
            <a:ext cx="2014783" cy="75037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b="1" dirty="0">
                <a:solidFill>
                  <a:schemeClr val="tx1"/>
                </a:solidFill>
              </a:rPr>
              <a:t>Kompetanser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812971" y="6362708"/>
            <a:ext cx="31989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En forenkling av DMGT-modellen til </a:t>
            </a:r>
            <a:r>
              <a:rPr lang="nb-NO" sz="1100" dirty="0" err="1"/>
              <a:t>Gagné</a:t>
            </a:r>
            <a:r>
              <a:rPr lang="nb-NO" sz="1100" dirty="0"/>
              <a:t> ( 2010 )</a:t>
            </a:r>
          </a:p>
        </p:txBody>
      </p:sp>
      <p:sp>
        <p:nvSpPr>
          <p:cNvPr id="25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z="4000" dirty="0"/>
              <a:t>En optimal læringsprosess tar hensyn til elevenes forutsetninger</a:t>
            </a:r>
            <a:r>
              <a:rPr lang="en-US" sz="3200" dirty="0"/>
              <a:t/>
            </a:r>
            <a:br>
              <a:rPr lang="en-US" sz="3200" dirty="0"/>
            </a:br>
            <a:endParaRPr lang="nb-NO" sz="3200" dirty="0"/>
          </a:p>
        </p:txBody>
      </p:sp>
      <p:sp>
        <p:nvSpPr>
          <p:cNvPr id="11" name="Right Arrow 10"/>
          <p:cNvSpPr/>
          <p:nvPr/>
        </p:nvSpPr>
        <p:spPr>
          <a:xfrm>
            <a:off x="2039554" y="4834891"/>
            <a:ext cx="593878" cy="422426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700"/>
          </a:p>
        </p:txBody>
      </p:sp>
      <p:sp>
        <p:nvSpPr>
          <p:cNvPr id="12" name="Right Arrow 11"/>
          <p:cNvSpPr/>
          <p:nvPr/>
        </p:nvSpPr>
        <p:spPr>
          <a:xfrm>
            <a:off x="5966666" y="4915334"/>
            <a:ext cx="571017" cy="341982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700"/>
          </a:p>
        </p:txBody>
      </p:sp>
      <p:sp>
        <p:nvSpPr>
          <p:cNvPr id="13" name="Rounded Rectangle 8"/>
          <p:cNvSpPr/>
          <p:nvPr/>
        </p:nvSpPr>
        <p:spPr>
          <a:xfrm>
            <a:off x="2262114" y="3022495"/>
            <a:ext cx="4240858" cy="909426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1400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nb-NO" b="1" dirty="0">
                <a:solidFill>
                  <a:schemeClr val="accent2">
                    <a:lumMod val="50000"/>
                  </a:schemeClr>
                </a:solidFill>
              </a:rPr>
              <a:t>Katalysatorer</a:t>
            </a:r>
          </a:p>
          <a:p>
            <a:endParaRPr lang="nb-NO" sz="1200" b="1" dirty="0">
              <a:solidFill>
                <a:schemeClr val="tx1"/>
              </a:solidFill>
            </a:endParaRPr>
          </a:p>
          <a:p>
            <a:endParaRPr lang="nb-NO" sz="1200" b="1" dirty="0">
              <a:solidFill>
                <a:schemeClr val="tx1"/>
              </a:solidFill>
            </a:endParaRPr>
          </a:p>
          <a:p>
            <a:endParaRPr lang="nb-NO" sz="1200" b="1" dirty="0">
              <a:solidFill>
                <a:schemeClr val="tx1"/>
              </a:solidFill>
            </a:endParaRPr>
          </a:p>
          <a:p>
            <a:pPr algn="ctr"/>
            <a:endParaRPr lang="nb-NO" sz="1200" b="1" dirty="0">
              <a:solidFill>
                <a:schemeClr val="tx1"/>
              </a:solidFill>
            </a:endParaRPr>
          </a:p>
          <a:p>
            <a:endParaRPr lang="nb-NO" sz="1200" b="1" dirty="0">
              <a:solidFill>
                <a:schemeClr val="tx1"/>
              </a:solidFill>
            </a:endParaRPr>
          </a:p>
          <a:p>
            <a:endParaRPr lang="nb-NO" sz="1200" b="1" dirty="0">
              <a:solidFill>
                <a:schemeClr val="tx1"/>
              </a:solidFill>
            </a:endParaRPr>
          </a:p>
          <a:p>
            <a:endParaRPr lang="nb-NO" sz="1200" b="1" dirty="0">
              <a:solidFill>
                <a:schemeClr val="tx1"/>
              </a:solidFill>
            </a:endParaRPr>
          </a:p>
          <a:p>
            <a:endParaRPr lang="nb-NO" sz="1200" b="1" dirty="0">
              <a:solidFill>
                <a:schemeClr val="tx1"/>
              </a:solidFill>
            </a:endParaRPr>
          </a:p>
          <a:p>
            <a:endParaRPr lang="nb-NO" sz="1200" b="1" dirty="0">
              <a:solidFill>
                <a:schemeClr val="tx1"/>
              </a:solidFill>
            </a:endParaRPr>
          </a:p>
          <a:p>
            <a:endParaRPr lang="nb-NO" sz="1200" b="1" dirty="0">
              <a:solidFill>
                <a:schemeClr val="tx1"/>
              </a:solidFill>
            </a:endParaRPr>
          </a:p>
        </p:txBody>
      </p:sp>
      <p:sp>
        <p:nvSpPr>
          <p:cNvPr id="14" name="Rounded Rectangle 5"/>
          <p:cNvSpPr/>
          <p:nvPr/>
        </p:nvSpPr>
        <p:spPr>
          <a:xfrm>
            <a:off x="2366760" y="3208493"/>
            <a:ext cx="1523373" cy="54921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b="1" dirty="0">
                <a:solidFill>
                  <a:schemeClr val="tx1"/>
                </a:solidFill>
              </a:rPr>
              <a:t>Elevens omgivelser</a:t>
            </a:r>
            <a:endParaRPr lang="nb-NO" sz="1200" dirty="0">
              <a:solidFill>
                <a:schemeClr val="tx1"/>
              </a:solidFill>
            </a:endParaRPr>
          </a:p>
        </p:txBody>
      </p:sp>
      <p:sp>
        <p:nvSpPr>
          <p:cNvPr id="15" name="Rounded Rectangle 4"/>
          <p:cNvSpPr/>
          <p:nvPr/>
        </p:nvSpPr>
        <p:spPr>
          <a:xfrm>
            <a:off x="4513254" y="3184945"/>
            <a:ext cx="1859645" cy="5554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72000" rtlCol="0" anchor="ctr"/>
          <a:lstStyle/>
          <a:p>
            <a:pPr algn="ctr"/>
            <a:r>
              <a:rPr lang="nb-NO" sz="1600" b="1" dirty="0">
                <a:solidFill>
                  <a:schemeClr val="tx1"/>
                </a:solidFill>
              </a:rPr>
              <a:t>Eleven</a:t>
            </a:r>
          </a:p>
        </p:txBody>
      </p:sp>
      <p:sp>
        <p:nvSpPr>
          <p:cNvPr id="5" name="Bildeforklaring formet som et avrundet rektangel 4"/>
          <p:cNvSpPr/>
          <p:nvPr/>
        </p:nvSpPr>
        <p:spPr>
          <a:xfrm>
            <a:off x="6782094" y="2796080"/>
            <a:ext cx="2014783" cy="1230617"/>
          </a:xfrm>
          <a:prstGeom prst="wedgeRoundRectCallout">
            <a:avLst>
              <a:gd name="adj1" fmla="val -71525"/>
              <a:gd name="adj2" fmla="val 934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1400" dirty="0">
                <a:solidFill>
                  <a:schemeClr val="bg1"/>
                </a:solidFill>
              </a:rPr>
              <a:t>For eksempel personlighetstrekk, motivasjon etc. </a:t>
            </a:r>
          </a:p>
        </p:txBody>
      </p:sp>
      <p:sp>
        <p:nvSpPr>
          <p:cNvPr id="16" name="Bildeforklaring formet som et avrundet rektangel 15"/>
          <p:cNvSpPr/>
          <p:nvPr/>
        </p:nvSpPr>
        <p:spPr>
          <a:xfrm>
            <a:off x="77348" y="2784650"/>
            <a:ext cx="1905645" cy="1230617"/>
          </a:xfrm>
          <a:prstGeom prst="wedgeRoundRectCallout">
            <a:avLst>
              <a:gd name="adj1" fmla="val 70214"/>
              <a:gd name="adj2" fmla="val 1102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1400" dirty="0">
                <a:solidFill>
                  <a:schemeClr val="bg1"/>
                </a:solidFill>
              </a:rPr>
              <a:t>For eksempel sosiale forhold, læringsmiljø  etc.</a:t>
            </a:r>
          </a:p>
        </p:txBody>
      </p:sp>
      <p:sp>
        <p:nvSpPr>
          <p:cNvPr id="17" name="Right Arrow 12"/>
          <p:cNvSpPr/>
          <p:nvPr/>
        </p:nvSpPr>
        <p:spPr>
          <a:xfrm rot="5400000">
            <a:off x="3925546" y="4001067"/>
            <a:ext cx="597723" cy="429848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700"/>
          </a:p>
        </p:txBody>
      </p:sp>
    </p:spTree>
    <p:extLst>
      <p:ext uri="{BB962C8B-B14F-4D97-AF65-F5344CB8AC3E}">
        <p14:creationId xmlns:p14="http://schemas.microsoft.com/office/powerpoint/2010/main" val="301662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91B38-05CA-4384-83B7-97ABC141E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Diskuter to og to (5 minutt):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86011-FBC8-4281-8C0C-6AEDD5536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738" y="1517015"/>
            <a:ext cx="7583244" cy="33407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/>
              <a:t>Bruk figuren </a:t>
            </a:r>
            <a:r>
              <a:rPr lang="nb-NO" sz="2200" i="1" dirty="0"/>
              <a:t>En optimal læringsprosess</a:t>
            </a:r>
            <a:r>
              <a:rPr lang="nb-NO" sz="2200" dirty="0"/>
              <a:t>: </a:t>
            </a:r>
          </a:p>
          <a:p>
            <a:r>
              <a:rPr lang="nb-NO" sz="2200" dirty="0"/>
              <a:t>Hva kjennetegner et godt læringsmiljø for elever med stort læringspotensial?</a:t>
            </a:r>
          </a:p>
          <a:p>
            <a:r>
              <a:rPr lang="nb-NO" sz="2200" dirty="0"/>
              <a:t>Hvilke eksempler har du fra egen undervisning på at læringsmiljøet fremmer elevenes læring? </a:t>
            </a:r>
          </a:p>
          <a:p>
            <a:endParaRPr lang="nb-NO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739" y="3616532"/>
            <a:ext cx="7393477" cy="268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160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0A45BCBC-A183-423F-8491-728D692F6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667" y="3719405"/>
            <a:ext cx="6371316" cy="2512061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Læringsaktiviteter for elever med stort læringspotensial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200" dirty="0"/>
              <a:t>En god læringsprosess forutsetter </a:t>
            </a:r>
            <a:r>
              <a:rPr lang="nb-NO" sz="2200" i="1" dirty="0"/>
              <a:t>læringsaktiviteter</a:t>
            </a:r>
            <a:r>
              <a:rPr lang="nb-NO" sz="2200" b="1" dirty="0"/>
              <a:t> </a:t>
            </a:r>
            <a:r>
              <a:rPr lang="nb-NO" sz="2200" dirty="0"/>
              <a:t>som tar utgangspunkt i elevenes behov.</a:t>
            </a:r>
          </a:p>
          <a:p>
            <a:endParaRPr lang="en-US" dirty="0"/>
          </a:p>
        </p:txBody>
      </p:sp>
      <p:sp>
        <p:nvSpPr>
          <p:cNvPr id="6" name="Pil ned 5"/>
          <p:cNvSpPr/>
          <p:nvPr/>
        </p:nvSpPr>
        <p:spPr>
          <a:xfrm rot="20654745">
            <a:off x="3680416" y="3292423"/>
            <a:ext cx="243727" cy="2306596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vrundet rektangel 4"/>
          <p:cNvSpPr/>
          <p:nvPr/>
        </p:nvSpPr>
        <p:spPr>
          <a:xfrm>
            <a:off x="3990129" y="5607833"/>
            <a:ext cx="818937" cy="417161"/>
          </a:xfrm>
          <a:prstGeom prst="roundRect">
            <a:avLst/>
          </a:prstGeom>
          <a:noFill/>
          <a:ln w="28575">
            <a:solidFill>
              <a:srgbClr val="FF2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46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0D7B3A32-6CAD-4033-834C-839F2415D7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7667" y="3719405"/>
            <a:ext cx="6371316" cy="2512061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Gode læringsaktiviteter for elever med stort læringspotensial legger vekt på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8" y="1619699"/>
            <a:ext cx="7583244" cy="2894965"/>
          </a:xfrm>
        </p:spPr>
        <p:txBody>
          <a:bodyPr>
            <a:normAutofit/>
          </a:bodyPr>
          <a:lstStyle/>
          <a:p>
            <a:r>
              <a:rPr lang="nb-NO" sz="2200" dirty="0"/>
              <a:t>Kreativitet</a:t>
            </a:r>
          </a:p>
          <a:p>
            <a:r>
              <a:rPr lang="nb-NO" sz="2200" dirty="0"/>
              <a:t>Selvregulering/ autonomi</a:t>
            </a:r>
          </a:p>
          <a:p>
            <a:r>
              <a:rPr lang="nb-NO" sz="2200" dirty="0"/>
              <a:t>Tverrfaglighet</a:t>
            </a:r>
          </a:p>
          <a:p>
            <a:r>
              <a:rPr lang="nb-NO" sz="2200" dirty="0"/>
              <a:t>Høyere ordens tenkning</a:t>
            </a:r>
          </a:p>
          <a:p>
            <a:r>
              <a:rPr lang="nb-NO" sz="2200" dirty="0" err="1"/>
              <a:t>Autensitet</a:t>
            </a:r>
            <a:endParaRPr lang="nb-NO" sz="2200" dirty="0"/>
          </a:p>
          <a:p>
            <a:endParaRPr lang="en-US" sz="2400"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61008490-153B-470B-973F-BC91E517D0EB}"/>
              </a:ext>
            </a:extLst>
          </p:cNvPr>
          <p:cNvSpPr txBox="1"/>
          <p:nvPr/>
        </p:nvSpPr>
        <p:spPr>
          <a:xfrm>
            <a:off x="5293325" y="1865446"/>
            <a:ext cx="3171876" cy="178510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sz="2200" dirty="0"/>
              <a:t>Målet med </a:t>
            </a:r>
            <a:r>
              <a:rPr lang="nb-NO" sz="2200" dirty="0" smtClean="0"/>
              <a:t>undervisninga </a:t>
            </a:r>
            <a:r>
              <a:rPr lang="nb-NO" sz="2200" dirty="0"/>
              <a:t>avgjør om og i hvilken grad de ulike elementene trekkes inn i læringsaktivitetene.  </a:t>
            </a:r>
          </a:p>
        </p:txBody>
      </p:sp>
      <p:sp>
        <p:nvSpPr>
          <p:cNvPr id="11" name="Høyre klammeparentes 10">
            <a:extLst>
              <a:ext uri="{FF2B5EF4-FFF2-40B4-BE49-F238E27FC236}">
                <a16:creationId xmlns:a16="http://schemas.microsoft.com/office/drawing/2014/main" id="{34984F77-DD5E-4AB5-A535-209D4AA82BC5}"/>
              </a:ext>
            </a:extLst>
          </p:cNvPr>
          <p:cNvSpPr/>
          <p:nvPr/>
        </p:nvSpPr>
        <p:spPr>
          <a:xfrm>
            <a:off x="4253050" y="1659812"/>
            <a:ext cx="637900" cy="2196373"/>
          </a:xfrm>
          <a:prstGeom prst="rightBrac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Avrundet rektangel 4">
            <a:extLst>
              <a:ext uri="{FF2B5EF4-FFF2-40B4-BE49-F238E27FC236}">
                <a16:creationId xmlns:a16="http://schemas.microsoft.com/office/drawing/2014/main" id="{A9F56AC5-E998-4028-ACBF-5AE23796773C}"/>
              </a:ext>
            </a:extLst>
          </p:cNvPr>
          <p:cNvSpPr/>
          <p:nvPr/>
        </p:nvSpPr>
        <p:spPr>
          <a:xfrm>
            <a:off x="3990129" y="5607833"/>
            <a:ext cx="818937" cy="417161"/>
          </a:xfrm>
          <a:prstGeom prst="roundRect">
            <a:avLst/>
          </a:prstGeom>
          <a:noFill/>
          <a:ln w="28575">
            <a:solidFill>
              <a:srgbClr val="FF2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l ned 5">
            <a:extLst>
              <a:ext uri="{FF2B5EF4-FFF2-40B4-BE49-F238E27FC236}">
                <a16:creationId xmlns:a16="http://schemas.microsoft.com/office/drawing/2014/main" id="{90A6D826-F883-466C-9EE7-5A908972647F}"/>
              </a:ext>
            </a:extLst>
          </p:cNvPr>
          <p:cNvSpPr/>
          <p:nvPr/>
        </p:nvSpPr>
        <p:spPr>
          <a:xfrm rot="9858840">
            <a:off x="3730330" y="3417919"/>
            <a:ext cx="217456" cy="2173709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2281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l venstre 14"/>
          <p:cNvSpPr/>
          <p:nvPr/>
        </p:nvSpPr>
        <p:spPr>
          <a:xfrm>
            <a:off x="4444191" y="3122315"/>
            <a:ext cx="722168" cy="3886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l venstre 7"/>
          <p:cNvSpPr/>
          <p:nvPr/>
        </p:nvSpPr>
        <p:spPr>
          <a:xfrm>
            <a:off x="4444192" y="2225674"/>
            <a:ext cx="722168" cy="3886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Gode læringsaktiviteter for elever med stort læringspotensial legger vekt på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8" y="1825625"/>
            <a:ext cx="7583244" cy="2894965"/>
          </a:xfrm>
        </p:spPr>
        <p:txBody>
          <a:bodyPr>
            <a:normAutofit/>
          </a:bodyPr>
          <a:lstStyle/>
          <a:p>
            <a:r>
              <a:rPr lang="nb-NO" sz="2200" dirty="0"/>
              <a:t>Kreativitet</a:t>
            </a:r>
          </a:p>
          <a:p>
            <a:r>
              <a:rPr lang="nb-NO" sz="2200" dirty="0"/>
              <a:t>Selvregulering/ autonomi</a:t>
            </a:r>
          </a:p>
          <a:p>
            <a:r>
              <a:rPr lang="nb-NO" sz="2200" dirty="0"/>
              <a:t>Tverrfaglighet</a:t>
            </a:r>
          </a:p>
          <a:p>
            <a:r>
              <a:rPr lang="nb-NO" sz="2200" dirty="0"/>
              <a:t>Høyere ordens tenkning</a:t>
            </a:r>
          </a:p>
          <a:p>
            <a:r>
              <a:rPr lang="nb-NO" sz="2200" dirty="0" err="1"/>
              <a:t>Autensitet</a:t>
            </a:r>
            <a:endParaRPr lang="nb-NO" sz="2200" dirty="0"/>
          </a:p>
          <a:p>
            <a:endParaRPr lang="en-US" sz="2400" dirty="0"/>
          </a:p>
        </p:txBody>
      </p:sp>
      <p:sp>
        <p:nvSpPr>
          <p:cNvPr id="6" name="Bildeforklaring formet som et avrundet rektangel 5"/>
          <p:cNvSpPr/>
          <p:nvPr/>
        </p:nvSpPr>
        <p:spPr>
          <a:xfrm>
            <a:off x="4983480" y="2023110"/>
            <a:ext cx="4034790" cy="1703070"/>
          </a:xfrm>
          <a:prstGeom prst="wedgeRoundRectCallout">
            <a:avLst>
              <a:gd name="adj1" fmla="val 43535"/>
              <a:gd name="adj2" fmla="val 7081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2200" dirty="0"/>
              <a:t>Vi skal nå se nærmere på disse to elementene og gi eksempler på hvordan læreren kan implementere de i </a:t>
            </a:r>
            <a:r>
              <a:rPr lang="nb-NO" sz="2200" dirty="0" smtClean="0"/>
              <a:t>undervisninga.</a:t>
            </a:r>
            <a:endParaRPr lang="nb-NO" sz="2200" dirty="0"/>
          </a:p>
        </p:txBody>
      </p:sp>
      <p:sp>
        <p:nvSpPr>
          <p:cNvPr id="12" name="Avrundet rektangel 11"/>
          <p:cNvSpPr/>
          <p:nvPr/>
        </p:nvSpPr>
        <p:spPr>
          <a:xfrm>
            <a:off x="895738" y="2223168"/>
            <a:ext cx="3548453" cy="508602"/>
          </a:xfrm>
          <a:prstGeom prst="roundRect">
            <a:avLst/>
          </a:prstGeom>
          <a:noFill/>
          <a:ln w="28575">
            <a:solidFill>
              <a:srgbClr val="FF2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vrundet rektangel 12"/>
          <p:cNvSpPr/>
          <p:nvPr/>
        </p:nvSpPr>
        <p:spPr>
          <a:xfrm>
            <a:off x="895739" y="3042277"/>
            <a:ext cx="3548453" cy="508602"/>
          </a:xfrm>
          <a:prstGeom prst="roundRect">
            <a:avLst/>
          </a:prstGeom>
          <a:noFill/>
          <a:ln w="28575">
            <a:solidFill>
              <a:srgbClr val="FF2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3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" grpId="0" animBg="1"/>
      <p:bldP spid="6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Selvregulering/autonomi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8" y="1474470"/>
            <a:ext cx="7583244" cy="45314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200" dirty="0"/>
              <a:t>« (…) læreren skal utgjøre et stillas for elevene i deres arbeid for å utvide det området hvor de kan arbeide uten hjelp. (…) Elevene bør trenes i selv å vurdere og regulere når de trenger hjelp, hva de trenger hjelp til, og hvem de kan søke hjelp hos.» (</a:t>
            </a:r>
            <a:r>
              <a:rPr lang="nb-NO" sz="2200" dirty="0" err="1"/>
              <a:t>Skaalvik</a:t>
            </a:r>
            <a:r>
              <a:rPr lang="nb-NO" sz="2200" dirty="0"/>
              <a:t> </a:t>
            </a:r>
            <a:r>
              <a:rPr lang="nb-NO" sz="2200" dirty="0" smtClean="0"/>
              <a:t>og </a:t>
            </a:r>
            <a:r>
              <a:rPr lang="nb-NO" sz="2200" dirty="0" err="1"/>
              <a:t>Skaalvik</a:t>
            </a:r>
            <a:r>
              <a:rPr lang="nb-NO" sz="2200" dirty="0"/>
              <a:t>, 2005, s. 218)</a:t>
            </a:r>
          </a:p>
          <a:p>
            <a:pPr marL="0" indent="0">
              <a:buNone/>
            </a:pPr>
            <a:r>
              <a:rPr lang="nb-NO" sz="2200" dirty="0" smtClean="0"/>
              <a:t>Selvregulering/autonomi </a:t>
            </a:r>
            <a:r>
              <a:rPr lang="nb-NO" sz="2200" dirty="0"/>
              <a:t>kan oppnås gjennom aktiviteter som legger til rette for: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200" dirty="0"/>
              <a:t>variasjon i bruk av læringsstrategier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200" dirty="0"/>
              <a:t>fordypning i tema som eleven viser stor interesse for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200" dirty="0"/>
              <a:t>bruk av ulike digitale verktøy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200" dirty="0"/>
              <a:t>elevinvolvering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200" dirty="0"/>
              <a:t>variasjon i antall frihetsgrader </a:t>
            </a:r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endParaRPr lang="nb-NO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1089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Høyere ordens tenkning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nb-NO" sz="2200" dirty="0"/>
              <a:t>Kan oppnås gjennom aktiviteter som krever at elevene: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200" dirty="0"/>
              <a:t>sammenligner, analyserer, vurderer og trekker slutninger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200" dirty="0"/>
              <a:t>resonnerer på bakgrunn av teori eller </a:t>
            </a:r>
            <a:r>
              <a:rPr lang="nb-NO" sz="2200" dirty="0" smtClean="0"/>
              <a:t>evidens/data</a:t>
            </a:r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884852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Eksempel på kommunikasjon med elev for å fremme høyere ordens tenkning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31470" y="1992890"/>
            <a:ext cx="5486400" cy="418032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200" dirty="0"/>
              <a:t>Utfordre elevene på å sammenligne, analysere, vurdere og trekke slutninger.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200" dirty="0"/>
              <a:t>Etterspørre resonnement, evidens (data) og kilder som ligger bak konklusjoner.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200" dirty="0"/>
              <a:t>Utfordre elevenes forståelse om underliggende konsepter og bidra til abstraksjon.</a:t>
            </a:r>
          </a:p>
          <a:p>
            <a:endParaRPr lang="en-US" dirty="0"/>
          </a:p>
        </p:txBody>
      </p:sp>
      <p:sp>
        <p:nvSpPr>
          <p:cNvPr id="8" name="TekstSylinder 4">
            <a:extLst>
              <a:ext uri="{FF2B5EF4-FFF2-40B4-BE49-F238E27FC236}">
                <a16:creationId xmlns:a16="http://schemas.microsoft.com/office/drawing/2014/main" id="{3BDE5CA0-12AA-46AC-A536-F9CEEA185843}"/>
              </a:ext>
            </a:extLst>
          </p:cNvPr>
          <p:cNvSpPr txBox="1"/>
          <p:nvPr/>
        </p:nvSpPr>
        <p:spPr>
          <a:xfrm>
            <a:off x="6641737" y="6488668"/>
            <a:ext cx="2106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(Taber, 2007)</a:t>
            </a:r>
          </a:p>
        </p:txBody>
      </p:sp>
      <p:sp>
        <p:nvSpPr>
          <p:cNvPr id="4" name="Tankeboble: sky 3">
            <a:extLst>
              <a:ext uri="{FF2B5EF4-FFF2-40B4-BE49-F238E27FC236}">
                <a16:creationId xmlns:a16="http://schemas.microsoft.com/office/drawing/2014/main" id="{F69F4373-46D7-45D7-86D3-36946F75D50B}"/>
              </a:ext>
            </a:extLst>
          </p:cNvPr>
          <p:cNvSpPr/>
          <p:nvPr/>
        </p:nvSpPr>
        <p:spPr>
          <a:xfrm>
            <a:off x="5993130" y="1753178"/>
            <a:ext cx="2960370" cy="1127539"/>
          </a:xfrm>
          <a:prstGeom prst="cloudCallout">
            <a:avLst>
              <a:gd name="adj1" fmla="val -71380"/>
              <a:gd name="adj2" fmla="val 11713"/>
            </a:avLst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dirty="0"/>
          </a:p>
          <a:p>
            <a:pPr algn="ctr"/>
            <a:r>
              <a:rPr lang="nb-NO" sz="2000" dirty="0">
                <a:solidFill>
                  <a:schemeClr val="tx1"/>
                </a:solidFill>
              </a:rPr>
              <a:t>Hva er forskjellen mellom … og … ?</a:t>
            </a:r>
            <a:endParaRPr lang="nb-NO" dirty="0">
              <a:solidFill>
                <a:schemeClr val="tx1"/>
              </a:solidFill>
            </a:endParaRPr>
          </a:p>
          <a:p>
            <a:pPr algn="ctr"/>
            <a:endParaRPr lang="nb-NO" sz="2000" dirty="0"/>
          </a:p>
        </p:txBody>
      </p:sp>
      <p:sp>
        <p:nvSpPr>
          <p:cNvPr id="9" name="Tankeboble: sky 8">
            <a:extLst>
              <a:ext uri="{FF2B5EF4-FFF2-40B4-BE49-F238E27FC236}">
                <a16:creationId xmlns:a16="http://schemas.microsoft.com/office/drawing/2014/main" id="{D8E9A5F5-91A4-410C-9157-BCB46667829F}"/>
              </a:ext>
            </a:extLst>
          </p:cNvPr>
          <p:cNvSpPr/>
          <p:nvPr/>
        </p:nvSpPr>
        <p:spPr>
          <a:xfrm>
            <a:off x="5508703" y="3091382"/>
            <a:ext cx="3694146" cy="1590733"/>
          </a:xfrm>
          <a:prstGeom prst="cloudCallout">
            <a:avLst>
              <a:gd name="adj1" fmla="val -73509"/>
              <a:gd name="adj2" fmla="val -182"/>
            </a:avLst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endParaRPr lang="nb-NO" sz="2000" dirty="0"/>
          </a:p>
          <a:p>
            <a:pPr lvl="0" algn="ctr">
              <a:defRPr/>
            </a:pPr>
            <a:r>
              <a:rPr lang="nb-NO" sz="2000" dirty="0">
                <a:solidFill>
                  <a:schemeClr val="tx1"/>
                </a:solidFill>
              </a:rPr>
              <a:t>Hvordan kom du fram til dette? Hvorfor trekker du denne konklusjonen?</a:t>
            </a:r>
          </a:p>
          <a:p>
            <a:pPr algn="ctr"/>
            <a:endParaRPr lang="nb-NO" sz="2000" dirty="0"/>
          </a:p>
        </p:txBody>
      </p:sp>
      <p:sp>
        <p:nvSpPr>
          <p:cNvPr id="10" name="Tankeboble: sky 9">
            <a:extLst>
              <a:ext uri="{FF2B5EF4-FFF2-40B4-BE49-F238E27FC236}">
                <a16:creationId xmlns:a16="http://schemas.microsoft.com/office/drawing/2014/main" id="{BBDC0338-FE3E-4FBE-9A85-E28C3FC7B848}"/>
              </a:ext>
            </a:extLst>
          </p:cNvPr>
          <p:cNvSpPr/>
          <p:nvPr/>
        </p:nvSpPr>
        <p:spPr>
          <a:xfrm>
            <a:off x="5264422" y="4850406"/>
            <a:ext cx="2960370" cy="1338204"/>
          </a:xfrm>
          <a:prstGeom prst="cloudCallout">
            <a:avLst>
              <a:gd name="adj1" fmla="val -81829"/>
              <a:gd name="adj2" fmla="val -35766"/>
            </a:avLst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/>
              <a:t> </a:t>
            </a:r>
          </a:p>
          <a:p>
            <a:pPr algn="ctr"/>
            <a:r>
              <a:rPr lang="nb-NO" sz="2000" dirty="0">
                <a:solidFill>
                  <a:schemeClr val="tx1"/>
                </a:solidFill>
              </a:rPr>
              <a:t>Hvordan henger dette sammen </a:t>
            </a:r>
            <a:r>
              <a:rPr lang="nb-NO" sz="2000" dirty="0" smtClean="0">
                <a:solidFill>
                  <a:schemeClr val="tx1"/>
                </a:solidFill>
              </a:rPr>
              <a:t>med …?</a:t>
            </a:r>
            <a:endParaRPr lang="nb-NO" dirty="0">
              <a:solidFill>
                <a:schemeClr val="tx1"/>
              </a:solidFill>
            </a:endParaRPr>
          </a:p>
          <a:p>
            <a:pPr algn="ctr"/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428291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/>
              <a:t>Diskuter i par (10 min):</a:t>
            </a:r>
            <a:endParaRPr lang="en-US" sz="32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8" y="1825625"/>
            <a:ext cx="4419212" cy="28949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/>
              <a:t>Fem elementer som kjennetegner gode læringsaktiviteter.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200" dirty="0"/>
              <a:t>Hvorfor er dette fem elementer det er viktig å ta hensyn til når du underviser elever med stort læringspotensial?</a:t>
            </a:r>
          </a:p>
          <a:p>
            <a:r>
              <a:rPr lang="nb-NO" sz="2200" dirty="0"/>
              <a:t>Hvordan kan du legge til rette for dette i din undervisning?</a:t>
            </a:r>
          </a:p>
          <a:p>
            <a:pPr marL="0" indent="0">
              <a:buNone/>
            </a:pPr>
            <a:endParaRPr lang="nb-NO" sz="2400" dirty="0"/>
          </a:p>
          <a:p>
            <a:endParaRPr lang="en-US" sz="2400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B7DEE77-150A-4553-BA3B-9F95DC0C4EB8}"/>
              </a:ext>
            </a:extLst>
          </p:cNvPr>
          <p:cNvSpPr/>
          <p:nvPr/>
        </p:nvSpPr>
        <p:spPr>
          <a:xfrm>
            <a:off x="420354" y="5125224"/>
            <a:ext cx="8534012" cy="769441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nb-NO" sz="2200" dirty="0">
                <a:solidFill>
                  <a:schemeClr val="bg1"/>
                </a:solidFill>
              </a:rPr>
              <a:t>Videre presenteres en oversikt over hvordan gode læringsaktiviteter kan legge vekt på disse fem punktene.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AAE81611-E4AA-44E6-8A25-E9889E3DC798}"/>
              </a:ext>
            </a:extLst>
          </p:cNvPr>
          <p:cNvSpPr txBox="1"/>
          <p:nvPr/>
        </p:nvSpPr>
        <p:spPr>
          <a:xfrm>
            <a:off x="5388683" y="2017307"/>
            <a:ext cx="3090299" cy="2544286"/>
          </a:xfrm>
          <a:prstGeom prst="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nb-NO" sz="2000" dirty="0"/>
              <a:t>Kreativitet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nb-NO" sz="2000" dirty="0"/>
              <a:t>Selvregulering/ autonomi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nb-NO" sz="2000" dirty="0"/>
              <a:t>Tverrfaglighet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nb-NO" sz="2000" dirty="0"/>
              <a:t>Høyere ordens tenkning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nb-NO" sz="2000" dirty="0"/>
              <a:t>Autensitet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813028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b-NO" dirty="0">
                <a:solidFill>
                  <a:srgbClr val="268183"/>
                </a:solidFill>
              </a:rPr>
              <a:t>Mål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nb-NO" sz="2200" dirty="0"/>
              <a:t>Målet med denne modulen er å utvikle: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b-NO" sz="2200" dirty="0"/>
              <a:t>forståelse for hva som kjennetegner gode læringsaktiviteter for elever med stort læringspotensial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b-NO" sz="2200" dirty="0"/>
              <a:t>kompetanse i å differensiere læringsaktiviteter for elever med stort læringspotensial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27514381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3ABCF662-B970-40B2-9606-9C116E9EA5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0789654"/>
              </p:ext>
            </p:extLst>
          </p:nvPr>
        </p:nvGraphicFramePr>
        <p:xfrm>
          <a:off x="80010" y="287525"/>
          <a:ext cx="8518912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4898">
                  <a:extLst>
                    <a:ext uri="{9D8B030D-6E8A-4147-A177-3AD203B41FA5}">
                      <a16:colId xmlns:a16="http://schemas.microsoft.com/office/drawing/2014/main" val="2141447021"/>
                    </a:ext>
                  </a:extLst>
                </a:gridCol>
                <a:gridCol w="6714014">
                  <a:extLst>
                    <a:ext uri="{9D8B030D-6E8A-4147-A177-3AD203B41FA5}">
                      <a16:colId xmlns:a16="http://schemas.microsoft.com/office/drawing/2014/main" val="1806722274"/>
                    </a:ext>
                  </a:extLst>
                </a:gridCol>
              </a:tblGrid>
              <a:tr h="430496">
                <a:tc gridSpan="2">
                  <a:txBody>
                    <a:bodyPr/>
                    <a:lstStyle/>
                    <a:p>
                      <a:r>
                        <a:rPr lang="nb-NO" sz="2400" dirty="0"/>
                        <a:t>Gode læringsaktiviteter legger vekt på: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3639954"/>
                  </a:ext>
                </a:extLst>
              </a:tr>
              <a:tr h="11042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/>
                        <a:t>Kreativitet</a:t>
                      </a:r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/>
                        <a:t>Utforskende læringsaktiviteter som: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dirty="0"/>
                        <a:t>er komplekse og kan løses på ulike måter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dirty="0"/>
                        <a:t>utfordrer elevene til nytenkning, ved for eksempel å presentere nye ideer eller produsere innovative produkter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436597"/>
                  </a:ext>
                </a:extLst>
              </a:tr>
              <a:tr h="1613946">
                <a:tc>
                  <a:txBody>
                    <a:bodyPr/>
                    <a:lstStyle/>
                    <a:p>
                      <a:r>
                        <a:rPr lang="nb-NO" dirty="0"/>
                        <a:t>Selvregulering/ autonomi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Oppgaver som legger til rette for: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dirty="0"/>
                        <a:t>variasjon i bruk av læringsstrategier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dirty="0"/>
                        <a:t>fordypning i tema som eleven viser stor interesse for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dirty="0"/>
                        <a:t>bruk av ulike digitale verktøy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dirty="0"/>
                        <a:t>elevinvolvering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dirty="0"/>
                        <a:t>variasjon i antall frihetsgrader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0969174"/>
                  </a:ext>
                </a:extLst>
              </a:tr>
              <a:tr h="5946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/>
                        <a:t>Tverrfaglighet</a:t>
                      </a:r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/>
                        <a:t>Problemstillinger som krever kunnskaper og ferdigheter fra flere fagdisipliner eller fra ulike fag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9971142"/>
                  </a:ext>
                </a:extLst>
              </a:tr>
              <a:tr h="860991">
                <a:tc>
                  <a:txBody>
                    <a:bodyPr/>
                    <a:lstStyle/>
                    <a:p>
                      <a:r>
                        <a:rPr lang="nb-NO" dirty="0"/>
                        <a:t>Høyere ordens tenkning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nb-NO" dirty="0"/>
                        <a:t>Aktiviteter som krever at elevene: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dirty="0"/>
                        <a:t>sammenligner, analyserer, vurderer og trekker slutninger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dirty="0"/>
                        <a:t>resonnerer på bakgrunn av teori eller evidens/ 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4496156"/>
                  </a:ext>
                </a:extLst>
              </a:tr>
              <a:tr h="8609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b-NO" dirty="0"/>
                        <a:t>Autensitet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nb-NO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Reelle problemstillinger: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nb-NO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for eksempel samfunnsaktuelle problemstillinger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nb-NO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med ekte mottakere av løsningsforslagene og/ eller produktene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1368123"/>
                  </a:ext>
                </a:extLst>
              </a:tr>
            </a:tbl>
          </a:graphicData>
        </a:graphic>
      </p:graphicFrame>
      <p:sp>
        <p:nvSpPr>
          <p:cNvPr id="5" name="TekstSylinder 4">
            <a:extLst>
              <a:ext uri="{FF2B5EF4-FFF2-40B4-BE49-F238E27FC236}">
                <a16:creationId xmlns:a16="http://schemas.microsoft.com/office/drawing/2014/main" id="{BD23A118-DCE7-48FF-932E-376FCCA85507}"/>
              </a:ext>
            </a:extLst>
          </p:cNvPr>
          <p:cNvSpPr txBox="1"/>
          <p:nvPr/>
        </p:nvSpPr>
        <p:spPr>
          <a:xfrm>
            <a:off x="7029450" y="6266506"/>
            <a:ext cx="2651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(Taber, 2007)</a:t>
            </a:r>
          </a:p>
        </p:txBody>
      </p:sp>
      <p:sp>
        <p:nvSpPr>
          <p:cNvPr id="6" name="Bildeforklaring formet som et avrundet rektangel 5"/>
          <p:cNvSpPr/>
          <p:nvPr/>
        </p:nvSpPr>
        <p:spPr>
          <a:xfrm>
            <a:off x="4183380" y="101919"/>
            <a:ext cx="4876041" cy="3007041"/>
          </a:xfrm>
          <a:prstGeom prst="wedgeRoundRectCallout">
            <a:avLst>
              <a:gd name="adj1" fmla="val 43178"/>
              <a:gd name="adj2" fmla="val 67951"/>
              <a:gd name="adj3" fmla="val 16667"/>
            </a:avLst>
          </a:prstGeom>
          <a:solidFill>
            <a:schemeClr val="tx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/>
              <a:t>Dere skal nå prøve en elevaktivitet og deretter bruke denne oversikten (Gode læringsaktiviteter) til å diskutere over hvordan aktiviteten kan og bør tilpasses elever med stort læringspotensial </a:t>
            </a:r>
          </a:p>
        </p:txBody>
      </p:sp>
    </p:spTree>
    <p:extLst>
      <p:ext uri="{BB962C8B-B14F-4D97-AF65-F5344CB8AC3E}">
        <p14:creationId xmlns:p14="http://schemas.microsoft.com/office/powerpoint/2010/main" val="3155535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Gruppearbeid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A883D46C-4712-4EFB-BB3D-1EF2FC8AE2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n-NO" dirty="0"/>
              <a:t>25 </a:t>
            </a:r>
            <a:r>
              <a:rPr lang="nb-NO" dirty="0"/>
              <a:t>minutter</a:t>
            </a:r>
          </a:p>
        </p:txBody>
      </p:sp>
    </p:spTree>
    <p:extLst>
      <p:ext uri="{BB962C8B-B14F-4D97-AF65-F5344CB8AC3E}">
        <p14:creationId xmlns:p14="http://schemas.microsoft.com/office/powerpoint/2010/main" val="5253915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BB039F5-8A48-4F49-B7FD-64C00E5E8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Bærekraftig produktvalg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DB28B36F-9E2B-44F6-A6A2-DA40403002F1}"/>
              </a:ext>
            </a:extLst>
          </p:cNvPr>
          <p:cNvSpPr txBox="1"/>
          <p:nvPr/>
        </p:nvSpPr>
        <p:spPr>
          <a:xfrm>
            <a:off x="896400" y="1565451"/>
            <a:ext cx="79353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200" dirty="0"/>
              <a:t>Arbeid i grupper på </a:t>
            </a:r>
            <a:r>
              <a:rPr lang="nb-NO" sz="2200" dirty="0" smtClean="0"/>
              <a:t>3–5 </a:t>
            </a:r>
            <a:r>
              <a:rPr lang="nb-NO" sz="2200" dirty="0"/>
              <a:t>personer og gjør aktiviteten «Velg et eple</a:t>
            </a:r>
            <a:r>
              <a:rPr lang="nb-NO" sz="2200" dirty="0" smtClean="0"/>
              <a:t>».</a:t>
            </a:r>
            <a:endParaRPr lang="nb-NO" sz="2200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2D3FFDEC-6BE3-4A39-8D23-AE0303FA0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6400" y="1989323"/>
            <a:ext cx="3045601" cy="3438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38AFA7EC-1930-4AD3-A7B2-AAAD57EFE040}"/>
              </a:ext>
            </a:extLst>
          </p:cNvPr>
          <p:cNvSpPr txBox="1">
            <a:spLocks/>
          </p:cNvSpPr>
          <p:nvPr/>
        </p:nvSpPr>
        <p:spPr>
          <a:xfrm>
            <a:off x="4572000" y="2416925"/>
            <a:ext cx="4038600" cy="367637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200" dirty="0"/>
              <a:t>Oppdraget deres er å kjøpe epler til en skoletur.</a:t>
            </a:r>
          </a:p>
          <a:p>
            <a:endParaRPr lang="nb-NO" sz="2200" dirty="0"/>
          </a:p>
          <a:p>
            <a:r>
              <a:rPr lang="nb-NO" sz="2200" dirty="0"/>
              <a:t>Hvilken sort skal du kjøpe og hvorfor?</a:t>
            </a:r>
          </a:p>
          <a:p>
            <a:pPr marL="0" indent="0">
              <a:buNone/>
            </a:pPr>
            <a:endParaRPr lang="nb-NO" sz="2200" dirty="0"/>
          </a:p>
          <a:p>
            <a:pPr marL="0" indent="0">
              <a:buNone/>
            </a:pPr>
            <a:endParaRPr lang="nb-NO" sz="1800" dirty="0">
              <a:hlinkClick r:id="rId3"/>
            </a:endParaRPr>
          </a:p>
          <a:p>
            <a:pPr marL="0" indent="0">
              <a:buNone/>
            </a:pPr>
            <a:r>
              <a:rPr lang="nb-NO" sz="1800" dirty="0">
                <a:hlinkClick r:id="rId3"/>
              </a:rPr>
              <a:t>naturfag.no</a:t>
            </a:r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36209406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344BDA8-8DD1-4CB6-92D8-1E072C0EE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Bærekraftig produktvalg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3366D0F-5F5A-4FEC-AF65-D4F305232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018" y="1458072"/>
            <a:ext cx="7583244" cy="4180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/>
              <a:t>Hvilke </a:t>
            </a:r>
            <a:r>
              <a:rPr lang="nb-NO" sz="2200" dirty="0" smtClean="0"/>
              <a:t>tre </a:t>
            </a:r>
            <a:r>
              <a:rPr lang="nb-NO" sz="2200" dirty="0"/>
              <a:t>kriterier vil dere bruke som grunnlag for valget deres? </a:t>
            </a:r>
          </a:p>
          <a:p>
            <a:pPr marL="0" indent="0">
              <a:buNone/>
            </a:pPr>
            <a:r>
              <a:rPr lang="nb-NO" sz="2200" dirty="0"/>
              <a:t>Diskuter i gruppa (2 min</a:t>
            </a:r>
            <a:r>
              <a:rPr lang="nb-NO" sz="2200" dirty="0" smtClean="0"/>
              <a:t>).</a:t>
            </a:r>
            <a:endParaRPr lang="nb-NO" sz="2200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FE9241BF-8D1F-496A-9CA9-271645A40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56385"/>
            <a:ext cx="9144000" cy="440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4283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755B161-1586-48AC-8D75-171EB3E07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Gruppearbeid (10 min)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9B3806C-AA4B-4393-ADC7-BD93569F86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/>
              <a:t>Bruk informasjonen om eplene, og diskuter i gruppa:</a:t>
            </a:r>
          </a:p>
          <a:p>
            <a:r>
              <a:rPr lang="nb-NO" sz="2200" dirty="0"/>
              <a:t>Hvilket eple skal dere velge?</a:t>
            </a:r>
          </a:p>
          <a:p>
            <a:r>
              <a:rPr lang="nb-NO" sz="2200" dirty="0"/>
              <a:t>Hva er hovedargumentet?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67B83078-A42B-4AAD-A37C-AFA759538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9558" y="3303275"/>
            <a:ext cx="2462983" cy="3439863"/>
          </a:xfrm>
          <a:prstGeom prst="rect">
            <a:avLst/>
          </a:prstGeom>
        </p:spPr>
      </p:pic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99968EC1-33C3-401F-82A6-A3460E7927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2541" y="3303276"/>
            <a:ext cx="2665324" cy="343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9415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755B161-1586-48AC-8D75-171EB3E07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Deling i plenum (5 min)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9B3806C-AA4B-4393-ADC7-BD93569F86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/>
              <a:t>Del med de andre gruppene:</a:t>
            </a:r>
          </a:p>
          <a:p>
            <a:r>
              <a:rPr lang="nb-NO" sz="2200" dirty="0"/>
              <a:t>Hvilket eple valgte dere?</a:t>
            </a:r>
          </a:p>
          <a:p>
            <a:r>
              <a:rPr lang="nb-NO" sz="2200" dirty="0"/>
              <a:t>Hva var hovedargumentet deres?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67B83078-A42B-4AAD-A37C-AFA759538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9558" y="3303275"/>
            <a:ext cx="2462983" cy="3439863"/>
          </a:xfrm>
          <a:prstGeom prst="rect">
            <a:avLst/>
          </a:prstGeom>
        </p:spPr>
      </p:pic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99968EC1-33C3-401F-82A6-A3460E7927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2541" y="3303276"/>
            <a:ext cx="2665324" cy="343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6108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89D174A-A7C5-42EA-8B43-3B7719169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er bærekraftig utvikling?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052B11D-64FD-4DB8-AD4F-E009560B3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7845F4EE-BCA6-40C4-BB33-D58EF58312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376" y="1761738"/>
            <a:ext cx="8147248" cy="457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999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F5BA6F0-69B4-42CA-B95B-AA34CB0D8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Gruppearbeid (5 min)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CB3864D-C577-4E79-92BF-52B150DAD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/>
              <a:t>Diskuter i gruppa:</a:t>
            </a:r>
          </a:p>
          <a:p>
            <a:r>
              <a:rPr lang="nb-NO" sz="2200" dirty="0"/>
              <a:t>Vurder om hovedargumentet deres bygger mest på økonomiske, sosiale eller økologiske forhold.</a:t>
            </a:r>
          </a:p>
          <a:p>
            <a:pPr marL="0" indent="0">
              <a:buNone/>
            </a:pPr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13437218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Diskusjon</a:t>
            </a:r>
            <a:endParaRPr lang="en-US" dirty="0"/>
          </a:p>
        </p:txBody>
      </p:sp>
      <p:sp>
        <p:nvSpPr>
          <p:cNvPr id="5" name="Undertit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10 </a:t>
            </a:r>
            <a:r>
              <a:rPr lang="en-US" dirty="0" err="1"/>
              <a:t>minutter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7403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AEEAD3-559F-4830-B136-E8EE127C2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Diskuter i gruppene (5 min):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53714BD-9408-4BEC-9372-7B8AEF8A4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738" y="1520190"/>
            <a:ext cx="7583244" cy="4485755"/>
          </a:xfrm>
        </p:spPr>
        <p:txBody>
          <a:bodyPr/>
          <a:lstStyle/>
          <a:p>
            <a:r>
              <a:rPr lang="nb-NO" sz="2200" dirty="0"/>
              <a:t>Tenk på aktiviteten </a:t>
            </a:r>
            <a:r>
              <a:rPr lang="nb-NO" sz="2200" i="1" dirty="0"/>
              <a:t>Bærekraftig produktvalg </a:t>
            </a:r>
            <a:r>
              <a:rPr lang="nb-NO" sz="2200" dirty="0"/>
              <a:t>som</a:t>
            </a:r>
            <a:r>
              <a:rPr lang="nb-NO" sz="2200" i="1" dirty="0"/>
              <a:t> </a:t>
            </a:r>
            <a:r>
              <a:rPr lang="nb-NO" sz="2200" dirty="0"/>
              <a:t>dere nettopp har gjennomført. </a:t>
            </a:r>
          </a:p>
          <a:p>
            <a:r>
              <a:rPr lang="nb-NO" sz="2200" dirty="0"/>
              <a:t>Bruk oversikten </a:t>
            </a:r>
            <a:r>
              <a:rPr lang="nb-NO" sz="2200" i="1" dirty="0"/>
              <a:t>Gode læringsaktiviteter.</a:t>
            </a:r>
            <a:endParaRPr lang="nb-NO" sz="2200" dirty="0"/>
          </a:p>
          <a:p>
            <a:r>
              <a:rPr lang="nb-NO" sz="2200" dirty="0"/>
              <a:t>Diskuter hvordan aktiviteten </a:t>
            </a:r>
            <a:r>
              <a:rPr lang="nb-NO" sz="2200" i="1" dirty="0"/>
              <a:t>Bærekraftig produktvalg </a:t>
            </a:r>
            <a:r>
              <a:rPr lang="nb-NO" sz="2200" dirty="0"/>
              <a:t>bør tilpasses elever med stort læringspotensial? Begrunn hvorfor.</a:t>
            </a:r>
          </a:p>
          <a:p>
            <a:pPr>
              <a:buFontTx/>
              <a:buChar char="-"/>
            </a:pP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6FD899AA-3157-4E90-9106-ABF1439BC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855" y="3745765"/>
            <a:ext cx="3934975" cy="281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536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b-NO" dirty="0">
                <a:solidFill>
                  <a:srgbClr val="268183"/>
                </a:solidFill>
              </a:rPr>
              <a:t>Tidsplan for denne økta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1556440"/>
              </p:ext>
            </p:extLst>
          </p:nvPr>
        </p:nvGraphicFramePr>
        <p:xfrm>
          <a:off x="895350" y="1825625"/>
          <a:ext cx="7583488" cy="298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1674">
                  <a:extLst>
                    <a:ext uri="{9D8B030D-6E8A-4147-A177-3AD203B41FA5}">
                      <a16:colId xmlns:a16="http://schemas.microsoft.com/office/drawing/2014/main" val="3943618325"/>
                    </a:ext>
                  </a:extLst>
                </a:gridCol>
                <a:gridCol w="2571814">
                  <a:extLst>
                    <a:ext uri="{9D8B030D-6E8A-4147-A177-3AD203B41FA5}">
                      <a16:colId xmlns:a16="http://schemas.microsoft.com/office/drawing/2014/main" val="2311720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sz="2200" b="0" dirty="0"/>
                        <a:t>Aktivitet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b="0" dirty="0"/>
                        <a:t>Tid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857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200" dirty="0"/>
                        <a:t>Oppsummer forarbeid i grupper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dirty="0"/>
                        <a:t>15 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5347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200" dirty="0"/>
                        <a:t>Faglig påfyll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dirty="0"/>
                        <a:t>30 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079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200" dirty="0"/>
                        <a:t>Gruppeoppgave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dirty="0"/>
                        <a:t>25 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3889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200" dirty="0"/>
                        <a:t>Diskusjon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dirty="0"/>
                        <a:t>10 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5009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200" dirty="0"/>
                        <a:t>Planlegge differensiert undervisning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dirty="0"/>
                        <a:t>10 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0662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200" b="1" dirty="0"/>
                        <a:t>Totalt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b="1" baseline="0" dirty="0"/>
                        <a:t>90 </a:t>
                      </a:r>
                      <a:r>
                        <a:rPr lang="nb-NO" sz="2200" b="1" dirty="0"/>
                        <a:t>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3953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2564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AEEAD3-559F-4830-B136-E8EE127C2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Del i plenum (5 min):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53714BD-9408-4BEC-9372-7B8AEF8A40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200" dirty="0"/>
              <a:t>Hver gruppe </a:t>
            </a:r>
            <a:r>
              <a:rPr lang="nb-NO" sz="2200" dirty="0" smtClean="0"/>
              <a:t>deler:</a:t>
            </a:r>
            <a:endParaRPr lang="nb-NO" sz="2200" dirty="0"/>
          </a:p>
          <a:p>
            <a:r>
              <a:rPr lang="nb-NO" sz="2200" dirty="0" smtClean="0"/>
              <a:t>Hvordan bør aktiviteten </a:t>
            </a:r>
            <a:r>
              <a:rPr lang="nb-NO" sz="2200" i="1" dirty="0"/>
              <a:t>Bærekraftig produktvalg </a:t>
            </a:r>
            <a:r>
              <a:rPr lang="nb-NO" sz="2200" dirty="0" smtClean="0"/>
              <a:t>tilpasses </a:t>
            </a:r>
            <a:r>
              <a:rPr lang="nb-NO" sz="2200" dirty="0"/>
              <a:t>elever med stort </a:t>
            </a:r>
            <a:r>
              <a:rPr lang="nb-NO" sz="2200" dirty="0" smtClean="0"/>
              <a:t>læringspotensial? Begrunn </a:t>
            </a:r>
            <a:r>
              <a:rPr lang="nb-NO" sz="2200" dirty="0"/>
              <a:t>hvorfor.</a:t>
            </a:r>
          </a:p>
          <a:p>
            <a:pPr>
              <a:buFontTx/>
              <a:buChar char="-"/>
            </a:pPr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6FD899AA-3157-4E90-9106-ABF1439BC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855" y="3222702"/>
            <a:ext cx="4666130" cy="333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1601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Planlegg egen undervisning 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A883D46C-4712-4EFB-BB3D-1EF2FC8AE2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10 minutter</a:t>
            </a:r>
          </a:p>
        </p:txBody>
      </p:sp>
    </p:spTree>
    <p:extLst>
      <p:ext uri="{BB962C8B-B14F-4D97-AF65-F5344CB8AC3E}">
        <p14:creationId xmlns:p14="http://schemas.microsoft.com/office/powerpoint/2010/main" val="14616789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b-NO" dirty="0"/>
              <a:t>Planlegge differensiert undervisning</a:t>
            </a:r>
            <a:endParaRPr lang="nb-NO" dirty="0">
              <a:solidFill>
                <a:srgbClr val="268183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8" y="1405890"/>
            <a:ext cx="7583244" cy="4465119"/>
          </a:xfrm>
        </p:spPr>
        <p:txBody>
          <a:bodyPr>
            <a:normAutofit/>
          </a:bodyPr>
          <a:lstStyle/>
          <a:p>
            <a:r>
              <a:rPr lang="nb-NO" sz="2200" dirty="0"/>
              <a:t>Velg et tema du/dere skal jobbe med.</a:t>
            </a:r>
          </a:p>
          <a:p>
            <a:r>
              <a:rPr lang="nb-NO" sz="2200" dirty="0"/>
              <a:t>Bruk oversikten </a:t>
            </a:r>
            <a:r>
              <a:rPr lang="nb-NO" sz="2200" i="1" dirty="0"/>
              <a:t>Gode læringsaktiviteter.</a:t>
            </a:r>
          </a:p>
          <a:p>
            <a:r>
              <a:rPr lang="nb-NO" sz="2200" dirty="0"/>
              <a:t>Planlegg en undervisningsaktivitet eller et undervisningsopplegg som er tilpasset dine elever med stort læringspotensial.</a:t>
            </a:r>
          </a:p>
          <a:p>
            <a:r>
              <a:rPr lang="nb-NO" sz="2200" dirty="0"/>
              <a:t>Velg </a:t>
            </a:r>
            <a:r>
              <a:rPr lang="nb-NO" sz="2200" i="1" dirty="0" smtClean="0"/>
              <a:t>ett</a:t>
            </a:r>
            <a:r>
              <a:rPr lang="nb-NO" sz="2200" dirty="0" smtClean="0"/>
              <a:t> </a:t>
            </a:r>
            <a:r>
              <a:rPr lang="nb-NO" sz="2200" dirty="0"/>
              <a:t>av </a:t>
            </a:r>
            <a:r>
              <a:rPr lang="nb-NO" sz="2200" dirty="0">
                <a:solidFill>
                  <a:srgbClr val="333333"/>
                </a:solidFill>
              </a:rPr>
              <a:t>elementene i oversikten du ønsker å vektlegge i aktiviteten.</a:t>
            </a:r>
          </a:p>
          <a:p>
            <a:pPr marL="0" indent="0">
              <a:buNone/>
            </a:pPr>
            <a:endParaRPr lang="nb-NO" sz="2200" i="1" dirty="0"/>
          </a:p>
          <a:p>
            <a:pPr marL="0" indent="0">
              <a:buNone/>
            </a:pPr>
            <a:endParaRPr lang="nb-NO" sz="2200" i="1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E4FACE34-1998-4D03-9E47-D6BD4EB66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0235" y="4114800"/>
            <a:ext cx="3483036" cy="249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932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71179" y="2454618"/>
            <a:ext cx="7801641" cy="1674976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nb-NO" dirty="0"/>
              <a:t>De gode læringsaktivitetene</a:t>
            </a:r>
            <a:br>
              <a:rPr lang="nb-NO" dirty="0"/>
            </a:br>
            <a:r>
              <a:rPr lang="nb-NO" sz="3200" dirty="0" smtClean="0">
                <a:solidFill>
                  <a:srgbClr val="268183"/>
                </a:solidFill>
              </a:rPr>
              <a:t>B – Samarbeid</a:t>
            </a:r>
            <a:endParaRPr lang="nb-NO" dirty="0">
              <a:solidFill>
                <a:srgbClr val="268183"/>
              </a:solidFill>
            </a:endParaRPr>
          </a:p>
        </p:txBody>
      </p:sp>
      <p:sp>
        <p:nvSpPr>
          <p:cNvPr id="4" name="Undertittel 3">
            <a:extLst>
              <a:ext uri="{FF2B5EF4-FFF2-40B4-BE49-F238E27FC236}">
                <a16:creationId xmlns:a16="http://schemas.microsoft.com/office/drawing/2014/main" id="{DD7B2E6B-256D-4F96-A706-9450185353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1783" y="1912281"/>
            <a:ext cx="5280434" cy="442989"/>
          </a:xfrm>
        </p:spPr>
        <p:txBody>
          <a:bodyPr/>
          <a:lstStyle/>
          <a:p>
            <a:r>
              <a:rPr lang="nb-NO" dirty="0"/>
              <a:t>Modul 3</a:t>
            </a:r>
          </a:p>
        </p:txBody>
      </p:sp>
    </p:spTree>
    <p:extLst>
      <p:ext uri="{BB962C8B-B14F-4D97-AF65-F5344CB8AC3E}">
        <p14:creationId xmlns:p14="http://schemas.microsoft.com/office/powerpoint/2010/main" val="22406591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b-NO" dirty="0">
                <a:solidFill>
                  <a:srgbClr val="268183"/>
                </a:solidFill>
              </a:rPr>
              <a:t>Mål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nb-NO" sz="2200" dirty="0"/>
              <a:t>Målet med denne modulen er å utvikle: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b-NO" sz="2200" dirty="0"/>
              <a:t>forståelse for hva som kjennetegner gode læringsaktiviteter for elever med stort læringspotensial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b-NO" sz="2200" dirty="0"/>
              <a:t>kompetanse i å differensiere læringsaktiviteter for elever med stort læringspotensial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40601184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n-NO" dirty="0">
                <a:solidFill>
                  <a:srgbClr val="268183"/>
                </a:solidFill>
              </a:rPr>
              <a:t>Tidsplan for denne økta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9157974"/>
              </p:ext>
            </p:extLst>
          </p:nvPr>
        </p:nvGraphicFramePr>
        <p:xfrm>
          <a:off x="965200" y="1825625"/>
          <a:ext cx="7150100" cy="298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89500">
                  <a:extLst>
                    <a:ext uri="{9D8B030D-6E8A-4147-A177-3AD203B41FA5}">
                      <a16:colId xmlns:a16="http://schemas.microsoft.com/office/drawing/2014/main" val="3943618325"/>
                    </a:ext>
                  </a:extLst>
                </a:gridCol>
                <a:gridCol w="2260600">
                  <a:extLst>
                    <a:ext uri="{9D8B030D-6E8A-4147-A177-3AD203B41FA5}">
                      <a16:colId xmlns:a16="http://schemas.microsoft.com/office/drawing/2014/main" val="2311720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n-NO" sz="2200" b="0" noProof="0" dirty="0"/>
                        <a:t>Aktivitet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sz="2200" b="0" noProof="0" dirty="0"/>
                        <a:t>Tid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857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200" noProof="0" dirty="0"/>
                        <a:t>Del</a:t>
                      </a:r>
                      <a:r>
                        <a:rPr lang="nb-NO" sz="2200" baseline="0" noProof="0" dirty="0"/>
                        <a:t> i grupper</a:t>
                      </a:r>
                      <a:endParaRPr lang="nb-NO" sz="2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noProof="0" dirty="0"/>
                        <a:t>10 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079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200" noProof="0" dirty="0"/>
                        <a:t>Diskuter i grupper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noProof="0" dirty="0"/>
                        <a:t>10</a:t>
                      </a:r>
                      <a:r>
                        <a:rPr lang="nb-NO" sz="2200" baseline="0" noProof="0" dirty="0"/>
                        <a:t> minutter</a:t>
                      </a:r>
                      <a:endParaRPr lang="nb-NO" sz="22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1805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200" noProof="0" dirty="0"/>
                        <a:t>Forbered deling i plenum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noProof="0" dirty="0"/>
                        <a:t>3 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2037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200" noProof="0" dirty="0"/>
                        <a:t>Oppsummer</a:t>
                      </a:r>
                      <a:r>
                        <a:rPr lang="nb-NO" sz="2200" baseline="0" noProof="0" dirty="0"/>
                        <a:t> i plenum</a:t>
                      </a:r>
                      <a:endParaRPr lang="nb-NO" sz="2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noProof="0" dirty="0"/>
                        <a:t>10 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641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200" noProof="0" dirty="0"/>
                        <a:t>Tenk-par-del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noProof="0" dirty="0"/>
                        <a:t>12 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200" b="1" noProof="0" dirty="0"/>
                        <a:t>Totalt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b="1" noProof="0" dirty="0"/>
                        <a:t>45 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3953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58098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38" y="242271"/>
            <a:ext cx="7583243" cy="1068093"/>
          </a:xfrm>
        </p:spPr>
        <p:txBody>
          <a:bodyPr>
            <a:normAutofit/>
          </a:bodyPr>
          <a:lstStyle/>
          <a:p>
            <a:r>
              <a:rPr lang="nb-NO" dirty="0"/>
              <a:t>Del i grupper (10 </a:t>
            </a:r>
            <a:r>
              <a:rPr lang="nb-NO" dirty="0" smtClean="0"/>
              <a:t>min)</a:t>
            </a:r>
            <a:endParaRPr lang="nn-NO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97444" y="3647420"/>
            <a:ext cx="5645886" cy="1140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n-NO" sz="22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97445" y="1435261"/>
            <a:ext cx="7681536" cy="509128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nb-NO" sz="2200" dirty="0"/>
              <a:t>Hver person forteller kort:</a:t>
            </a:r>
          </a:p>
          <a:p>
            <a:pPr marL="342900" lvl="1" indent="-342900">
              <a:lnSpc>
                <a:spcPct val="100000"/>
              </a:lnSpc>
              <a:spcBef>
                <a:spcPts val="1000"/>
              </a:spcBef>
            </a:pPr>
            <a:r>
              <a:rPr lang="nb-NO" sz="2200" dirty="0"/>
              <a:t>Hvordan gjennomførte du den planlagte aktiviteten.</a:t>
            </a:r>
          </a:p>
          <a:p>
            <a:pPr marL="457200" lvl="1" indent="-457200">
              <a:lnSpc>
                <a:spcPct val="100000"/>
              </a:lnSpc>
              <a:spcBef>
                <a:spcPts val="1000"/>
              </a:spcBef>
            </a:pPr>
            <a:endParaRPr lang="nb-NO" sz="2200" dirty="0">
              <a:solidFill>
                <a:srgbClr val="333333"/>
              </a:solidFill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AB34E28F-2030-457F-917C-1C8797A91A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6621" y="2932772"/>
            <a:ext cx="4473147" cy="320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8861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39" y="264286"/>
            <a:ext cx="7583243" cy="1325563"/>
          </a:xfrm>
        </p:spPr>
        <p:txBody>
          <a:bodyPr>
            <a:normAutofit/>
          </a:bodyPr>
          <a:lstStyle/>
          <a:p>
            <a:r>
              <a:rPr lang="nb-NO" dirty="0"/>
              <a:t>Diskuter i grupper (10 </a:t>
            </a:r>
            <a:r>
              <a:rPr lang="nb-NO" dirty="0" smtClean="0"/>
              <a:t>min)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8" y="1589849"/>
            <a:ext cx="7583244" cy="4180320"/>
          </a:xfrm>
        </p:spPr>
        <p:txBody>
          <a:bodyPr/>
          <a:lstStyle/>
          <a:p>
            <a:r>
              <a:rPr lang="nb-NO" sz="2200" dirty="0">
                <a:solidFill>
                  <a:srgbClr val="333333"/>
                </a:solidFill>
              </a:rPr>
              <a:t>Hvilke av elementene i oversikten </a:t>
            </a:r>
            <a:r>
              <a:rPr lang="nb-NO" sz="2200" i="1" dirty="0">
                <a:solidFill>
                  <a:srgbClr val="333333"/>
                </a:solidFill>
              </a:rPr>
              <a:t>Gode læringsaktiviteter</a:t>
            </a:r>
            <a:r>
              <a:rPr lang="nb-NO" sz="2200" dirty="0">
                <a:solidFill>
                  <a:srgbClr val="333333"/>
                </a:solidFill>
              </a:rPr>
              <a:t> vektla du i </a:t>
            </a:r>
            <a:r>
              <a:rPr lang="nb-NO" sz="2200" dirty="0" smtClean="0">
                <a:solidFill>
                  <a:srgbClr val="333333"/>
                </a:solidFill>
              </a:rPr>
              <a:t>utviklinga </a:t>
            </a:r>
            <a:r>
              <a:rPr lang="nb-NO" sz="2200" dirty="0">
                <a:solidFill>
                  <a:srgbClr val="333333"/>
                </a:solidFill>
              </a:rPr>
              <a:t>av aktiviteten?</a:t>
            </a:r>
          </a:p>
          <a:p>
            <a:r>
              <a:rPr lang="nb-NO" sz="2200" dirty="0"/>
              <a:t>Hva ville dere har gjort annerledes? Hvorfor?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97444" y="3647420"/>
            <a:ext cx="5645886" cy="1140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n-NO" sz="2200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B3A3BA80-D374-4F62-BA0C-5552F7D84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5768" y="3322513"/>
            <a:ext cx="4003183" cy="286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3646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Forbered deling i plenum (3 </a:t>
            </a:r>
            <a:r>
              <a:rPr lang="nb-NO" dirty="0" smtClean="0"/>
              <a:t>min)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200" dirty="0"/>
              <a:t>Velg et eksempel som dere vil dele i plenum der dere kort  forteller om: 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2200" dirty="0"/>
              <a:t>Gjennomføring 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2200" dirty="0"/>
              <a:t>Hvilke </a:t>
            </a:r>
            <a:r>
              <a:rPr lang="nb-NO" sz="2200" dirty="0">
                <a:solidFill>
                  <a:srgbClr val="333333"/>
                </a:solidFill>
              </a:rPr>
              <a:t>av elementene i oversikten </a:t>
            </a:r>
            <a:r>
              <a:rPr lang="nb-NO" sz="2200" dirty="0" smtClean="0">
                <a:solidFill>
                  <a:srgbClr val="333333"/>
                </a:solidFill>
              </a:rPr>
              <a:t>ble </a:t>
            </a:r>
            <a:r>
              <a:rPr lang="nb-NO" sz="2200" dirty="0">
                <a:solidFill>
                  <a:srgbClr val="333333"/>
                </a:solidFill>
              </a:rPr>
              <a:t>vektlagt i </a:t>
            </a:r>
            <a:r>
              <a:rPr lang="nb-NO" sz="2200" dirty="0" smtClean="0">
                <a:solidFill>
                  <a:srgbClr val="333333"/>
                </a:solidFill>
              </a:rPr>
              <a:t>utviklinga </a:t>
            </a:r>
            <a:r>
              <a:rPr lang="nb-NO" sz="2200" dirty="0">
                <a:solidFill>
                  <a:srgbClr val="333333"/>
                </a:solidFill>
              </a:rPr>
              <a:t>av </a:t>
            </a:r>
            <a:r>
              <a:rPr lang="nb-NO" sz="2200" dirty="0" smtClean="0">
                <a:solidFill>
                  <a:srgbClr val="333333"/>
                </a:solidFill>
              </a:rPr>
              <a:t>aktiviteten?</a:t>
            </a:r>
            <a:endParaRPr lang="nb-NO" sz="2200" dirty="0">
              <a:solidFill>
                <a:srgbClr val="333333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nb-NO" sz="2200" dirty="0">
                <a:solidFill>
                  <a:srgbClr val="333333"/>
                </a:solidFill>
              </a:rPr>
              <a:t>Hva dere ville dere ha gjort </a:t>
            </a:r>
            <a:r>
              <a:rPr lang="nb-NO" sz="2200" dirty="0" smtClean="0">
                <a:solidFill>
                  <a:srgbClr val="333333"/>
                </a:solidFill>
              </a:rPr>
              <a:t>annerledes? Hvorfor</a:t>
            </a:r>
            <a:r>
              <a:rPr lang="nb-NO" sz="2200" dirty="0">
                <a:solidFill>
                  <a:srgbClr val="333333"/>
                </a:solidFill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endParaRPr lang="nb-NO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0190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38" y="242271"/>
            <a:ext cx="7583243" cy="1068093"/>
          </a:xfrm>
        </p:spPr>
        <p:txBody>
          <a:bodyPr>
            <a:normAutofit/>
          </a:bodyPr>
          <a:lstStyle/>
          <a:p>
            <a:r>
              <a:rPr lang="nb-NO" dirty="0"/>
              <a:t>Oppsummer i plenum (10 </a:t>
            </a:r>
            <a:r>
              <a:rPr lang="nb-NO" dirty="0" smtClean="0"/>
              <a:t>min)</a:t>
            </a:r>
            <a:endParaRPr lang="nn-NO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97444" y="3647420"/>
            <a:ext cx="5645886" cy="1140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n-NO" sz="22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97445" y="1435261"/>
            <a:ext cx="4035077" cy="422258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nb-NO" dirty="0"/>
              <a:t>Hver gruppe deler sitt eksempel. Fortell kort om: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nb-NO" sz="2200" dirty="0"/>
              <a:t>Gjennomføring.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2200" dirty="0"/>
              <a:t>Hvilke </a:t>
            </a:r>
            <a:r>
              <a:rPr lang="nb-NO" sz="2200" dirty="0">
                <a:solidFill>
                  <a:srgbClr val="333333"/>
                </a:solidFill>
              </a:rPr>
              <a:t>av elementene i oversikten </a:t>
            </a:r>
            <a:r>
              <a:rPr lang="nb-NO" sz="2200" dirty="0" smtClean="0">
                <a:solidFill>
                  <a:srgbClr val="333333"/>
                </a:solidFill>
              </a:rPr>
              <a:t>ble </a:t>
            </a:r>
            <a:r>
              <a:rPr lang="nb-NO" sz="2200" dirty="0">
                <a:solidFill>
                  <a:srgbClr val="333333"/>
                </a:solidFill>
              </a:rPr>
              <a:t>vektlagt i </a:t>
            </a:r>
            <a:r>
              <a:rPr lang="nb-NO" sz="2200" dirty="0" smtClean="0">
                <a:solidFill>
                  <a:srgbClr val="333333"/>
                </a:solidFill>
              </a:rPr>
              <a:t>utviklinga </a:t>
            </a:r>
            <a:r>
              <a:rPr lang="nb-NO" sz="2200" dirty="0">
                <a:solidFill>
                  <a:srgbClr val="333333"/>
                </a:solidFill>
              </a:rPr>
              <a:t>av aktiviteten?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2200" dirty="0">
                <a:solidFill>
                  <a:srgbClr val="333333"/>
                </a:solidFill>
              </a:rPr>
              <a:t>Hva dere ville dere ha gjort </a:t>
            </a:r>
            <a:r>
              <a:rPr lang="nb-NO" sz="2200" dirty="0" smtClean="0">
                <a:solidFill>
                  <a:srgbClr val="333333"/>
                </a:solidFill>
              </a:rPr>
              <a:t>annerledes? </a:t>
            </a:r>
            <a:r>
              <a:rPr lang="nb-NO" sz="2200" dirty="0">
                <a:solidFill>
                  <a:srgbClr val="333333"/>
                </a:solidFill>
              </a:rPr>
              <a:t>H</a:t>
            </a:r>
            <a:r>
              <a:rPr lang="nb-NO" sz="2200" dirty="0" smtClean="0">
                <a:solidFill>
                  <a:srgbClr val="333333"/>
                </a:solidFill>
              </a:rPr>
              <a:t>vorfor</a:t>
            </a:r>
            <a:r>
              <a:rPr lang="nb-NO" sz="2200" dirty="0">
                <a:solidFill>
                  <a:srgbClr val="333333"/>
                </a:solidFill>
              </a:rPr>
              <a:t>?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AB34E28F-2030-457F-917C-1C8797A91A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2522" y="1925311"/>
            <a:ext cx="4003183" cy="286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961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b-NO" dirty="0"/>
              <a:t>Gruppearbeid (10 min)</a:t>
            </a:r>
            <a:endParaRPr lang="nb-NO" dirty="0">
              <a:solidFill>
                <a:srgbClr val="268183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/>
              <a:t>Bruk notatene fra forarbeidet og reflekter i grupper: </a:t>
            </a:r>
          </a:p>
          <a:p>
            <a:pPr marL="0" indent="0">
              <a:buNone/>
            </a:pPr>
            <a:endParaRPr lang="nb-NO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nb-NO" sz="2200" dirty="0"/>
              <a:t>Hvilke elever mener du denne aktiviteten er egnet for slik den er skissert? Hvorfor?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200" dirty="0"/>
              <a:t>Hvilke differensieringsmuligheter ser du i denne aktiviteten?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200" dirty="0"/>
              <a:t>Hvordan ville du ha gjennomført denne aktiviteten i din undervisning? Hvorfor?</a:t>
            </a:r>
          </a:p>
          <a:p>
            <a:pPr>
              <a:buFont typeface="Arial" panose="020B0604020202020204" pitchFamily="34" charset="0"/>
              <a:buChar char="•"/>
            </a:pPr>
            <a:endParaRPr lang="nb-NO" sz="2400" dirty="0"/>
          </a:p>
          <a:p>
            <a:pPr marL="0" indent="0">
              <a:buNone/>
            </a:pP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9334318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Mål 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9" y="1788996"/>
            <a:ext cx="6987912" cy="2091628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nb-NO" sz="2200" dirty="0"/>
              <a:t>Målet med denne modulen er å utvikle: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b-NO" sz="2200" dirty="0"/>
              <a:t>forståelse for hva som kjennetegner gode læringsaktiviteter for elever med stort læringspotensial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b-NO" sz="2200" dirty="0"/>
              <a:t>kompetanse i å differensiere læringsaktiviteter for elever med stort </a:t>
            </a:r>
            <a:r>
              <a:rPr lang="nb-NO" sz="2200" dirty="0" smtClean="0"/>
              <a:t>læringspotensial</a:t>
            </a:r>
            <a:endParaRPr lang="nb-NO" sz="2200" dirty="0"/>
          </a:p>
        </p:txBody>
      </p:sp>
      <p:sp>
        <p:nvSpPr>
          <p:cNvPr id="10" name="Rounded Rectangular Callout 2"/>
          <p:cNvSpPr/>
          <p:nvPr/>
        </p:nvSpPr>
        <p:spPr>
          <a:xfrm>
            <a:off x="3898505" y="351412"/>
            <a:ext cx="3965609" cy="1097279"/>
          </a:xfrm>
          <a:prstGeom prst="wedgeRoundRectCallout">
            <a:avLst>
              <a:gd name="adj1" fmla="val -75150"/>
              <a:gd name="adj2" fmla="val 3103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dirty="0"/>
              <a:t>Husker du målet med denne modulen?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AB34E28F-2030-457F-917C-1C8797A91A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7908" y="4217033"/>
            <a:ext cx="3248803" cy="232417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95908" y="4217033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indent="0">
              <a:spcBef>
                <a:spcPts val="1000"/>
              </a:spcBef>
              <a:buNone/>
            </a:pPr>
            <a:r>
              <a:rPr lang="nb-NO" sz="2000" dirty="0"/>
              <a:t>Oversikten </a:t>
            </a:r>
            <a:r>
              <a:rPr lang="nb-NO" sz="2000" i="1" dirty="0"/>
              <a:t>Gode læringsaktiviteter </a:t>
            </a:r>
            <a:r>
              <a:rPr lang="nb-NO" sz="2000" dirty="0"/>
              <a:t>er et didaktisk verktøy </a:t>
            </a:r>
            <a:r>
              <a:rPr lang="nb-NO" sz="2000" dirty="0" smtClean="0"/>
              <a:t>vi </a:t>
            </a:r>
            <a:r>
              <a:rPr lang="nb-NO" sz="2000" dirty="0"/>
              <a:t>kan bruke for å finne aktiviteter som legger til rette for elever med stort læringspotensial.  </a:t>
            </a:r>
          </a:p>
        </p:txBody>
      </p:sp>
    </p:spTree>
    <p:extLst>
      <p:ext uri="{BB962C8B-B14F-4D97-AF65-F5344CB8AC3E}">
        <p14:creationId xmlns:p14="http://schemas.microsoft.com/office/powerpoint/2010/main" val="312651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Tenk-par-del (12 </a:t>
            </a:r>
            <a:r>
              <a:rPr lang="nb-NO" dirty="0" smtClean="0"/>
              <a:t>min)</a:t>
            </a:r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nb-NO" sz="2200" dirty="0"/>
              <a:t>Hvordan kan du bruke den oversikten </a:t>
            </a:r>
            <a:r>
              <a:rPr lang="nb-NO" sz="2200" i="1" dirty="0"/>
              <a:t>Gode læringsaktiviteter </a:t>
            </a:r>
            <a:r>
              <a:rPr lang="nb-NO" sz="2200" dirty="0"/>
              <a:t>i fremtidig undervisningspraksis?</a:t>
            </a:r>
          </a:p>
          <a:p>
            <a:pPr marL="0" lvl="1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nb-NO" sz="2200" dirty="0"/>
              <a:t> </a:t>
            </a:r>
          </a:p>
          <a:p>
            <a:r>
              <a:rPr lang="nb-NO" sz="2200" b="1" dirty="0">
                <a:solidFill>
                  <a:schemeClr val="tx2"/>
                </a:solidFill>
              </a:rPr>
              <a:t>Tenk</a:t>
            </a:r>
            <a:r>
              <a:rPr lang="nb-NO" sz="2200" dirty="0"/>
              <a:t> (2 </a:t>
            </a:r>
            <a:r>
              <a:rPr lang="nb-NO" sz="2200" dirty="0" smtClean="0"/>
              <a:t>min)</a:t>
            </a:r>
            <a:endParaRPr lang="nb-NO" sz="2200" dirty="0"/>
          </a:p>
          <a:p>
            <a:r>
              <a:rPr lang="nb-NO" sz="2200" dirty="0"/>
              <a:t>Diskuter i </a:t>
            </a:r>
            <a:r>
              <a:rPr lang="nb-NO" sz="2200" b="1" dirty="0">
                <a:solidFill>
                  <a:schemeClr val="tx2"/>
                </a:solidFill>
              </a:rPr>
              <a:t>par </a:t>
            </a:r>
            <a:r>
              <a:rPr lang="nb-NO" sz="2200" dirty="0"/>
              <a:t>(5 </a:t>
            </a:r>
            <a:r>
              <a:rPr lang="nb-NO" sz="2200" dirty="0" smtClean="0"/>
              <a:t>min)</a:t>
            </a:r>
            <a:endParaRPr lang="nb-NO" sz="2200" dirty="0"/>
          </a:p>
          <a:p>
            <a:r>
              <a:rPr lang="nb-NO" sz="2200" b="1" dirty="0">
                <a:solidFill>
                  <a:schemeClr val="tx2"/>
                </a:solidFill>
              </a:rPr>
              <a:t>Del</a:t>
            </a:r>
            <a:r>
              <a:rPr lang="nb-NO" sz="2200" dirty="0"/>
              <a:t> i plenum (5 </a:t>
            </a:r>
            <a:r>
              <a:rPr lang="nb-NO" sz="2200" dirty="0" smtClean="0"/>
              <a:t>min)</a:t>
            </a:r>
            <a:endParaRPr lang="nb-NO" sz="2200" dirty="0"/>
          </a:p>
          <a:p>
            <a:pPr marL="0" lvl="1" indent="0">
              <a:lnSpc>
                <a:spcPct val="100000"/>
              </a:lnSpc>
              <a:spcBef>
                <a:spcPts val="1000"/>
              </a:spcBef>
              <a:buNone/>
            </a:pPr>
            <a:endParaRPr lang="nb-NO" sz="2200" dirty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97444" y="3647420"/>
            <a:ext cx="5645886" cy="1140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n-NO" sz="2200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AB34E28F-2030-457F-917C-1C8797A91A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360" y="2785740"/>
            <a:ext cx="4003183" cy="286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3869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Kilder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42999" y="2255045"/>
            <a:ext cx="7164659" cy="3392144"/>
          </a:xfrm>
        </p:spPr>
        <p:txBody>
          <a:bodyPr>
            <a:normAutofit fontScale="92500" lnSpcReduction="10000"/>
          </a:bodyPr>
          <a:lstStyle/>
          <a:p>
            <a:pPr marL="268288" lvl="0" indent="-268288" algn="l"/>
            <a:r>
              <a:rPr lang="nb-NO" dirty="0"/>
              <a:t>Csikszentmihalyi, M. (1988). The </a:t>
            </a:r>
            <a:r>
              <a:rPr lang="nb-NO" dirty="0" err="1"/>
              <a:t>flow</a:t>
            </a:r>
            <a:r>
              <a:rPr lang="nb-NO" dirty="0"/>
              <a:t> </a:t>
            </a:r>
            <a:r>
              <a:rPr lang="nb-NO" dirty="0" err="1"/>
              <a:t>experience</a:t>
            </a:r>
            <a:r>
              <a:rPr lang="nb-NO" dirty="0"/>
              <a:t> and </a:t>
            </a:r>
            <a:r>
              <a:rPr lang="nb-NO" dirty="0" err="1"/>
              <a:t>it’s</a:t>
            </a:r>
            <a:r>
              <a:rPr lang="nb-NO" dirty="0"/>
              <a:t> </a:t>
            </a:r>
            <a:r>
              <a:rPr lang="nb-NO" dirty="0" err="1"/>
              <a:t>significance</a:t>
            </a:r>
            <a:r>
              <a:rPr lang="nb-NO" dirty="0"/>
              <a:t> for human </a:t>
            </a:r>
            <a:r>
              <a:rPr lang="nb-NO" dirty="0" err="1"/>
              <a:t>psychology</a:t>
            </a:r>
            <a:r>
              <a:rPr lang="nb-NO" dirty="0"/>
              <a:t>. I Csikszentmihalyi, </a:t>
            </a:r>
            <a:r>
              <a:rPr lang="nb-NO" dirty="0" smtClean="0"/>
              <a:t>M. </a:t>
            </a:r>
            <a:r>
              <a:rPr lang="nb-NO" dirty="0"/>
              <a:t>&amp; Csikszentmihalyi, I. S. (red.). , </a:t>
            </a:r>
            <a:r>
              <a:rPr lang="nb-NO" i="1" dirty="0"/>
              <a:t>Optimal </a:t>
            </a:r>
            <a:r>
              <a:rPr lang="nb-NO" i="1" dirty="0" err="1"/>
              <a:t>Experience</a:t>
            </a:r>
            <a:r>
              <a:rPr lang="nb-NO" i="1" dirty="0"/>
              <a:t>: </a:t>
            </a:r>
            <a:r>
              <a:rPr lang="nb-NO" i="1" dirty="0" err="1"/>
              <a:t>Psychological</a:t>
            </a:r>
            <a:r>
              <a:rPr lang="nb-NO" i="1" dirty="0"/>
              <a:t> Studies </a:t>
            </a:r>
            <a:r>
              <a:rPr lang="nb-NO" i="1" dirty="0" err="1"/>
              <a:t>of</a:t>
            </a:r>
            <a:r>
              <a:rPr lang="nb-NO" i="1" dirty="0"/>
              <a:t> </a:t>
            </a:r>
            <a:r>
              <a:rPr lang="nb-NO" i="1" dirty="0" err="1"/>
              <a:t>flow</a:t>
            </a:r>
            <a:r>
              <a:rPr lang="nb-NO" i="1" dirty="0"/>
              <a:t> in </a:t>
            </a:r>
            <a:r>
              <a:rPr lang="nb-NO" i="1" dirty="0" err="1"/>
              <a:t>consciousness</a:t>
            </a:r>
            <a:r>
              <a:rPr lang="nb-NO" dirty="0"/>
              <a:t>, Cambridge </a:t>
            </a:r>
            <a:r>
              <a:rPr lang="nb-NO" dirty="0" err="1"/>
              <a:t>University</a:t>
            </a:r>
            <a:r>
              <a:rPr lang="nb-NO" dirty="0"/>
              <a:t> Press, ss. 15.35.</a:t>
            </a:r>
          </a:p>
          <a:p>
            <a:pPr marL="268288" lvl="0" indent="-268288" algn="l"/>
            <a:r>
              <a:rPr lang="nb-NO" dirty="0"/>
              <a:t>Renzulli, J</a:t>
            </a:r>
            <a:r>
              <a:rPr lang="nb-NO" dirty="0" smtClean="0"/>
              <a:t>. S., </a:t>
            </a:r>
            <a:r>
              <a:rPr lang="nb-NO" dirty="0"/>
              <a:t>Renzulli, S</a:t>
            </a:r>
            <a:r>
              <a:rPr lang="nb-NO" dirty="0" smtClean="0"/>
              <a:t>. R. </a:t>
            </a:r>
            <a:r>
              <a:rPr lang="nb-NO" dirty="0"/>
              <a:t>(2010</a:t>
            </a:r>
            <a:r>
              <a:rPr lang="nb-NO" dirty="0" smtClean="0"/>
              <a:t>). </a:t>
            </a:r>
            <a:r>
              <a:rPr lang="nb-NO" dirty="0"/>
              <a:t>The </a:t>
            </a:r>
            <a:r>
              <a:rPr lang="nb-NO" dirty="0" err="1"/>
              <a:t>Schoolwide</a:t>
            </a:r>
            <a:r>
              <a:rPr lang="nb-NO" dirty="0"/>
              <a:t> </a:t>
            </a:r>
            <a:r>
              <a:rPr lang="nb-NO" dirty="0" err="1"/>
              <a:t>Enrichment</a:t>
            </a:r>
            <a:r>
              <a:rPr lang="nb-NO" dirty="0"/>
              <a:t> Model: A Focus </a:t>
            </a:r>
            <a:r>
              <a:rPr lang="nb-NO" dirty="0" err="1"/>
              <a:t>on</a:t>
            </a:r>
            <a:r>
              <a:rPr lang="nb-NO" dirty="0"/>
              <a:t> Student </a:t>
            </a:r>
            <a:r>
              <a:rPr lang="nb-NO" dirty="0" err="1"/>
              <a:t>Strengths</a:t>
            </a:r>
            <a:r>
              <a:rPr lang="nb-NO" dirty="0"/>
              <a:t> and </a:t>
            </a:r>
            <a:r>
              <a:rPr lang="nb-NO" dirty="0" err="1"/>
              <a:t>Interests</a:t>
            </a:r>
            <a:r>
              <a:rPr lang="nb-NO" dirty="0"/>
              <a:t>.</a:t>
            </a:r>
          </a:p>
          <a:p>
            <a:pPr marL="268288" lvl="0" indent="-268288" algn="l"/>
            <a:r>
              <a:rPr lang="nb-NO" dirty="0" err="1"/>
              <a:t>Gagné</a:t>
            </a:r>
            <a:r>
              <a:rPr lang="nb-NO" dirty="0"/>
              <a:t>, F. (2010). </a:t>
            </a:r>
            <a:r>
              <a:rPr lang="nb-NO" dirty="0" err="1" smtClean="0"/>
              <a:t>Motivation</a:t>
            </a:r>
            <a:r>
              <a:rPr lang="nb-NO" dirty="0" smtClean="0"/>
              <a:t> </a:t>
            </a:r>
            <a:r>
              <a:rPr lang="nb-NO" dirty="0" err="1"/>
              <a:t>within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DMGT 2.0 </a:t>
            </a:r>
            <a:r>
              <a:rPr lang="nb-NO" dirty="0" err="1"/>
              <a:t>framework</a:t>
            </a:r>
            <a:r>
              <a:rPr lang="nb-NO" dirty="0" smtClean="0"/>
              <a:t>. </a:t>
            </a:r>
            <a:r>
              <a:rPr lang="nb-NO" dirty="0"/>
              <a:t>High </a:t>
            </a:r>
            <a:r>
              <a:rPr lang="nb-NO" dirty="0" err="1"/>
              <a:t>ability</a:t>
            </a:r>
            <a:r>
              <a:rPr lang="nb-NO" dirty="0"/>
              <a:t> studies 21(2): </a:t>
            </a:r>
            <a:r>
              <a:rPr lang="nb-NO" dirty="0" smtClean="0"/>
              <a:t>81–99</a:t>
            </a:r>
            <a:r>
              <a:rPr lang="nb-NO" dirty="0"/>
              <a:t>.</a:t>
            </a:r>
          </a:p>
          <a:p>
            <a:pPr marL="268288" lvl="0" indent="-268288" algn="l"/>
            <a:r>
              <a:rPr lang="nb-NO" dirty="0" err="1"/>
              <a:t>Skaalvik</a:t>
            </a:r>
            <a:r>
              <a:rPr lang="nb-NO" dirty="0"/>
              <a:t>, E. M. og S. </a:t>
            </a:r>
            <a:r>
              <a:rPr lang="nb-NO" dirty="0" err="1"/>
              <a:t>Skaalvik</a:t>
            </a:r>
            <a:r>
              <a:rPr lang="nb-NO" dirty="0"/>
              <a:t> (2005). Skolen som læringsarena: selvoppfatning, motivasjon og læring. Oslo, Universitetsforlaget.</a:t>
            </a:r>
          </a:p>
          <a:p>
            <a:pPr marL="268288" indent="-268288" algn="l"/>
            <a:r>
              <a:rPr lang="nb-NO" dirty="0"/>
              <a:t>Taber, K. S. (2007). </a:t>
            </a:r>
            <a:r>
              <a:rPr lang="nb-NO" dirty="0" err="1"/>
              <a:t>Enriching</a:t>
            </a:r>
            <a:r>
              <a:rPr lang="nb-NO" dirty="0"/>
              <a:t> </a:t>
            </a:r>
            <a:r>
              <a:rPr lang="nb-NO" dirty="0" err="1"/>
              <a:t>school</a:t>
            </a:r>
            <a:r>
              <a:rPr lang="nb-NO" dirty="0"/>
              <a:t> science for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gifted</a:t>
            </a:r>
            <a:r>
              <a:rPr lang="nb-NO" dirty="0"/>
              <a:t> </a:t>
            </a:r>
            <a:r>
              <a:rPr lang="nb-NO" dirty="0" err="1"/>
              <a:t>learner</a:t>
            </a:r>
            <a:r>
              <a:rPr lang="nb-NO" dirty="0"/>
              <a:t>. London: Gatsby Science Enhancement </a:t>
            </a:r>
            <a:r>
              <a:rPr lang="nb-NO" dirty="0" err="1"/>
              <a:t>Programme</a:t>
            </a:r>
            <a:r>
              <a:rPr lang="nb-NO" dirty="0"/>
              <a:t>.</a:t>
            </a:r>
          </a:p>
          <a:p>
            <a:pPr lvl="0" algn="l"/>
            <a:endParaRPr lang="nb-NO" dirty="0"/>
          </a:p>
          <a:p>
            <a:pPr lvl="0" algn="l"/>
            <a:endParaRPr lang="nb-NO" dirty="0"/>
          </a:p>
          <a:p>
            <a:pPr lvl="0" algn="l"/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978130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b-NO" dirty="0"/>
              <a:t>Felles oppsummering i </a:t>
            </a:r>
            <a:r>
              <a:rPr lang="nb-NO" dirty="0" smtClean="0"/>
              <a:t>plenum (5 </a:t>
            </a:r>
            <a:r>
              <a:rPr lang="nb-NO" dirty="0"/>
              <a:t>min)</a:t>
            </a:r>
            <a:endParaRPr lang="nb-NO" dirty="0">
              <a:solidFill>
                <a:srgbClr val="268183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8" y="1825624"/>
            <a:ext cx="7583244" cy="38924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/>
              <a:t>Hver gruppe presenterer kort det de snakket om:</a:t>
            </a:r>
          </a:p>
          <a:p>
            <a:pPr marL="0" indent="0">
              <a:buNone/>
            </a:pPr>
            <a:endParaRPr lang="nb-NO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nb-NO" sz="2200" dirty="0"/>
              <a:t>Hvilke elever mener du denne aktiviteten er egnet for slik den er skissert? Hvorfor?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200" dirty="0"/>
              <a:t>Hvilke differensieringsmuligheter ser du i denne aktiviteten?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200" dirty="0"/>
              <a:t>Hvordan ville du ha gjennomført denne aktiviteten i din undervisning? Hvorfor?</a:t>
            </a:r>
          </a:p>
          <a:p>
            <a:pPr marL="0" indent="0">
              <a:buNone/>
            </a:pPr>
            <a:r>
              <a:rPr lang="nb-NO" sz="2400" dirty="0"/>
              <a:t/>
            </a:r>
            <a:br>
              <a:rPr lang="nb-NO" sz="2400" dirty="0"/>
            </a:b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249947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Faglig påfyll</a:t>
            </a:r>
            <a:endParaRPr lang="x-none" dirty="0"/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A883D46C-4712-4EFB-BB3D-1EF2FC8AE2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30 minutter</a:t>
            </a:r>
          </a:p>
        </p:txBody>
      </p:sp>
    </p:spTree>
    <p:extLst>
      <p:ext uri="{BB962C8B-B14F-4D97-AF65-F5344CB8AC3E}">
        <p14:creationId xmlns:p14="http://schemas.microsoft.com/office/powerpoint/2010/main" val="3033031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5AE8D35-5D23-4713-B5F4-55F4B2D2B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Flytsonen – </a:t>
            </a:r>
            <a:r>
              <a:rPr lang="nb-NO" i="1" dirty="0"/>
              <a:t>når alt stemmer</a:t>
            </a:r>
            <a:endParaRPr lang="nb-NO" sz="2800" i="1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200" dirty="0"/>
              <a:t>De faglige utfordringene elevene møter i læringsaktivitetene bør være tilpasset elevenes forutsetninger og kompetanse. </a:t>
            </a:r>
          </a:p>
          <a:p>
            <a:endParaRPr lang="nb-NO" sz="2200" dirty="0"/>
          </a:p>
          <a:p>
            <a:r>
              <a:rPr lang="nb-NO" sz="2200" dirty="0"/>
              <a:t>Når det er god balanse kan elevene oppleve «flyt» </a:t>
            </a:r>
            <a:r>
              <a:rPr lang="nb-NO" sz="2200" dirty="0" smtClean="0"/>
              <a:t>– en </a:t>
            </a:r>
            <a:r>
              <a:rPr lang="nb-NO" sz="2200" dirty="0"/>
              <a:t>tilstand der elevene glemmer tid og sted, opplever mestring,  og </a:t>
            </a:r>
            <a:r>
              <a:rPr lang="nb-NO" sz="2200" dirty="0" smtClean="0"/>
              <a:t>læringa </a:t>
            </a:r>
            <a:r>
              <a:rPr lang="nb-NO" sz="2200" dirty="0"/>
              <a:t>blir lystbetont.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EA2776-CB44-41F2-8DBC-E14E78F4FC64}"/>
              </a:ext>
            </a:extLst>
          </p:cNvPr>
          <p:cNvSpPr txBox="1"/>
          <p:nvPr/>
        </p:nvSpPr>
        <p:spPr>
          <a:xfrm>
            <a:off x="6126266" y="5852056"/>
            <a:ext cx="279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Csikszentmihalyi, 1988 </a:t>
            </a:r>
          </a:p>
        </p:txBody>
      </p:sp>
    </p:spTree>
    <p:extLst>
      <p:ext uri="{BB962C8B-B14F-4D97-AF65-F5344CB8AC3E}">
        <p14:creationId xmlns:p14="http://schemas.microsoft.com/office/powerpoint/2010/main" val="183516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3">
            <a:extLst>
              <a:ext uri="{FF2B5EF4-FFF2-40B4-BE49-F238E27FC236}">
                <a16:creationId xmlns:a16="http://schemas.microsoft.com/office/drawing/2014/main" id="{6B1ED452-96C2-4516-BBE4-16C4A39974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8" t="16168" b="2055"/>
          <a:stretch/>
        </p:blipFill>
        <p:spPr>
          <a:xfrm>
            <a:off x="17941" y="1878286"/>
            <a:ext cx="5223132" cy="4979714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E8F8ECCE-2704-4FE3-9A8F-83AA6762F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dirty="0"/>
              <a:t>Refleksjonsoppgave</a:t>
            </a: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Diskuter med sidemannen (5 min)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FA86547F-2E14-4129-81A7-011EC0782DEC}"/>
              </a:ext>
            </a:extLst>
          </p:cNvPr>
          <p:cNvSpPr txBox="1"/>
          <p:nvPr/>
        </p:nvSpPr>
        <p:spPr>
          <a:xfrm>
            <a:off x="5061857" y="2236358"/>
            <a:ext cx="3417125" cy="2583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200" dirty="0"/>
              <a:t>Tenk på din egen naturfagundervisning. </a:t>
            </a:r>
          </a:p>
          <a:p>
            <a:endParaRPr lang="nb-NO" sz="2200" dirty="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/>
              <a:buChar char="•"/>
            </a:pPr>
            <a:r>
              <a:rPr lang="nb-NO" sz="2200" dirty="0"/>
              <a:t>Hvor i figuren er dine elever? 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/>
              <a:buChar char="•"/>
            </a:pPr>
            <a:r>
              <a:rPr lang="nb-NO" sz="2200" dirty="0"/>
              <a:t>Hva kjennetegner elevene som er i flytsonen?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055C05-2062-4E32-AD95-0466DBD282A4}"/>
              </a:ext>
            </a:extLst>
          </p:cNvPr>
          <p:cNvSpPr txBox="1"/>
          <p:nvPr/>
        </p:nvSpPr>
        <p:spPr>
          <a:xfrm>
            <a:off x="5882640" y="6127855"/>
            <a:ext cx="279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Csikszentmihalyi, 1988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10BD84-B746-4195-AB6E-59CA966D29D2}"/>
              </a:ext>
            </a:extLst>
          </p:cNvPr>
          <p:cNvSpPr txBox="1"/>
          <p:nvPr/>
        </p:nvSpPr>
        <p:spPr>
          <a:xfrm>
            <a:off x="4114800" y="309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4CA5635F-7FCA-4795-8758-471D85712ECB}"/>
              </a:ext>
            </a:extLst>
          </p:cNvPr>
          <p:cNvSpPr txBox="1">
            <a:spLocks/>
          </p:cNvSpPr>
          <p:nvPr/>
        </p:nvSpPr>
        <p:spPr>
          <a:xfrm>
            <a:off x="2038277" y="1918427"/>
            <a:ext cx="2076523" cy="4412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rgbClr val="268183"/>
                </a:solidFill>
                <a:latin typeface="+mn-lt"/>
                <a:ea typeface="Campton Book" charset="0"/>
                <a:cs typeface="Campton Book" charset="0"/>
              </a:defRPr>
            </a:lvl1pPr>
          </a:lstStyle>
          <a:p>
            <a:r>
              <a:rPr lang="nb-NO" sz="1800" b="1" u="sng" dirty="0"/>
              <a:t>Flytsonemodellen</a:t>
            </a:r>
          </a:p>
        </p:txBody>
      </p:sp>
    </p:spTree>
    <p:extLst>
      <p:ext uri="{BB962C8B-B14F-4D97-AF65-F5344CB8AC3E}">
        <p14:creationId xmlns:p14="http://schemas.microsoft.com/office/powerpoint/2010/main" val="999835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3">
            <a:extLst>
              <a:ext uri="{FF2B5EF4-FFF2-40B4-BE49-F238E27FC236}">
                <a16:creationId xmlns:a16="http://schemas.microsoft.com/office/drawing/2014/main" id="{6B1ED452-96C2-4516-BBE4-16C4A39974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8" t="16168" b="2055"/>
          <a:stretch/>
        </p:blipFill>
        <p:spPr>
          <a:xfrm>
            <a:off x="17941" y="1878286"/>
            <a:ext cx="5223132" cy="4979714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E8F8ECCE-2704-4FE3-9A8F-83AA6762F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Elever i flytsonen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055C05-2062-4E32-AD95-0466DBD282A4}"/>
              </a:ext>
            </a:extLst>
          </p:cNvPr>
          <p:cNvSpPr txBox="1"/>
          <p:nvPr/>
        </p:nvSpPr>
        <p:spPr>
          <a:xfrm>
            <a:off x="5882640" y="6127855"/>
            <a:ext cx="279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Csikszentmihalyi, 1988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10BD84-B746-4195-AB6E-59CA966D29D2}"/>
              </a:ext>
            </a:extLst>
          </p:cNvPr>
          <p:cNvSpPr txBox="1"/>
          <p:nvPr/>
        </p:nvSpPr>
        <p:spPr>
          <a:xfrm>
            <a:off x="4114800" y="309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4CA5635F-7FCA-4795-8758-471D85712ECB}"/>
              </a:ext>
            </a:extLst>
          </p:cNvPr>
          <p:cNvSpPr txBox="1">
            <a:spLocks/>
          </p:cNvSpPr>
          <p:nvPr/>
        </p:nvSpPr>
        <p:spPr>
          <a:xfrm>
            <a:off x="2038277" y="1918427"/>
            <a:ext cx="2076523" cy="4412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rgbClr val="268183"/>
                </a:solidFill>
                <a:latin typeface="+mn-lt"/>
                <a:ea typeface="Campton Book" charset="0"/>
                <a:cs typeface="Campton Book" charset="0"/>
              </a:defRPr>
            </a:lvl1pPr>
          </a:lstStyle>
          <a:p>
            <a:r>
              <a:rPr lang="nb-NO" sz="1800" b="1" u="sng" dirty="0"/>
              <a:t>Flytsonemodellen</a:t>
            </a:r>
          </a:p>
        </p:txBody>
      </p:sp>
      <p:sp>
        <p:nvSpPr>
          <p:cNvPr id="8" name="Bildeforklaring formet som et avrundet rektangel 7"/>
          <p:cNvSpPr/>
          <p:nvPr/>
        </p:nvSpPr>
        <p:spPr>
          <a:xfrm>
            <a:off x="4874194" y="1477395"/>
            <a:ext cx="3903216" cy="2103252"/>
          </a:xfrm>
          <a:prstGeom prst="wedgeRoundRectCallout">
            <a:avLst>
              <a:gd name="adj1" fmla="val 13035"/>
              <a:gd name="adj2" fmla="val 7463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/>
              <a:t>For  at elever skal føle mestring  er det viktig tilpasse </a:t>
            </a:r>
            <a:r>
              <a:rPr lang="nb-NO" sz="2000" dirty="0" smtClean="0"/>
              <a:t>undervisninga </a:t>
            </a:r>
            <a:r>
              <a:rPr lang="nb-NO" sz="2000" dirty="0"/>
              <a:t>til elevenes </a:t>
            </a:r>
            <a:r>
              <a:rPr lang="nb-NO" sz="2000" dirty="0" smtClean="0"/>
              <a:t>forutsetninger.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79394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Realfagsløyper">
      <a:dk1>
        <a:srgbClr val="333333"/>
      </a:dk1>
      <a:lt1>
        <a:srgbClr val="FFFFFF"/>
      </a:lt1>
      <a:dk2>
        <a:srgbClr val="268183"/>
      </a:dk2>
      <a:lt2>
        <a:srgbClr val="E7E6E6"/>
      </a:lt2>
      <a:accent1>
        <a:srgbClr val="037F83"/>
      </a:accent1>
      <a:accent2>
        <a:srgbClr val="18B3B7"/>
      </a:accent2>
      <a:accent3>
        <a:srgbClr val="FDB90C"/>
      </a:accent3>
      <a:accent4>
        <a:srgbClr val="D3EEEE"/>
      </a:accent4>
      <a:accent5>
        <a:srgbClr val="268183"/>
      </a:accent5>
      <a:accent6>
        <a:srgbClr val="E25143"/>
      </a:accent6>
      <a:hlink>
        <a:srgbClr val="037F83"/>
      </a:hlink>
      <a:folHlink>
        <a:srgbClr val="037F83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9" id="{4C339673-3458-D54E-BAD1-9F5EA0A7244E}" vid="{3DC8B92C-5C4A-6D4A-AA28-A98CFDCD97D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Realfagsløyper">
    <a:dk1>
      <a:srgbClr val="333333"/>
    </a:dk1>
    <a:lt1>
      <a:srgbClr val="FFFFFF"/>
    </a:lt1>
    <a:dk2>
      <a:srgbClr val="268183"/>
    </a:dk2>
    <a:lt2>
      <a:srgbClr val="E7E6E6"/>
    </a:lt2>
    <a:accent1>
      <a:srgbClr val="037F83"/>
    </a:accent1>
    <a:accent2>
      <a:srgbClr val="18B3B7"/>
    </a:accent2>
    <a:accent3>
      <a:srgbClr val="FDB90C"/>
    </a:accent3>
    <a:accent4>
      <a:srgbClr val="D3EEEE"/>
    </a:accent4>
    <a:accent5>
      <a:srgbClr val="268183"/>
    </a:accent5>
    <a:accent6>
      <a:srgbClr val="E25143"/>
    </a:accent6>
    <a:hlink>
      <a:srgbClr val="037F83"/>
    </a:hlink>
    <a:folHlink>
      <a:srgbClr val="037F83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wner xmlns="8a368eec-6d42-4a57-b1a3-bc323a6b01a0">
      <UserInfo>
        <DisplayName/>
        <AccountId xsi:nil="true"/>
        <AccountType/>
      </UserInfo>
    </Owner>
    <Students xmlns="8a368eec-6d42-4a57-b1a3-bc323a6b01a0">
      <UserInfo>
        <DisplayName/>
        <AccountId xsi:nil="true"/>
        <AccountType/>
      </UserInfo>
    </Students>
    <AppVersion xmlns="8a368eec-6d42-4a57-b1a3-bc323a6b01a0" xsi:nil="true"/>
    <IsNotebookLocked xmlns="8a368eec-6d42-4a57-b1a3-bc323a6b01a0" xsi:nil="true"/>
    <NotebookType xmlns="8a368eec-6d42-4a57-b1a3-bc323a6b01a0" xsi:nil="true"/>
    <FolderType xmlns="8a368eec-6d42-4a57-b1a3-bc323a6b01a0" xsi:nil="true"/>
    <Teachers xmlns="8a368eec-6d42-4a57-b1a3-bc323a6b01a0">
      <UserInfo>
        <DisplayName/>
        <AccountId xsi:nil="true"/>
        <AccountType/>
      </UserInfo>
    </Teachers>
    <Templates xmlns="8a368eec-6d42-4a57-b1a3-bc323a6b01a0" xsi:nil="true"/>
    <Has_Teacher_Only_SectionGroup xmlns="8a368eec-6d42-4a57-b1a3-bc323a6b01a0" xsi:nil="true"/>
    <Invited_Students xmlns="8a368eec-6d42-4a57-b1a3-bc323a6b01a0" xsi:nil="true"/>
    <TeamsChannelId xmlns="8a368eec-6d42-4a57-b1a3-bc323a6b01a0" xsi:nil="true"/>
    <Is_Collaboration_Space_Locked xmlns="8a368eec-6d42-4a57-b1a3-bc323a6b01a0" xsi:nil="true"/>
    <Self_Registration_Enabled xmlns="8a368eec-6d42-4a57-b1a3-bc323a6b01a0" xsi:nil="true"/>
    <DefaultSectionNames xmlns="8a368eec-6d42-4a57-b1a3-bc323a6b01a0" xsi:nil="true"/>
    <Invited_Teachers xmlns="8a368eec-6d42-4a57-b1a3-bc323a6b01a0" xsi:nil="true"/>
    <CultureName xmlns="8a368eec-6d42-4a57-b1a3-bc323a6b01a0" xsi:nil="true"/>
    <Student_Groups xmlns="8a368eec-6d42-4a57-b1a3-bc323a6b01a0">
      <UserInfo>
        <DisplayName/>
        <AccountId xsi:nil="true"/>
        <AccountType/>
      </UserInfo>
    </Student_Group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CAD7FC30123C4FAAEB052DF966BC2A" ma:contentTypeVersion="27" ma:contentTypeDescription="Create a new document." ma:contentTypeScope="" ma:versionID="4f2e74e5f86bca39e8857861f9f30847">
  <xsd:schema xmlns:xsd="http://www.w3.org/2001/XMLSchema" xmlns:xs="http://www.w3.org/2001/XMLSchema" xmlns:p="http://schemas.microsoft.com/office/2006/metadata/properties" xmlns:ns3="8a368eec-6d42-4a57-b1a3-bc323a6b01a0" xmlns:ns4="b8cb98ce-525c-41b3-90e1-8ecf2113c5e5" targetNamespace="http://schemas.microsoft.com/office/2006/metadata/properties" ma:root="true" ma:fieldsID="12b15abdd6fbe651f71ce48b0097b8f1" ns3:_="" ns4:_="">
    <xsd:import namespace="8a368eec-6d42-4a57-b1a3-bc323a6b01a0"/>
    <xsd:import namespace="b8cb98ce-525c-41b3-90e1-8ecf2113c5e5"/>
    <xsd:element name="properties">
      <xsd:complexType>
        <xsd:sequence>
          <xsd:element name="documentManagement">
            <xsd:complexType>
              <xsd:all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TeamsChannelId" minOccurs="0"/>
                <xsd:element ref="ns3:IsNotebookLocked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368eec-6d42-4a57-b1a3-bc323a6b01a0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Owner" ma:index="1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1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2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3" nillable="true" ma:displayName="Culture Name" ma:internalName="CultureName">
      <xsd:simpleType>
        <xsd:restriction base="dms:Text"/>
      </xsd:simpleType>
    </xsd:element>
    <xsd:element name="AppVersion" ma:index="14" nillable="true" ma:displayName="App Version" ma:internalName="AppVersion">
      <xsd:simpleType>
        <xsd:restriction base="dms:Text"/>
      </xsd:simpleType>
    </xsd:element>
    <xsd:element name="Teachers" ma:index="15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6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7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8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19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0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1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2" nillable="true" ma:displayName="Is Collaboration Space Locked" ma:internalName="Is_Collaboration_Space_Locked">
      <xsd:simpleType>
        <xsd:restriction base="dms:Boolean"/>
      </xsd:simpleType>
    </xsd:element>
    <xsd:element name="MediaServiceMetadata" ma:index="2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hidden="true" ma:internalName="MediaServiceFastMetadata" ma:readOnly="true">
      <xsd:simpleType>
        <xsd:restriction base="dms:Note"/>
      </xsd:simpleType>
    </xsd:element>
    <xsd:element name="TeamsChannelId" ma:index="28" nillable="true" ma:displayName="Teams Channel Id" ma:internalName="TeamsChannelId">
      <xsd:simpleType>
        <xsd:restriction base="dms:Text"/>
      </xsd:simpleType>
    </xsd:element>
    <xsd:element name="IsNotebookLocked" ma:index="29" nillable="true" ma:displayName="Is Notebook Locked" ma:internalName="IsNotebookLocked">
      <xsd:simpleType>
        <xsd:restriction base="dms:Boolean"/>
      </xsd:simpleType>
    </xsd:element>
    <xsd:element name="MediaServiceAutoTags" ma:index="30" nillable="true" ma:displayName="Tags" ma:internalName="MediaServiceAutoTags" ma:readOnly="true">
      <xsd:simpleType>
        <xsd:restriction base="dms:Text"/>
      </xsd:simpleType>
    </xsd:element>
    <xsd:element name="MediaServiceOCR" ma:index="3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3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cb98ce-525c-41b3-90e1-8ecf2113c5e5" elementFormDefault="qualified">
    <xsd:import namespace="http://schemas.microsoft.com/office/2006/documentManagement/types"/>
    <xsd:import namespace="http://schemas.microsoft.com/office/infopath/2007/PartnerControls"/>
    <xsd:element name="SharedWithUsers" ma:index="2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5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A465AA2-E70B-4339-9AC9-51AB2C9EC815}">
  <ds:schemaRefs>
    <ds:schemaRef ds:uri="http://schemas.microsoft.com/office/2006/metadata/properties"/>
    <ds:schemaRef ds:uri="http://purl.org/dc/terms/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infopath/2007/PartnerControls"/>
    <ds:schemaRef ds:uri="b8cb98ce-525c-41b3-90e1-8ecf2113c5e5"/>
    <ds:schemaRef ds:uri="http://schemas.openxmlformats.org/package/2006/metadata/core-properties"/>
    <ds:schemaRef ds:uri="8a368eec-6d42-4a57-b1a3-bc323a6b01a0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7B3CB5A-CA00-4D2E-A2F3-BF52DCD63E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368eec-6d42-4a57-b1a3-bc323a6b01a0"/>
    <ds:schemaRef ds:uri="b8cb98ce-525c-41b3-90e1-8ecf2113c5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68E48B0-0765-45E3-B04A-3EEA5D6533D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2926</TotalTime>
  <Words>1683</Words>
  <Application>Microsoft Office PowerPoint</Application>
  <PresentationFormat>On-screen Show (4:3)</PresentationFormat>
  <Paragraphs>283</Paragraphs>
  <Slides>42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Calibri</vt:lpstr>
      <vt:lpstr>Campton Book</vt:lpstr>
      <vt:lpstr>Campton Light</vt:lpstr>
      <vt:lpstr>Campton Medium</vt:lpstr>
      <vt:lpstr>Office-tema</vt:lpstr>
      <vt:lpstr>De gode læringsaktivitetene B – Samarbeid</vt:lpstr>
      <vt:lpstr>Mål</vt:lpstr>
      <vt:lpstr>Tidsplan for denne økta</vt:lpstr>
      <vt:lpstr>Gruppearbeid (10 min)</vt:lpstr>
      <vt:lpstr>Felles oppsummering i plenum (5 min)</vt:lpstr>
      <vt:lpstr>Faglig påfyll</vt:lpstr>
      <vt:lpstr>Flytsonen – når alt stemmer</vt:lpstr>
      <vt:lpstr>Refleksjonsoppgave  Diskuter med sidemannen (5 min)</vt:lpstr>
      <vt:lpstr>Elever i flytsonen</vt:lpstr>
      <vt:lpstr>En optimal læringsprosess tar hensyn til elevenes forutsetninger </vt:lpstr>
      <vt:lpstr>En optimal læringsprosess tar hensyn til elevenes forutsetninger </vt:lpstr>
      <vt:lpstr>Diskuter to og to (5 minutt):</vt:lpstr>
      <vt:lpstr>Læringsaktiviteter for elever med stort læringspotensial</vt:lpstr>
      <vt:lpstr>Gode læringsaktiviteter for elever med stort læringspotensial legger vekt på</vt:lpstr>
      <vt:lpstr>Gode læringsaktiviteter for elever med stort læringspotensial legger vekt på</vt:lpstr>
      <vt:lpstr>Selvregulering/autonomi</vt:lpstr>
      <vt:lpstr>Høyere ordens tenkning</vt:lpstr>
      <vt:lpstr>Eksempel på kommunikasjon med elev for å fremme høyere ordens tenkning</vt:lpstr>
      <vt:lpstr>Diskuter i par (10 min):</vt:lpstr>
      <vt:lpstr>PowerPoint Presentation</vt:lpstr>
      <vt:lpstr>Gruppearbeid</vt:lpstr>
      <vt:lpstr>Bærekraftig produktvalg</vt:lpstr>
      <vt:lpstr>Bærekraftig produktvalg</vt:lpstr>
      <vt:lpstr>Gruppearbeid (10 min)</vt:lpstr>
      <vt:lpstr>Deling i plenum (5 min)</vt:lpstr>
      <vt:lpstr>Hva er bærekraftig utvikling?</vt:lpstr>
      <vt:lpstr>Gruppearbeid (5 min)</vt:lpstr>
      <vt:lpstr>Diskusjon</vt:lpstr>
      <vt:lpstr>Diskuter i gruppene (5 min):</vt:lpstr>
      <vt:lpstr>Del i plenum (5 min):</vt:lpstr>
      <vt:lpstr>Planlegg egen undervisning </vt:lpstr>
      <vt:lpstr>Planlegge differensiert undervisning</vt:lpstr>
      <vt:lpstr>De gode læringsaktivitetene B – Samarbeid</vt:lpstr>
      <vt:lpstr>Mål</vt:lpstr>
      <vt:lpstr>Tidsplan for denne økta</vt:lpstr>
      <vt:lpstr>Del i grupper (10 min)</vt:lpstr>
      <vt:lpstr>Diskuter i grupper (10 min)</vt:lpstr>
      <vt:lpstr>Forbered deling i plenum (3 min)</vt:lpstr>
      <vt:lpstr>Oppsummer i plenum (10 min)</vt:lpstr>
      <vt:lpstr>Mål </vt:lpstr>
      <vt:lpstr>Tenk-par-del (12 min)</vt:lpstr>
      <vt:lpstr>Kilder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Realfagsløyper 2017</dc:title>
  <dc:creator>Hilde Osmo Reindal</dc:creator>
  <cp:lastModifiedBy>Øystein Sørborg</cp:lastModifiedBy>
  <cp:revision>461</cp:revision>
  <cp:lastPrinted>2017-08-18T08:10:09Z</cp:lastPrinted>
  <dcterms:created xsi:type="dcterms:W3CDTF">2017-08-11T05:42:55Z</dcterms:created>
  <dcterms:modified xsi:type="dcterms:W3CDTF">2019-12-11T13:22:10Z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0x01010032CAD7FC30123C4FAAEB052DF966BC2A</vt:lpwstr>
  </property>
</Properties>
</file>