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14" r:id="rId2"/>
    <p:sldId id="315" r:id="rId3"/>
    <p:sldId id="345" r:id="rId4"/>
    <p:sldId id="331" r:id="rId5"/>
    <p:sldId id="357" r:id="rId6"/>
    <p:sldId id="332" r:id="rId7"/>
    <p:sldId id="336" r:id="rId8"/>
    <p:sldId id="349" r:id="rId9"/>
    <p:sldId id="358" r:id="rId10"/>
    <p:sldId id="359" r:id="rId11"/>
    <p:sldId id="352" r:id="rId12"/>
    <p:sldId id="353" r:id="rId13"/>
    <p:sldId id="334" r:id="rId14"/>
    <p:sldId id="337" r:id="rId15"/>
    <p:sldId id="354" r:id="rId16"/>
    <p:sldId id="355" r:id="rId17"/>
    <p:sldId id="356" r:id="rId18"/>
    <p:sldId id="346" r:id="rId19"/>
    <p:sldId id="347" r:id="rId20"/>
    <p:sldId id="348" r:id="rId21"/>
    <p:sldId id="339" r:id="rId22"/>
    <p:sldId id="338" r:id="rId23"/>
  </p:sldIdLst>
  <p:sldSz cx="9144000" cy="6858000" type="screen4x3"/>
  <p:notesSz cx="7099300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183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ys stil 1 - aks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02" autoAdjust="0"/>
    <p:restoredTop sz="94490" autoAdjust="0"/>
  </p:normalViewPr>
  <p:slideViewPr>
    <p:cSldViewPr snapToGrid="0" snapToObjects="1">
      <p:cViewPr varScale="1">
        <p:scale>
          <a:sx n="87" d="100"/>
          <a:sy n="87" d="100"/>
        </p:scale>
        <p:origin x="234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3" d="100"/>
          <a:sy n="113" d="100"/>
        </p:scale>
        <p:origin x="52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CFC80595-CB9A-4B2B-9F62-515657FF243E}" type="datetimeFigureOut">
              <a:rPr lang="nb-NO" smtClean="0"/>
              <a:t>17.09.2019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347094F0-FA6A-48DA-95DC-9F0078FF98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65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634AC687-64E8-6F43-AA98-B5EBDB685D9F}" type="datetimeFigureOut">
              <a:rPr lang="nb-NO" smtClean="0"/>
              <a:t>17.09.2019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6" tIns="47453" rIns="94906" bIns="4745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4906" tIns="47453" rIns="94906" bIns="47453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498C61E4-D67C-2040-A9B3-42B060A8C9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64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1495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Shape 201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4305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dirty="0"/>
              <a:t>Her kan nettverksleder eventuelt legge til en annen “Hvem skal ut”.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Shape 216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2013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52921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36146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00143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61660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60149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80817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96906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4238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3096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9420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="0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7416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2993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395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1834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05199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8129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71180" y="2409914"/>
            <a:ext cx="7801641" cy="1674976"/>
          </a:xfrm>
        </p:spPr>
        <p:txBody>
          <a:bodyPr anchor="t">
            <a:normAutofit/>
          </a:bodyPr>
          <a:lstStyle>
            <a:lvl1pPr algn="ctr">
              <a:defRPr sz="5400" b="0" i="0">
                <a:solidFill>
                  <a:schemeClr val="tx2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Modultittel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960749" y="1912281"/>
            <a:ext cx="5280434" cy="442989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Modul </a:t>
            </a:r>
            <a:r>
              <a:rPr lang="nb-NO" dirty="0" err="1"/>
              <a:t>X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3529411"/>
            <a:ext cx="38100" cy="1447800"/>
          </a:xfrm>
          <a:prstGeom prst="rect">
            <a:avLst/>
          </a:prstGeom>
        </p:spPr>
      </p:pic>
      <p:grpSp>
        <p:nvGrpSpPr>
          <p:cNvPr id="4" name="Gruppe 3"/>
          <p:cNvGrpSpPr/>
          <p:nvPr userDrawn="1"/>
        </p:nvGrpSpPr>
        <p:grpSpPr>
          <a:xfrm>
            <a:off x="620590" y="5614909"/>
            <a:ext cx="7902815" cy="647295"/>
            <a:chOff x="1697880" y="5614909"/>
            <a:chExt cx="5885486" cy="647295"/>
          </a:xfrm>
        </p:grpSpPr>
        <p:pic>
          <p:nvPicPr>
            <p:cNvPr id="8" name="Bilde 7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20" y="5614909"/>
              <a:ext cx="1589682" cy="647295"/>
            </a:xfrm>
            <a:prstGeom prst="rect">
              <a:avLst/>
            </a:prstGeom>
          </p:spPr>
        </p:pic>
        <p:pic>
          <p:nvPicPr>
            <p:cNvPr id="10" name="Bilde 9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80" y="5739615"/>
              <a:ext cx="1282244" cy="442989"/>
            </a:xfrm>
            <a:prstGeom prst="rect">
              <a:avLst/>
            </a:prstGeom>
          </p:spPr>
        </p:pic>
        <p:pic>
          <p:nvPicPr>
            <p:cNvPr id="11" name="Bilde 10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5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14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7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ferans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548866" y="1262559"/>
            <a:ext cx="8046268" cy="630662"/>
          </a:xfrm>
        </p:spPr>
        <p:txBody>
          <a:bodyPr>
            <a:normAutofit/>
          </a:bodyPr>
          <a:lstStyle>
            <a:lvl1pPr algn="ctr">
              <a:defRPr sz="3600"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Referanser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2255045"/>
            <a:ext cx="6858000" cy="33921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213143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6065422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135023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7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636" y="2304637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95586" y="3447481"/>
            <a:ext cx="50800" cy="1085850"/>
          </a:xfrm>
          <a:prstGeom prst="rect">
            <a:avLst/>
          </a:prstGeom>
        </p:spPr>
      </p:pic>
      <p:grpSp>
        <p:nvGrpSpPr>
          <p:cNvPr id="11" name="Gruppe 10"/>
          <p:cNvGrpSpPr/>
          <p:nvPr userDrawn="1"/>
        </p:nvGrpSpPr>
        <p:grpSpPr>
          <a:xfrm>
            <a:off x="620590" y="5614909"/>
            <a:ext cx="7902821" cy="647295"/>
            <a:chOff x="1697878" y="5614909"/>
            <a:chExt cx="5885487" cy="647295"/>
          </a:xfrm>
        </p:grpSpPr>
        <p:pic>
          <p:nvPicPr>
            <p:cNvPr id="12" name="Bilde 11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17" y="5614909"/>
              <a:ext cx="1589681" cy="647295"/>
            </a:xfrm>
            <a:prstGeom prst="rect">
              <a:avLst/>
            </a:prstGeom>
          </p:spPr>
        </p:pic>
        <p:pic>
          <p:nvPicPr>
            <p:cNvPr id="13" name="Bilde 12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78" y="5739615"/>
              <a:ext cx="1282244" cy="442989"/>
            </a:xfrm>
            <a:prstGeom prst="rect">
              <a:avLst/>
            </a:prstGeom>
          </p:spPr>
        </p:pic>
        <p:pic>
          <p:nvPicPr>
            <p:cNvPr id="14" name="Bilde 13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4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8166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fors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</p:spPr>
        <p:txBody>
          <a:bodyPr/>
          <a:lstStyle>
            <a:lvl1pPr algn="ctr">
              <a:defRPr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1375372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5851776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289702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96399" y="1825626"/>
            <a:ext cx="3726000" cy="411797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18003" y="1826014"/>
            <a:ext cx="3660979" cy="4117586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8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457200"/>
            <a:ext cx="2949178" cy="1600200"/>
          </a:xfrm>
        </p:spPr>
        <p:txBody>
          <a:bodyPr anchor="ctr"/>
          <a:lstStyle>
            <a:lvl1pPr>
              <a:defRPr sz="32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967842" y="681136"/>
            <a:ext cx="4511140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96400" y="2239348"/>
            <a:ext cx="2949178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 </a:t>
            </a:r>
            <a:r>
              <a:rPr lang="nb-NO" dirty="0" err="1"/>
              <a:t>eesfnhef</a:t>
            </a:r>
            <a:r>
              <a:rPr lang="nb-NO" dirty="0"/>
              <a:t> </a:t>
            </a:r>
            <a:r>
              <a:rPr lang="nb-NO" dirty="0" err="1"/>
              <a:t>efe</a:t>
            </a:r>
            <a:r>
              <a:rPr lang="nb-NO" dirty="0"/>
              <a:t> </a:t>
            </a:r>
            <a:r>
              <a:rPr lang="nb-NO" dirty="0" err="1"/>
              <a:t>ege</a:t>
            </a:r>
            <a:r>
              <a:rPr lang="nb-NO" dirty="0"/>
              <a:t> </a:t>
            </a:r>
            <a:r>
              <a:rPr lang="nb-NO" dirty="0" err="1"/>
              <a:t>eg</a:t>
            </a:r>
            <a:r>
              <a:rPr lang="nb-NO" dirty="0"/>
              <a:t> </a:t>
            </a:r>
            <a:r>
              <a:rPr lang="nb-NO" dirty="0" err="1"/>
              <a:t>rwrøl</a:t>
            </a:r>
            <a:r>
              <a:rPr lang="nb-NO" dirty="0"/>
              <a:t>, </a:t>
            </a:r>
            <a:r>
              <a:rPr lang="nb-NO" dirty="0" err="1"/>
              <a:t>etoeg</a:t>
            </a:r>
            <a:r>
              <a:rPr lang="nb-NO" dirty="0"/>
              <a:t>, </a:t>
            </a:r>
            <a:r>
              <a:rPr lang="nb-NO" dirty="0" err="1"/>
              <a:t>e,eg</a:t>
            </a:r>
            <a:r>
              <a:rPr lang="nb-NO" dirty="0"/>
              <a:t> </a:t>
            </a:r>
            <a:r>
              <a:rPr lang="nb-NO" dirty="0" err="1"/>
              <a:t>rgorgo</a:t>
            </a:r>
            <a:r>
              <a:rPr lang="nb-NO" dirty="0"/>
              <a:t> </a:t>
            </a:r>
            <a:r>
              <a:rPr lang="nb-NO" dirty="0" err="1"/>
              <a:t>rog</a:t>
            </a:r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9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55227" y="457200"/>
            <a:ext cx="302375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88476" y="680989"/>
            <a:ext cx="4418681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455227" y="2239201"/>
            <a:ext cx="3023756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7" name="Plassholder for tabell 6"/>
          <p:cNvSpPr>
            <a:spLocks noGrp="1"/>
          </p:cNvSpPr>
          <p:nvPr>
            <p:ph type="tbl" sz="quarter" idx="13"/>
          </p:nvPr>
        </p:nvSpPr>
        <p:spPr>
          <a:xfrm>
            <a:off x="896400" y="1854200"/>
            <a:ext cx="7582582" cy="3767138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nb-NO" dirty="0"/>
              <a:t>Klikk ikonet for å legge til en tabell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0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/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sp>
        <p:nvSpPr>
          <p:cNvPr id="8" name="Plassholder for diagram 7"/>
          <p:cNvSpPr>
            <a:spLocks noGrp="1"/>
          </p:cNvSpPr>
          <p:nvPr>
            <p:ph type="chart" sz="quarter" idx="13"/>
          </p:nvPr>
        </p:nvSpPr>
        <p:spPr>
          <a:xfrm>
            <a:off x="5020469" y="2000250"/>
            <a:ext cx="3458513" cy="3867149"/>
          </a:xfrm>
        </p:spPr>
        <p:txBody>
          <a:bodyPr/>
          <a:lstStyle/>
          <a:p>
            <a:r>
              <a:rPr lang="nb-NO" dirty="0"/>
              <a:t>Klikk ikonet for å legge til et diagram</a:t>
            </a:r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4"/>
          </p:nvPr>
        </p:nvSpPr>
        <p:spPr>
          <a:xfrm>
            <a:off x="896400" y="1994960"/>
            <a:ext cx="3904200" cy="3872441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7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5885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7" r:id="rId5"/>
    <p:sldLayoutId id="2147483662" r:id="rId6"/>
    <p:sldLayoutId id="2147483658" r:id="rId7"/>
    <p:sldLayoutId id="2147483663" r:id="rId8"/>
    <p:sldLayoutId id="2147483654" r:id="rId9"/>
    <p:sldLayoutId id="2147483655" r:id="rId10"/>
    <p:sldLayoutId id="2147483677" r:id="rId11"/>
    <p:sldLayoutId id="2147483661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68183"/>
          </a:solidFill>
          <a:latin typeface="+mn-lt"/>
          <a:ea typeface="Campton Book" charset="0"/>
          <a:cs typeface="Campton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larportalen.skolverket.se/webcenter/larportal/api-v2/document/path/larportalen/material/inriktningar/1-matematik/Grundskola/424_sambandochforandring%20%C3%A5k4-6/7_helklassdiskussionerochnormer/material/flikmeny/tabA/Artiklar/SF4-6_07A_02_normer.doc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79" y="2556218"/>
            <a:ext cx="7801641" cy="16749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nb-NO" sz="3600" dirty="0">
                <a:solidFill>
                  <a:srgbClr val="268183"/>
                </a:solidFill>
              </a:rPr>
              <a:t>Miljø for kommunikasjon i klasserommet</a:t>
            </a:r>
            <a:br>
              <a:rPr lang="nb-NO" dirty="0">
                <a:solidFill>
                  <a:srgbClr val="268183"/>
                </a:solidFill>
              </a:rPr>
            </a:br>
            <a:r>
              <a:rPr lang="nb-NO" sz="3200" dirty="0">
                <a:solidFill>
                  <a:srgbClr val="268183"/>
                </a:solidFill>
              </a:rPr>
              <a:t>B – Samarbeid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1</a:t>
            </a:r>
          </a:p>
        </p:txBody>
      </p:sp>
    </p:spTree>
    <p:extLst>
      <p:ext uri="{BB962C8B-B14F-4D97-AF65-F5344CB8AC3E}">
        <p14:creationId xmlns:p14="http://schemas.microsoft.com/office/powerpoint/2010/main" val="793951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2" name="Shape 192"/>
          <p:cNvCxnSpPr/>
          <p:nvPr/>
        </p:nvCxnSpPr>
        <p:spPr>
          <a:xfrm>
            <a:off x="4517994" y="1052736"/>
            <a:ext cx="0" cy="459051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93" name="Shape 193"/>
          <p:cNvCxnSpPr/>
          <p:nvPr/>
        </p:nvCxnSpPr>
        <p:spPr>
          <a:xfrm>
            <a:off x="1979712" y="3320988"/>
            <a:ext cx="523858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94" name="Shape 194"/>
          <p:cNvSpPr/>
          <p:nvPr/>
        </p:nvSpPr>
        <p:spPr>
          <a:xfrm>
            <a:off x="2109662" y="1322766"/>
            <a:ext cx="2160240" cy="1836204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25C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r>
              <a:rPr lang="no-NO" sz="27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nb-NO" sz="27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+ab</a:t>
            </a:r>
            <a:r>
              <a:rPr lang="no-NO" sz="27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350" dirty="0"/>
          </a:p>
        </p:txBody>
      </p:sp>
      <p:sp>
        <p:nvSpPr>
          <p:cNvPr id="195" name="Shape 195"/>
          <p:cNvSpPr/>
          <p:nvPr/>
        </p:nvSpPr>
        <p:spPr>
          <a:xfrm>
            <a:off x="4805083" y="1348334"/>
            <a:ext cx="2160240" cy="1836204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25C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r>
              <a:rPr lang="nb-NO" sz="27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5(</a:t>
            </a:r>
            <a:r>
              <a:rPr lang="nb-NO" sz="27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a+b</a:t>
            </a:r>
            <a:r>
              <a:rPr lang="nb-NO" sz="27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no-NO" sz="27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350" dirty="0"/>
          </a:p>
        </p:txBody>
      </p:sp>
      <p:sp>
        <p:nvSpPr>
          <p:cNvPr id="196" name="Shape 196"/>
          <p:cNvSpPr/>
          <p:nvPr/>
        </p:nvSpPr>
        <p:spPr>
          <a:xfrm>
            <a:off x="2126729" y="3564015"/>
            <a:ext cx="2160240" cy="1836204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25C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r>
              <a:rPr lang="nb-NO" sz="27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(5+b)a</a:t>
            </a:r>
            <a:r>
              <a:rPr lang="no-NO" sz="27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350" dirty="0"/>
          </a:p>
        </p:txBody>
      </p:sp>
      <p:sp>
        <p:nvSpPr>
          <p:cNvPr id="197" name="Shape 197"/>
          <p:cNvSpPr/>
          <p:nvPr/>
        </p:nvSpPr>
        <p:spPr>
          <a:xfrm>
            <a:off x="4746879" y="3583630"/>
            <a:ext cx="2160240" cy="1836204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25C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r>
              <a:rPr lang="nb-NO" sz="27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5ab</a:t>
            </a:r>
            <a:r>
              <a:rPr lang="no-NO" sz="27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35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5422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3" name="Shape 203"/>
          <p:cNvCxnSpPr/>
          <p:nvPr/>
        </p:nvCxnSpPr>
        <p:spPr>
          <a:xfrm>
            <a:off x="4517994" y="1052736"/>
            <a:ext cx="0" cy="459051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04" name="Shape 204"/>
          <p:cNvCxnSpPr/>
          <p:nvPr/>
        </p:nvCxnSpPr>
        <p:spPr>
          <a:xfrm>
            <a:off x="1979712" y="3320988"/>
            <a:ext cx="523858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05" name="Shape 205"/>
          <p:cNvSpPr/>
          <p:nvPr/>
        </p:nvSpPr>
        <p:spPr>
          <a:xfrm>
            <a:off x="2109662" y="1322766"/>
            <a:ext cx="2160240" cy="1836204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25C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7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/>
          <p:nvPr/>
        </p:nvSpPr>
        <p:spPr>
          <a:xfrm>
            <a:off x="4805083" y="1348334"/>
            <a:ext cx="2160240" cy="1836204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25C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7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Shape 207"/>
          <p:cNvSpPr/>
          <p:nvPr/>
        </p:nvSpPr>
        <p:spPr>
          <a:xfrm>
            <a:off x="2109662" y="3564015"/>
            <a:ext cx="2160240" cy="1836204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25C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7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Shape 208"/>
          <p:cNvSpPr/>
          <p:nvPr/>
        </p:nvSpPr>
        <p:spPr>
          <a:xfrm>
            <a:off x="4788024" y="3572225"/>
            <a:ext cx="2160240" cy="1836204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25C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7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Shape 209"/>
          <p:cNvSpPr/>
          <p:nvPr/>
        </p:nvSpPr>
        <p:spPr>
          <a:xfrm>
            <a:off x="2676725" y="1741313"/>
            <a:ext cx="1026114" cy="972108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Shape 210"/>
          <p:cNvSpPr/>
          <p:nvPr/>
        </p:nvSpPr>
        <p:spPr>
          <a:xfrm>
            <a:off x="2573778" y="4023066"/>
            <a:ext cx="1296144" cy="1080120"/>
          </a:xfrm>
          <a:prstGeom prst="trapezoid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Shape 211"/>
          <p:cNvSpPr/>
          <p:nvPr/>
        </p:nvSpPr>
        <p:spPr>
          <a:xfrm rot="-2941351">
            <a:off x="5449598" y="3996063"/>
            <a:ext cx="1026114" cy="972108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Shape 212"/>
          <p:cNvSpPr/>
          <p:nvPr/>
        </p:nvSpPr>
        <p:spPr>
          <a:xfrm>
            <a:off x="5220072" y="1700808"/>
            <a:ext cx="1404156" cy="1134126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6039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8" name="Shape 218"/>
          <p:cNvCxnSpPr/>
          <p:nvPr/>
        </p:nvCxnSpPr>
        <p:spPr>
          <a:xfrm>
            <a:off x="4517994" y="1052736"/>
            <a:ext cx="0" cy="459051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19" name="Shape 219"/>
          <p:cNvCxnSpPr/>
          <p:nvPr/>
        </p:nvCxnSpPr>
        <p:spPr>
          <a:xfrm>
            <a:off x="1979712" y="3320988"/>
            <a:ext cx="523858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20" name="Shape 220"/>
          <p:cNvSpPr/>
          <p:nvPr/>
        </p:nvSpPr>
        <p:spPr>
          <a:xfrm>
            <a:off x="2097837" y="1322766"/>
            <a:ext cx="2160240" cy="1836204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25C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27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Shape 221"/>
          <p:cNvSpPr/>
          <p:nvPr/>
        </p:nvSpPr>
        <p:spPr>
          <a:xfrm>
            <a:off x="4788024" y="1331960"/>
            <a:ext cx="2160240" cy="1836204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25C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27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Shape 222"/>
          <p:cNvSpPr/>
          <p:nvPr/>
        </p:nvSpPr>
        <p:spPr>
          <a:xfrm>
            <a:off x="2109662" y="3564015"/>
            <a:ext cx="2160240" cy="1836204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25C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27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Shape 223"/>
          <p:cNvSpPr/>
          <p:nvPr/>
        </p:nvSpPr>
        <p:spPr>
          <a:xfrm>
            <a:off x="4788024" y="3614813"/>
            <a:ext cx="2160240" cy="1836204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25C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27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1143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Planlegg egen undervisning 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45 minutter</a:t>
            </a:r>
          </a:p>
        </p:txBody>
      </p:sp>
    </p:spTree>
    <p:extLst>
      <p:ext uri="{BB962C8B-B14F-4D97-AF65-F5344CB8AC3E}">
        <p14:creationId xmlns:p14="http://schemas.microsoft.com/office/powerpoint/2010/main" val="511833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/>
              <a:t>Planlegg egen undervisning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800" lvl="0" indent="0">
              <a:lnSpc>
                <a:spcPct val="100000"/>
              </a:lnSpc>
              <a:buSzPts val="2800"/>
              <a:buNone/>
            </a:pPr>
            <a:r>
              <a:rPr lang="nb-NO" dirty="0"/>
              <a:t>Planlegg en del av ei undervisningsøkt med «Hvem skal ut?»</a:t>
            </a:r>
          </a:p>
          <a:p>
            <a:pPr marL="457200" lvl="0" indent="-406400">
              <a:lnSpc>
                <a:spcPct val="115000"/>
              </a:lnSpc>
              <a:spcBef>
                <a:spcPts val="0"/>
              </a:spcBef>
              <a:buSzPts val="2800"/>
            </a:pPr>
            <a:r>
              <a:rPr lang="nb-NO" dirty="0"/>
              <a:t>Planlegg sammen i grupper, men gjennomfør undervisningen med egne elever.</a:t>
            </a:r>
          </a:p>
          <a:p>
            <a:pPr marL="457200" lvl="0" indent="-406400">
              <a:lnSpc>
                <a:spcPct val="115000"/>
              </a:lnSpc>
              <a:spcBef>
                <a:spcPts val="0"/>
              </a:spcBef>
              <a:buSzPts val="2800"/>
            </a:pPr>
            <a:r>
              <a:rPr lang="nb-NO" dirty="0"/>
              <a:t>Undervisningen skal gjennomføres før neste samling.</a:t>
            </a:r>
          </a:p>
          <a:p>
            <a:pPr marL="457200" lvl="0" indent="-406400">
              <a:lnSpc>
                <a:spcPct val="115000"/>
              </a:lnSpc>
              <a:spcBef>
                <a:spcPts val="0"/>
              </a:spcBef>
              <a:buSzPts val="2800"/>
            </a:pPr>
            <a:r>
              <a:rPr lang="nb-NO" dirty="0"/>
              <a:t>Bruk gjerne vedlagte undervisningsnotat til planleggingen.</a:t>
            </a:r>
          </a:p>
          <a:p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531889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Momenter til planlegging av aktiviteten «Hvem </a:t>
            </a:r>
            <a:r>
              <a:rPr lang="nb-NO"/>
              <a:t>skal ut?»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06400">
              <a:lnSpc>
                <a:spcPct val="115000"/>
              </a:lnSpc>
              <a:buSzPts val="2800"/>
            </a:pPr>
            <a:r>
              <a:rPr lang="nb-NO" dirty="0"/>
              <a:t>Hvordan presentere oppgaven og organisere elevene og arbeidet?</a:t>
            </a:r>
          </a:p>
          <a:p>
            <a:pPr marL="457200" lvl="0" indent="-406400">
              <a:lnSpc>
                <a:spcPct val="115000"/>
              </a:lnSpc>
              <a:spcBef>
                <a:spcPts val="0"/>
              </a:spcBef>
              <a:buSzPts val="2800"/>
            </a:pPr>
            <a:r>
              <a:rPr lang="nb-NO" dirty="0"/>
              <a:t>Hvilke forslag vil komme og hvordan tror du elevene vil begrunne?</a:t>
            </a:r>
          </a:p>
          <a:p>
            <a:pPr marL="457200" lvl="0" indent="-406400">
              <a:lnSpc>
                <a:spcPct val="115000"/>
              </a:lnSpc>
              <a:spcBef>
                <a:spcPts val="0"/>
              </a:spcBef>
              <a:buSzPts val="2800"/>
            </a:pPr>
            <a:r>
              <a:rPr lang="nb-NO" dirty="0"/>
              <a:t>Hvordan vil du respondere på og anerkjenne elevenes forslag, både riktige resonnement og de som ikke er riktige?</a:t>
            </a:r>
          </a:p>
        </p:txBody>
      </p:sp>
    </p:spTree>
    <p:extLst>
      <p:ext uri="{BB962C8B-B14F-4D97-AF65-F5344CB8AC3E}">
        <p14:creationId xmlns:p14="http://schemas.microsoft.com/office/powerpoint/2010/main" val="1048947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79" y="2556218"/>
            <a:ext cx="7801641" cy="16749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nb-NO" sz="3600" dirty="0">
                <a:solidFill>
                  <a:srgbClr val="268183"/>
                </a:solidFill>
              </a:rPr>
              <a:t>Miljø for kommunikasjon i klasserommet</a:t>
            </a:r>
            <a:br>
              <a:rPr lang="nb-NO" dirty="0">
                <a:solidFill>
                  <a:srgbClr val="268183"/>
                </a:solidFill>
              </a:rPr>
            </a:br>
            <a:r>
              <a:rPr lang="nb-NO" sz="3200" dirty="0">
                <a:solidFill>
                  <a:srgbClr val="268183"/>
                </a:solidFill>
              </a:rPr>
              <a:t>D – Etterarbeid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1</a:t>
            </a:r>
          </a:p>
        </p:txBody>
      </p:sp>
    </p:spTree>
    <p:extLst>
      <p:ext uri="{BB962C8B-B14F-4D97-AF65-F5344CB8AC3E}">
        <p14:creationId xmlns:p14="http://schemas.microsoft.com/office/powerpoint/2010/main" val="2825135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Målet med denne modulen er:</a:t>
            </a:r>
          </a:p>
          <a:p>
            <a:r>
              <a:rPr lang="nb-NO" sz="2200" dirty="0"/>
              <a:t>a</a:t>
            </a:r>
            <a:r>
              <a:rPr lang="nb-NO" sz="22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 lærerne skal få en oversikt over hvilke grunnleggende normer som er viktige dersom en skal kunne utvikle et godt miljø for matematisk kommunikasjon i klasserommet</a:t>
            </a:r>
          </a:p>
          <a:p>
            <a:pPr marL="0" indent="0">
              <a:buNone/>
            </a:pPr>
            <a:endParaRPr lang="nb-NO" sz="220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r>
              <a:rPr lang="nb-NO" sz="2200" dirty="0"/>
              <a:t>at lærerne skal få innsikt og øvelse i hvordan de kan legge til rette for arbeid med oppgaver hvor elever skal begrunne og argumentere for sine svar</a:t>
            </a:r>
          </a:p>
          <a:p>
            <a:pPr marL="0" indent="0"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109133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Tidsplan for denne økta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03326"/>
              </p:ext>
            </p:extLst>
          </p:nvPr>
        </p:nvGraphicFramePr>
        <p:xfrm>
          <a:off x="895350" y="1825625"/>
          <a:ext cx="758348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Erfaringsdeling</a:t>
                      </a:r>
                      <a:r>
                        <a:rPr lang="nb-NO" sz="2400" baseline="0" dirty="0"/>
                        <a:t> i grupper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20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Veien videre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10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459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Erfaringsdeling etter utprøving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20 minutter</a:t>
            </a:r>
          </a:p>
        </p:txBody>
      </p:sp>
    </p:spTree>
    <p:extLst>
      <p:ext uri="{BB962C8B-B14F-4D97-AF65-F5344CB8AC3E}">
        <p14:creationId xmlns:p14="http://schemas.microsoft.com/office/powerpoint/2010/main" val="3689814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Målet med denne modulen er:</a:t>
            </a:r>
          </a:p>
          <a:p>
            <a:r>
              <a:rPr lang="nb-NO" sz="2200" dirty="0"/>
              <a:t>a</a:t>
            </a:r>
            <a:r>
              <a:rPr lang="nb-NO" sz="22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 lærerne skal få en oversikt over hvilke grunnleggende normer som er viktige dersom en skal kunne utvikle et godt miljø for matematisk kommunikasjon i klasserommet</a:t>
            </a:r>
          </a:p>
          <a:p>
            <a:pPr marL="0" indent="0">
              <a:buNone/>
            </a:pPr>
            <a:endParaRPr lang="nb-NO" sz="220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r>
              <a:rPr lang="nb-NO" sz="2200" dirty="0"/>
              <a:t>at lærerne skal få innsikt og øvelse i hvordan de kan legge til rette for arbeid med oppgaver hvor elever skal begrunne og argumentere for sine svar</a:t>
            </a:r>
          </a:p>
          <a:p>
            <a:pPr marL="0" indent="0"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1492102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Erfaringsdeling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b-NO" dirty="0"/>
              <a:t>Etter utprøvingen skal dere diskutere i grupper:</a:t>
            </a:r>
          </a:p>
          <a:p>
            <a:pPr marL="457200" lvl="0" indent="-406400">
              <a:buSzPts val="2800"/>
            </a:pPr>
            <a:r>
              <a:rPr lang="nb-NO" dirty="0"/>
              <a:t>Hvordan fikk dere elevene engasjerte i arbeidet med oppgaven?</a:t>
            </a:r>
          </a:p>
          <a:p>
            <a:pPr marL="457200" lvl="0" indent="-406400">
              <a:spcBef>
                <a:spcPts val="0"/>
              </a:spcBef>
              <a:buSzPts val="2800"/>
            </a:pPr>
            <a:r>
              <a:rPr lang="nb-NO" dirty="0"/>
              <a:t>Hvordan fungerte aktiviteten for å få fram mange ulike resonnement?</a:t>
            </a:r>
          </a:p>
          <a:p>
            <a:pPr marL="457200" lvl="0" indent="-406400">
              <a:spcBef>
                <a:spcPts val="0"/>
              </a:spcBef>
              <a:buSzPts val="2800"/>
            </a:pPr>
            <a:r>
              <a:rPr lang="nb-NO" dirty="0"/>
              <a:t>Hvordan var miljøet i gruppa for å tenke annerledes?</a:t>
            </a:r>
          </a:p>
        </p:txBody>
      </p:sp>
    </p:spTree>
    <p:extLst>
      <p:ext uri="{BB962C8B-B14F-4D97-AF65-F5344CB8AC3E}">
        <p14:creationId xmlns:p14="http://schemas.microsoft.com/office/powerpoint/2010/main" val="120493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Kilder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nb-NO" sz="1800" dirty="0" err="1"/>
              <a:t>Norèn</a:t>
            </a:r>
            <a:r>
              <a:rPr lang="nb-NO" sz="1800" dirty="0"/>
              <a:t>, E., Thornberg, P. (2015). </a:t>
            </a:r>
            <a:r>
              <a:rPr lang="nb-NO" sz="1800" i="1" dirty="0"/>
              <a:t>Normer og </a:t>
            </a:r>
            <a:r>
              <a:rPr lang="nb-NO" sz="1800" i="1" dirty="0" err="1"/>
              <a:t>kommunikation</a:t>
            </a:r>
            <a:r>
              <a:rPr lang="nb-NO" sz="1800" i="1" dirty="0"/>
              <a:t> i 	</a:t>
            </a:r>
            <a:r>
              <a:rPr lang="nb-NO" sz="1800" i="1" dirty="0" err="1"/>
              <a:t>matematikklassrummet</a:t>
            </a:r>
            <a:r>
              <a:rPr lang="nb-NO" sz="1800" i="1" dirty="0"/>
              <a:t>. </a:t>
            </a:r>
            <a:r>
              <a:rPr lang="nb-NO" sz="1800" dirty="0"/>
              <a:t>Publisert på </a:t>
            </a:r>
            <a:r>
              <a:rPr lang="nb-NO" sz="1800" dirty="0" err="1"/>
              <a:t>Skolverket</a:t>
            </a:r>
            <a:r>
              <a:rPr lang="nb-NO" sz="1800" dirty="0"/>
              <a:t> sine 	hjemmesider </a:t>
            </a:r>
            <a:r>
              <a:rPr lang="nb-NO" sz="1800" dirty="0">
                <a:hlinkClick r:id="rId3"/>
              </a:rPr>
              <a:t>https://larportalen.skolverket.se/webcenter/larportal/api-v2/document/path/larportalen/material/inriktningar/1-matematik/Grundskola/424_sambandochforandring%20%C3%A5k4-6/7_helklassdiskussionerochnormer/material/flikmeny/tabA/Artiklar/SF4-6_07A_02_normer.docx</a:t>
            </a:r>
            <a:endParaRPr lang="nb-NO" sz="1800" dirty="0"/>
          </a:p>
          <a:p>
            <a:pPr algn="l"/>
            <a:r>
              <a:rPr lang="nb-NO" sz="1800"/>
              <a:t>Artikkelen er oversatt </a:t>
            </a:r>
            <a:r>
              <a:rPr lang="nb-NO" sz="1800" dirty="0"/>
              <a:t>og bearbeidet av Ingunn Valbekmo, Matematikksenteret, NTNU.</a:t>
            </a:r>
          </a:p>
        </p:txBody>
      </p:sp>
    </p:spTree>
    <p:extLst>
      <p:ext uri="{BB962C8B-B14F-4D97-AF65-F5344CB8AC3E}">
        <p14:creationId xmlns:p14="http://schemas.microsoft.com/office/powerpoint/2010/main" val="1374767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Veien videre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Neste modul i denne pakken handler om kognitive krav i oppgaver.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59348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Tidsplan for denne økta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931996"/>
              </p:ext>
            </p:extLst>
          </p:nvPr>
        </p:nvGraphicFramePr>
        <p:xfrm>
          <a:off x="895350" y="1825625"/>
          <a:ext cx="758348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Oppsummer</a:t>
                      </a:r>
                      <a:r>
                        <a:rPr lang="nb-NO" sz="2400" baseline="0" dirty="0"/>
                        <a:t> forarbeidet i grupper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25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Faglig påfyll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20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Planlegge egen undervisning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baseline="0" dirty="0"/>
                        <a:t>45 </a:t>
                      </a:r>
                      <a:r>
                        <a:rPr lang="nb-NO" sz="2400" dirty="0"/>
                        <a:t>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641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3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Oppsummer forarbeidet i grupper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25 minutter</a:t>
            </a:r>
          </a:p>
        </p:txBody>
      </p:sp>
    </p:spTree>
    <p:extLst>
      <p:ext uri="{BB962C8B-B14F-4D97-AF65-F5344CB8AC3E}">
        <p14:creationId xmlns:p14="http://schemas.microsoft.com/office/powerpoint/2010/main" val="205852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/>
              <a:t>Gruppearbeid knyttet til forarbeid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Del notater fra forarbeidet i grupper på 3-4 lærere:</a:t>
            </a:r>
          </a:p>
          <a:p>
            <a:pPr marL="0" indent="0">
              <a:buNone/>
            </a:pPr>
            <a:endParaRPr lang="nb-NO" sz="2200" dirty="0"/>
          </a:p>
          <a:p>
            <a:r>
              <a:rPr lang="nb-NO" sz="2200" dirty="0"/>
              <a:t>Hva vil dere trekke fram som interessant fra artikkelen?</a:t>
            </a:r>
          </a:p>
          <a:p>
            <a:r>
              <a:rPr lang="nb-NO" sz="2200" dirty="0"/>
              <a:t>Hvordan kan oppgaver med flere riktige svar eller flere mulige løsningsstrategier fungere som utgangspunkt for en matematisk samtale?</a:t>
            </a:r>
          </a:p>
          <a:p>
            <a:r>
              <a:rPr lang="nb-NO" sz="2200" dirty="0"/>
              <a:t>Hvordan opplever dere at den didaktiske kontrakten er i deres klasse/gruppe?</a:t>
            </a:r>
          </a:p>
          <a:p>
            <a:r>
              <a:rPr lang="nb-NO" sz="2200" dirty="0"/>
              <a:t>Hvordan skaper dere et miljø i gruppa, hvor det er greit å gjøre feil og endre resonnement?</a:t>
            </a:r>
          </a:p>
          <a:p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1098804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Faglig påfyll</a:t>
            </a:r>
            <a:endParaRPr lang="x-none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20 minutter</a:t>
            </a:r>
          </a:p>
        </p:txBody>
      </p:sp>
    </p:spTree>
    <p:extLst>
      <p:ext uri="{BB962C8B-B14F-4D97-AF65-F5344CB8AC3E}">
        <p14:creationId xmlns:p14="http://schemas.microsoft.com/office/powerpoint/2010/main" val="2008721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/>
              <a:t>Hvem skal ut?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06400">
              <a:buSzPts val="2800"/>
            </a:pPr>
            <a:r>
              <a:rPr lang="nb-NO" sz="2400" dirty="0"/>
              <a:t>4 bilder/ord/begrep/regneuttrykk. </a:t>
            </a:r>
          </a:p>
          <a:p>
            <a:pPr marL="457200" lvl="0" indent="-406400">
              <a:spcBef>
                <a:spcPts val="0"/>
              </a:spcBef>
              <a:buSzPts val="2800"/>
            </a:pPr>
            <a:r>
              <a:rPr lang="nb-NO" sz="2400" dirty="0"/>
              <a:t>Elevene skal bestemme seg for hvilket av bildene de mener skiller seg fra de andre, det skal ut.</a:t>
            </a:r>
          </a:p>
          <a:p>
            <a:pPr marL="457200" lvl="0" indent="-406400">
              <a:spcBef>
                <a:spcPts val="0"/>
              </a:spcBef>
              <a:buSzPts val="2800"/>
            </a:pPr>
            <a:r>
              <a:rPr lang="nb-NO" sz="2400" dirty="0"/>
              <a:t>Elevene må argumentere for sitt valg.</a:t>
            </a:r>
          </a:p>
          <a:p>
            <a:pPr marL="50800" lvl="0" indent="0">
              <a:spcBef>
                <a:spcPts val="0"/>
              </a:spcBef>
              <a:buSzPts val="2800"/>
              <a:buNone/>
            </a:pPr>
            <a:endParaRPr lang="nb-NO" sz="2400" dirty="0"/>
          </a:p>
          <a:p>
            <a:pPr marL="0" lvl="0" indent="0">
              <a:buNone/>
            </a:pPr>
            <a:r>
              <a:rPr lang="nb-NO" sz="2400" dirty="0"/>
              <a:t>Hensikten med aktiviteten er:</a:t>
            </a:r>
          </a:p>
          <a:p>
            <a:pPr marL="457200" lvl="0" indent="-406400">
              <a:buSzPts val="2800"/>
            </a:pPr>
            <a:r>
              <a:rPr lang="nb-NO" sz="2400" dirty="0"/>
              <a:t>å få fram ulike resonnement og løsninger.</a:t>
            </a:r>
          </a:p>
          <a:p>
            <a:pPr marL="457200" lvl="0" indent="-406400">
              <a:spcBef>
                <a:spcPts val="0"/>
              </a:spcBef>
              <a:buSzPts val="2800"/>
            </a:pPr>
            <a:r>
              <a:rPr lang="nb-NO" sz="2400" dirty="0"/>
              <a:t>å få alle elever i tale, argumentere og begrunne.</a:t>
            </a:r>
          </a:p>
          <a:p>
            <a:pPr marL="457200" lvl="0" indent="-406400">
              <a:spcBef>
                <a:spcPts val="0"/>
              </a:spcBef>
              <a:buSzPts val="2800"/>
            </a:pPr>
            <a:r>
              <a:rPr lang="nb-NO" sz="2400" dirty="0"/>
              <a:t>å lytte til hverandres resonnement, kunne tilføye eller spørre.</a:t>
            </a:r>
          </a:p>
          <a:p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526436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5" name="Shape 165"/>
          <p:cNvCxnSpPr/>
          <p:nvPr/>
        </p:nvCxnSpPr>
        <p:spPr>
          <a:xfrm>
            <a:off x="4517994" y="1052736"/>
            <a:ext cx="0" cy="459045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66" name="Shape 166"/>
          <p:cNvCxnSpPr/>
          <p:nvPr/>
        </p:nvCxnSpPr>
        <p:spPr>
          <a:xfrm>
            <a:off x="1979712" y="3320988"/>
            <a:ext cx="523867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67" name="Shape 167"/>
          <p:cNvSpPr/>
          <p:nvPr/>
        </p:nvSpPr>
        <p:spPr>
          <a:xfrm>
            <a:off x="2168741" y="1322766"/>
            <a:ext cx="2160225" cy="1836225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25C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r>
              <a:rPr lang="nb-NO" sz="3200" dirty="0">
                <a:solidFill>
                  <a:schemeClr val="l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/>
                <a:sym typeface="Calibri"/>
              </a:rPr>
              <a:t>x</a:t>
            </a:r>
            <a:r>
              <a:rPr lang="no-NO" sz="3200" dirty="0">
                <a:solidFill>
                  <a:schemeClr val="l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/>
                <a:sym typeface="Calibri"/>
              </a:rPr>
              <a:t>∙</a:t>
            </a:r>
            <a:r>
              <a:rPr lang="nb-NO" sz="3200" dirty="0">
                <a:solidFill>
                  <a:schemeClr val="l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/>
                <a:sym typeface="Calibri"/>
              </a:rPr>
              <a:t>y=1</a:t>
            </a:r>
            <a:endParaRPr sz="3200" dirty="0">
              <a:solidFill>
                <a:schemeClr val="lt1"/>
              </a:solidFill>
              <a:latin typeface="Cambria Math" panose="02040503050406030204" pitchFamily="18" charset="0"/>
              <a:ea typeface="Cambria Math" panose="02040503050406030204" pitchFamily="18" charset="0"/>
              <a:cs typeface="Calibri"/>
              <a:sym typeface="Calibri"/>
            </a:endParaRPr>
          </a:p>
        </p:txBody>
      </p:sp>
      <p:sp>
        <p:nvSpPr>
          <p:cNvPr id="168" name="Shape 168"/>
          <p:cNvSpPr/>
          <p:nvPr/>
        </p:nvSpPr>
        <p:spPr>
          <a:xfrm>
            <a:off x="4788024" y="1331960"/>
            <a:ext cx="2160225" cy="1836225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25C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r>
              <a:rPr lang="nb-NO" sz="3200" dirty="0" err="1">
                <a:solidFill>
                  <a:schemeClr val="l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/>
                <a:sym typeface="Calibri"/>
              </a:rPr>
              <a:t>x+y</a:t>
            </a:r>
            <a:r>
              <a:rPr lang="nb-NO" sz="3200" dirty="0">
                <a:solidFill>
                  <a:schemeClr val="l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/>
                <a:sym typeface="Calibri"/>
              </a:rPr>
              <a:t>=1</a:t>
            </a:r>
            <a:endParaRPr sz="3200" dirty="0">
              <a:solidFill>
                <a:schemeClr val="lt1"/>
              </a:solidFill>
              <a:latin typeface="Cambria Math" panose="02040503050406030204" pitchFamily="18" charset="0"/>
              <a:ea typeface="Cambria Math" panose="02040503050406030204" pitchFamily="18" charset="0"/>
              <a:cs typeface="Calibri"/>
              <a:sym typeface="Calibri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2109662" y="3564015"/>
            <a:ext cx="2160225" cy="1836225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25C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r>
              <a:rPr lang="nb-NO" sz="3200" dirty="0">
                <a:solidFill>
                  <a:schemeClr val="lt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/>
                <a:sym typeface="Calibri"/>
              </a:rPr>
              <a:t>y=2x-1</a:t>
            </a:r>
            <a:endParaRPr sz="3200" dirty="0">
              <a:solidFill>
                <a:schemeClr val="lt1"/>
              </a:solidFill>
              <a:latin typeface="Cambria Math" panose="02040503050406030204" pitchFamily="18" charset="0"/>
              <a:ea typeface="Cambria Math" panose="02040503050406030204" pitchFamily="18" charset="0"/>
              <a:cs typeface="Calibri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Shape 170"/>
              <p:cNvSpPr/>
              <p:nvPr/>
            </p:nvSpPr>
            <p:spPr>
              <a:xfrm>
                <a:off x="4788024" y="3614813"/>
                <a:ext cx="2160225" cy="1836225"/>
              </a:xfrm>
              <a:prstGeom prst="rect">
                <a:avLst/>
              </a:prstGeom>
              <a:solidFill>
                <a:schemeClr val="accent1"/>
              </a:solidFill>
              <a:ln w="12700" cap="flat" cmpd="sng">
                <a:solidFill>
                  <a:srgbClr val="025C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nb-NO" sz="3200" i="1" smtClean="0">
                            <a:solidFill>
                              <a:schemeClr val="l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/>
                            <a:sym typeface="Calibri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nb-NO" sz="3200" b="0" i="0" smtClean="0">
                            <a:solidFill>
                              <a:schemeClr val="l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/>
                            <a:sym typeface="Calibri"/>
                          </a:rPr>
                          <m:t>x</m:t>
                        </m:r>
                        <m:r>
                          <a:rPr lang="nb-NO" sz="3200" b="0" i="0" smtClean="0">
                            <a:solidFill>
                              <a:schemeClr val="l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/>
                            <a:sym typeface="Calibri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nb-NO" sz="3200" b="0" i="0" smtClean="0">
                            <a:solidFill>
                              <a:schemeClr val="l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/>
                            <a:sym typeface="Calibri"/>
                          </a:rPr>
                          <m:t>y</m:t>
                        </m:r>
                      </m:num>
                      <m:den>
                        <m:r>
                          <a:rPr lang="nb-NO" sz="3200" b="0" i="0" smtClean="0">
                            <a:solidFill>
                              <a:schemeClr val="l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/>
                            <a:sym typeface="Calibri"/>
                          </a:rPr>
                          <m:t>2</m:t>
                        </m:r>
                      </m:den>
                    </m:f>
                  </m:oMath>
                </a14:m>
                <a:r>
                  <a:rPr lang="nb-NO" sz="3200" dirty="0">
                    <a:solidFill>
                      <a:schemeClr val="l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Calibri"/>
                    <a:sym typeface="Calibri"/>
                  </a:rPr>
                  <a:t>=-1</a:t>
                </a:r>
                <a:endParaRPr sz="3200" dirty="0">
                  <a:solidFill>
                    <a:schemeClr val="l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alibri"/>
                  <a:sym typeface="Calibri"/>
                </a:endParaRPr>
              </a:p>
            </p:txBody>
          </p:sp>
        </mc:Choice>
        <mc:Fallback xmlns="">
          <p:sp>
            <p:nvSpPr>
              <p:cNvPr id="170" name="Shape 1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614813"/>
                <a:ext cx="2160225" cy="18362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2700" cap="flat" cmpd="sng">
                <a:solidFill>
                  <a:srgbClr val="025C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6008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Lærerens rolle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Velg 4 bilder hvor elevene kan argumentere for at alle de ulike bildene kan ut.</a:t>
            </a:r>
          </a:p>
          <a:p>
            <a:r>
              <a:rPr lang="nb-NO" dirty="0"/>
              <a:t>Vær forsiktig med å være for bestemte på hva elevene skal finne ut eller se etter, det kan utelukke mange fine innspill.</a:t>
            </a:r>
          </a:p>
          <a:p>
            <a:r>
              <a:rPr lang="nb-NO" dirty="0"/>
              <a:t>Tenk nøye gjennom hvordan du vil respondere på elevenes innspill i og med at målet er å finne mange svar og begrunnelser.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65657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alfagsløyper">
      <a:dk1>
        <a:srgbClr val="333333"/>
      </a:dk1>
      <a:lt1>
        <a:srgbClr val="FFFFFF"/>
      </a:lt1>
      <a:dk2>
        <a:srgbClr val="268183"/>
      </a:dk2>
      <a:lt2>
        <a:srgbClr val="E7E6E6"/>
      </a:lt2>
      <a:accent1>
        <a:srgbClr val="037F83"/>
      </a:accent1>
      <a:accent2>
        <a:srgbClr val="18B3B7"/>
      </a:accent2>
      <a:accent3>
        <a:srgbClr val="FDB90C"/>
      </a:accent3>
      <a:accent4>
        <a:srgbClr val="D3EEEE"/>
      </a:accent4>
      <a:accent5>
        <a:srgbClr val="268183"/>
      </a:accent5>
      <a:accent6>
        <a:srgbClr val="E25143"/>
      </a:accent6>
      <a:hlink>
        <a:srgbClr val="037F83"/>
      </a:hlink>
      <a:folHlink>
        <a:srgbClr val="037F8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9" id="{4C339673-3458-D54E-BAD1-9F5EA0A7244E}" vid="{3DC8B92C-5C4A-6D4A-AA28-A98CFDCD97D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628</Words>
  <Application>Microsoft Office PowerPoint</Application>
  <PresentationFormat>Skjermfremvisning (4:3)</PresentationFormat>
  <Paragraphs>100</Paragraphs>
  <Slides>22</Slides>
  <Notes>19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22</vt:i4>
      </vt:variant>
    </vt:vector>
  </HeadingPairs>
  <TitlesOfParts>
    <vt:vector size="26" baseType="lpstr">
      <vt:lpstr>Arial</vt:lpstr>
      <vt:lpstr>Calibri</vt:lpstr>
      <vt:lpstr>Cambria Math</vt:lpstr>
      <vt:lpstr>Office-tema</vt:lpstr>
      <vt:lpstr>Miljø for kommunikasjon i klasserommet B – Samarbeid</vt:lpstr>
      <vt:lpstr>Mål</vt:lpstr>
      <vt:lpstr>Tidsplan for denne økta</vt:lpstr>
      <vt:lpstr>Oppsummer forarbeidet i grupper</vt:lpstr>
      <vt:lpstr>Gruppearbeid knyttet til forarbeid</vt:lpstr>
      <vt:lpstr>Faglig påfyll</vt:lpstr>
      <vt:lpstr>Hvem skal ut?</vt:lpstr>
      <vt:lpstr>PowerPoint-presentasjon</vt:lpstr>
      <vt:lpstr>Lærerens rolle </vt:lpstr>
      <vt:lpstr>PowerPoint-presentasjon</vt:lpstr>
      <vt:lpstr>PowerPoint-presentasjon</vt:lpstr>
      <vt:lpstr>PowerPoint-presentasjon</vt:lpstr>
      <vt:lpstr>Planlegg egen undervisning </vt:lpstr>
      <vt:lpstr>Planlegg egen undervisning</vt:lpstr>
      <vt:lpstr>Momenter til planlegging av aktiviteten «Hvem skal ut?»</vt:lpstr>
      <vt:lpstr>Miljø for kommunikasjon i klasserommet D – Etterarbeid</vt:lpstr>
      <vt:lpstr>Mål</vt:lpstr>
      <vt:lpstr>Tidsplan for denne økta</vt:lpstr>
      <vt:lpstr>Erfaringsdeling etter utprøving</vt:lpstr>
      <vt:lpstr>Erfaringsdeling</vt:lpstr>
      <vt:lpstr>Kilder</vt:lpstr>
      <vt:lpstr>Veien videre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Realfagsløyper 2017</dc:title>
  <dc:creator>Hilde Osmo Reindal</dc:creator>
  <cp:lastModifiedBy>Ingunn Valbekmo</cp:lastModifiedBy>
  <cp:revision>126</cp:revision>
  <cp:lastPrinted>2017-08-18T08:10:09Z</cp:lastPrinted>
  <dcterms:created xsi:type="dcterms:W3CDTF">2017-08-11T05:42:55Z</dcterms:created>
  <dcterms:modified xsi:type="dcterms:W3CDTF">2019-09-17T11:15:04Z</dcterms:modified>
</cp:coreProperties>
</file>