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14" r:id="rId2"/>
    <p:sldId id="315" r:id="rId3"/>
    <p:sldId id="345" r:id="rId4"/>
    <p:sldId id="331" r:id="rId5"/>
    <p:sldId id="357" r:id="rId6"/>
    <p:sldId id="332" r:id="rId7"/>
    <p:sldId id="336" r:id="rId8"/>
    <p:sldId id="349" r:id="rId9"/>
    <p:sldId id="358" r:id="rId10"/>
    <p:sldId id="351" r:id="rId11"/>
    <p:sldId id="352" r:id="rId12"/>
    <p:sldId id="353" r:id="rId13"/>
    <p:sldId id="334" r:id="rId14"/>
    <p:sldId id="337" r:id="rId15"/>
    <p:sldId id="354" r:id="rId16"/>
    <p:sldId id="355" r:id="rId17"/>
    <p:sldId id="356" r:id="rId18"/>
    <p:sldId id="346" r:id="rId19"/>
    <p:sldId id="347" r:id="rId20"/>
    <p:sldId id="348" r:id="rId21"/>
    <p:sldId id="339" r:id="rId22"/>
    <p:sldId id="338" r:id="rId23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2" autoAdjust="0"/>
    <p:restoredTop sz="94490" autoAdjust="0"/>
  </p:normalViewPr>
  <p:slideViewPr>
    <p:cSldViewPr snapToGrid="0" snapToObjects="1">
      <p:cViewPr varScale="1">
        <p:scale>
          <a:sx n="146" d="100"/>
          <a:sy n="146" d="100"/>
        </p:scale>
        <p:origin x="120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17.09.2019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17.09.2019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43051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dirty="0"/>
              <a:t>Her kan nettverksleder eventuelt legge til en annen “Hvem skal ut”.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2013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361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00143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166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6014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420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="0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993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395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834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05199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812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Referanser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77" r:id="rId11"/>
    <p:sldLayoutId id="2147483661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arportalen.skolverket.se/webcenter/larportal/api-v2/document/path/larportalen/material/inriktningar/1-matematik/Grundskola/424_sambandochforandring%20%C3%A5k4-6/7_helklassdiskussionerochnormer/material/flikmeny/tabA/Artiklar/SF4-6_07A_02_normer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sz="3600" dirty="0">
                <a:solidFill>
                  <a:srgbClr val="268183"/>
                </a:solidFill>
              </a:rPr>
              <a:t>Miljø for kommunikasjon i klasserommet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B – Samarbeid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hape 192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3" name="Shape 193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4" name="Shape 194"/>
          <p:cNvSpPr/>
          <p:nvPr/>
        </p:nvSpPr>
        <p:spPr>
          <a:xfrm>
            <a:off x="2109662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+ab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195" name="Shape 195"/>
          <p:cNvSpPr/>
          <p:nvPr/>
        </p:nvSpPr>
        <p:spPr>
          <a:xfrm>
            <a:off x="4805083" y="1348334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5(</a:t>
            </a:r>
            <a:r>
              <a:rPr lang="nb-NO" sz="27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a+b</a:t>
            </a:r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350" dirty="0"/>
          </a:p>
        </p:txBody>
      </p:sp>
      <p:sp>
        <p:nvSpPr>
          <p:cNvPr id="196" name="Shape 196"/>
          <p:cNvSpPr/>
          <p:nvPr/>
        </p:nvSpPr>
        <p:spPr>
          <a:xfrm>
            <a:off x="2126729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(5+b)a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197" name="Shape 197"/>
          <p:cNvSpPr/>
          <p:nvPr/>
        </p:nvSpPr>
        <p:spPr>
          <a:xfrm>
            <a:off x="4746879" y="3583630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r>
              <a:rPr lang="nb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5ab</a:t>
            </a:r>
            <a:r>
              <a:rPr lang="no-NO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35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415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Shape 203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4" name="Shape 204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05" name="Shape 205"/>
          <p:cNvSpPr/>
          <p:nvPr/>
        </p:nvSpPr>
        <p:spPr>
          <a:xfrm>
            <a:off x="2109662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805083" y="1348334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2109662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Shape 208"/>
          <p:cNvSpPr/>
          <p:nvPr/>
        </p:nvSpPr>
        <p:spPr>
          <a:xfrm>
            <a:off x="4788024" y="357222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7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>
            <a:off x="2676725" y="1741313"/>
            <a:ext cx="1026114" cy="9721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2573778" y="4023066"/>
            <a:ext cx="1296144" cy="1080120"/>
          </a:xfrm>
          <a:prstGeom prst="trapezoid">
            <a:avLst>
              <a:gd name="adj" fmla="val 250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 rot="-2941351">
            <a:off x="5449598" y="3996063"/>
            <a:ext cx="1026114" cy="972108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/>
          <p:nvPr/>
        </p:nvSpPr>
        <p:spPr>
          <a:xfrm>
            <a:off x="5220072" y="1700808"/>
            <a:ext cx="1404156" cy="113412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603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Shape 218"/>
          <p:cNvCxnSpPr/>
          <p:nvPr/>
        </p:nvCxnSpPr>
        <p:spPr>
          <a:xfrm>
            <a:off x="4517994" y="1052736"/>
            <a:ext cx="0" cy="459051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1979712" y="3320988"/>
            <a:ext cx="523858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0" name="Shape 220"/>
          <p:cNvSpPr/>
          <p:nvPr/>
        </p:nvSpPr>
        <p:spPr>
          <a:xfrm>
            <a:off x="2097837" y="1322766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4788024" y="1331960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2109662" y="3564015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/>
          <p:nvPr/>
        </p:nvSpPr>
        <p:spPr>
          <a:xfrm>
            <a:off x="4788024" y="3614813"/>
            <a:ext cx="2160240" cy="1836204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025C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/>
            <a:endParaRPr sz="27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14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Planlegg 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45 minutter</a:t>
            </a:r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Planlegg egen undervisning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800" lvl="0" indent="0">
              <a:lnSpc>
                <a:spcPct val="100000"/>
              </a:lnSpc>
              <a:buSzPts val="2800"/>
              <a:buNone/>
            </a:pPr>
            <a:r>
              <a:rPr lang="nb-NO" dirty="0"/>
              <a:t>Planlegg en del av ei undervisningsøkt med «Hvem skal ut?»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Planlegg sammen i grupper, men gjennomfør undervisningen med egne elever.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Undervisningen skal gjennomføres før neste samling.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Bruk gjerne vedlagte undervisningsnotat til planleggingen.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31889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Momenter til planlegging av aktiviteten «Hvem </a:t>
            </a:r>
            <a:r>
              <a:rPr lang="nb-NO"/>
              <a:t>skal ut?»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06400">
              <a:lnSpc>
                <a:spcPct val="115000"/>
              </a:lnSpc>
              <a:buSzPts val="2800"/>
            </a:pPr>
            <a:r>
              <a:rPr lang="nb-NO" dirty="0"/>
              <a:t>Hvordan presentere oppgaven og organisere elevene og arbeidet?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Hvilke forslag vil komme og hvordan tror du elevene vil begrunne?</a:t>
            </a:r>
          </a:p>
          <a:p>
            <a:pPr marL="457200" lvl="0" indent="-406400">
              <a:lnSpc>
                <a:spcPct val="115000"/>
              </a:lnSpc>
              <a:spcBef>
                <a:spcPts val="0"/>
              </a:spcBef>
              <a:buSzPts val="2800"/>
            </a:pPr>
            <a:r>
              <a:rPr lang="nb-NO" dirty="0"/>
              <a:t>Hvordan vil du respondere på og anerkjenne elevenes forslag, både riktige resonnement og de som ikke er riktige?</a:t>
            </a:r>
          </a:p>
        </p:txBody>
      </p:sp>
    </p:spTree>
    <p:extLst>
      <p:ext uri="{BB962C8B-B14F-4D97-AF65-F5344CB8AC3E}">
        <p14:creationId xmlns:p14="http://schemas.microsoft.com/office/powerpoint/2010/main" val="104894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 sz="3600" dirty="0">
                <a:solidFill>
                  <a:srgbClr val="268183"/>
                </a:solidFill>
              </a:rPr>
              <a:t>Miljø for kommunikasjon i klasserommet</a:t>
            </a:r>
            <a:br>
              <a:rPr lang="nb-NO" dirty="0">
                <a:solidFill>
                  <a:srgbClr val="268183"/>
                </a:solidFill>
              </a:rPr>
            </a:br>
            <a:r>
              <a:rPr lang="nb-NO" sz="3200" dirty="0">
                <a:solidFill>
                  <a:srgbClr val="268183"/>
                </a:solidFill>
              </a:rPr>
              <a:t>D – 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2825135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er:</a:t>
            </a:r>
          </a:p>
          <a:p>
            <a:r>
              <a:rPr lang="nb-NO" sz="2200" dirty="0"/>
              <a:t>a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 lærerne skal få en oversikt over hvilke grunnleggende normer som er viktige dersom en skal kunne utvikle et godt miljø for matematisk kommunikasjon i klasserommet</a:t>
            </a:r>
          </a:p>
          <a:p>
            <a:pPr marL="0" indent="0"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nb-NO" sz="2200" dirty="0"/>
              <a:t>at lærerne skal få innsikt og øvelse i hvordan de kan legge til rette for arbeid med oppgaver hvor elever skal begrunne og argumentere for sine svar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109133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03326"/>
              </p:ext>
            </p:extLst>
          </p:nvPr>
        </p:nvGraphicFramePr>
        <p:xfrm>
          <a:off x="895350" y="1825625"/>
          <a:ext cx="75834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Erfaringsdeling</a:t>
                      </a:r>
                      <a:r>
                        <a:rPr lang="nb-NO" sz="2400" baseline="0" dirty="0"/>
                        <a:t>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10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459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Erfaringsdeling etter utprøving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er:</a:t>
            </a:r>
          </a:p>
          <a:p>
            <a:r>
              <a:rPr lang="nb-NO" sz="2200" dirty="0"/>
              <a:t>a</a:t>
            </a:r>
            <a:r>
              <a:rPr lang="nb-NO" sz="22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t lærerne skal få en oversikt over hvilke grunnleggende normer som er viktige dersom en skal kunne utvikle et godt miljø for matematisk kommunikasjon i klasserommet</a:t>
            </a:r>
          </a:p>
          <a:p>
            <a:pPr marL="0" indent="0">
              <a:buNone/>
            </a:pPr>
            <a:endParaRPr lang="nb-NO" sz="2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r>
              <a:rPr lang="nb-NO" sz="2200" dirty="0"/>
              <a:t>at lærerne skal få innsikt og øvelse i hvordan de kan legge til rette for arbeid med oppgaver hvor elever skal begrunne og argumentere for sine svar</a:t>
            </a:r>
          </a:p>
          <a:p>
            <a:pPr marL="0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Erfaringsdeling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b-NO" dirty="0"/>
              <a:t>Etter utprøvingen skal dere diskutere i grupper:</a:t>
            </a:r>
          </a:p>
          <a:p>
            <a:pPr marL="457200" lvl="0" indent="-406400">
              <a:buSzPts val="2800"/>
            </a:pPr>
            <a:r>
              <a:rPr lang="nb-NO" dirty="0"/>
              <a:t>Hvordan fikk dere elevene engasjerte i arbeidet med oppgaven?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dirty="0"/>
              <a:t>Hvordan fungerte aktiviteten for å få fram mange ulike resonnement?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dirty="0"/>
              <a:t>Hvordan var miljøet i gruppa for å tenke annerledes?</a:t>
            </a:r>
          </a:p>
        </p:txBody>
      </p:sp>
    </p:spTree>
    <p:extLst>
      <p:ext uri="{BB962C8B-B14F-4D97-AF65-F5344CB8AC3E}">
        <p14:creationId xmlns:p14="http://schemas.microsoft.com/office/powerpoint/2010/main" val="120493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Kilder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nb-NO" sz="1800" dirty="0" err="1"/>
              <a:t>Norèn</a:t>
            </a:r>
            <a:r>
              <a:rPr lang="nb-NO" sz="1800" dirty="0"/>
              <a:t>, E., Thornberg, P. (2015). </a:t>
            </a:r>
            <a:r>
              <a:rPr lang="nb-NO" sz="1800" i="1" dirty="0"/>
              <a:t>Normer og </a:t>
            </a:r>
            <a:r>
              <a:rPr lang="nb-NO" sz="1800" i="1" dirty="0" err="1"/>
              <a:t>kommunikation</a:t>
            </a:r>
            <a:r>
              <a:rPr lang="nb-NO" sz="1800" i="1" dirty="0"/>
              <a:t> i 	</a:t>
            </a:r>
            <a:r>
              <a:rPr lang="nb-NO" sz="1800" i="1" dirty="0" err="1"/>
              <a:t>matematikklassrummet</a:t>
            </a:r>
            <a:r>
              <a:rPr lang="nb-NO" sz="1800" i="1" dirty="0"/>
              <a:t>. </a:t>
            </a:r>
            <a:r>
              <a:rPr lang="nb-NO" sz="1800" dirty="0"/>
              <a:t>Publisert på </a:t>
            </a:r>
            <a:r>
              <a:rPr lang="nb-NO" sz="1800" dirty="0" err="1"/>
              <a:t>Skolverket</a:t>
            </a:r>
            <a:r>
              <a:rPr lang="nb-NO" sz="1800" dirty="0"/>
              <a:t> sine 	hjemmesider </a:t>
            </a:r>
            <a:r>
              <a:rPr lang="nb-NO" sz="1800" dirty="0">
                <a:hlinkClick r:id="rId3"/>
              </a:rPr>
              <a:t>https://larportalen.skolverket.se/webcenter/larportal/api-v2/document/path/larportalen/material/inriktningar/1-matematik/Grundskola/424_sambandochforandring%20%C3%A5k4-6/7_helklassdiskussionerochnormer/material/flikmeny/tabA/Artiklar/SF4-6_07A_02_normer.docx</a:t>
            </a:r>
            <a:endParaRPr lang="nb-NO" sz="1800" dirty="0"/>
          </a:p>
          <a:p>
            <a:pPr algn="l"/>
            <a:r>
              <a:rPr lang="nb-NO" sz="1800"/>
              <a:t>Artikkelen er oversatt </a:t>
            </a:r>
            <a:r>
              <a:rPr lang="nb-NO" sz="1800" dirty="0"/>
              <a:t>og bearbeidet av Ingunn Valbekmo, Matematikksenteret, NTNU.</a:t>
            </a:r>
          </a:p>
        </p:txBody>
      </p:sp>
    </p:spTree>
    <p:extLst>
      <p:ext uri="{BB962C8B-B14F-4D97-AF65-F5344CB8AC3E}">
        <p14:creationId xmlns:p14="http://schemas.microsoft.com/office/powerpoint/2010/main" val="1374767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Neste modul i denne pakken handler om kognitive krav i oppgaver.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931996"/>
              </p:ext>
            </p:extLst>
          </p:nvPr>
        </p:nvGraphicFramePr>
        <p:xfrm>
          <a:off x="895350" y="1825625"/>
          <a:ext cx="7583488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Oppsummer</a:t>
                      </a:r>
                      <a:r>
                        <a:rPr lang="nb-NO" sz="2400" baseline="0" dirty="0"/>
                        <a:t> forarbeidet i grupper</a:t>
                      </a:r>
                      <a:endParaRPr lang="nb-NO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Faglig påfyll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400" dirty="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400" baseline="0" dirty="0"/>
                        <a:t>45 </a:t>
                      </a:r>
                      <a:r>
                        <a:rPr lang="nb-NO" sz="2400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25 minutter</a:t>
            </a:r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Gruppearbeid knyttet til forarbeid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notater fra forarbeidet i grupper på 3-4 lærere: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Hva vil dere trekke fram som interessant fra artikkelen?</a:t>
            </a:r>
          </a:p>
          <a:p>
            <a:r>
              <a:rPr lang="nb-NO" sz="2200" dirty="0"/>
              <a:t>Hvordan kan oppgaver med flere riktige svar eller flere mulige løsningsstrategier fungere som utgangspunkt for en matematisk samtale?</a:t>
            </a:r>
          </a:p>
          <a:p>
            <a:r>
              <a:rPr lang="nb-NO" sz="2200" dirty="0"/>
              <a:t>Hvordan opplever dere at den didaktiske kontrakten er i deres klasse/gruppe?</a:t>
            </a:r>
          </a:p>
          <a:p>
            <a:r>
              <a:rPr lang="nb-NO" sz="2200" dirty="0"/>
              <a:t>Hvordan skaper dere et miljø i gruppa, hvor det er greit å gjøre feil og endre resonnement?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098804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Faglig påfyll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008721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/>
              <a:t>Hvem skal ut?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06400">
              <a:buSzPts val="2800"/>
            </a:pPr>
            <a:r>
              <a:rPr lang="nb-NO" sz="2400" dirty="0"/>
              <a:t>4 bilder/ord/begrep/regneuttrykk. 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Elevene skal bestemme seg for hvilket av bildene de mener skiller seg fra de andre, det skal ut.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Elevene må argumentere for sitt valg.</a:t>
            </a:r>
          </a:p>
          <a:p>
            <a:pPr marL="50800" lvl="0" indent="0">
              <a:spcBef>
                <a:spcPts val="0"/>
              </a:spcBef>
              <a:buSzPts val="2800"/>
              <a:buNone/>
            </a:pPr>
            <a:endParaRPr lang="nb-NO" sz="2400" dirty="0"/>
          </a:p>
          <a:p>
            <a:pPr marL="0" lvl="0" indent="0">
              <a:buNone/>
            </a:pPr>
            <a:r>
              <a:rPr lang="nb-NO" sz="2400" dirty="0"/>
              <a:t>Hensikten med aktiviteten er:</a:t>
            </a:r>
          </a:p>
          <a:p>
            <a:pPr marL="457200" lvl="0" indent="-406400">
              <a:buSzPts val="2800"/>
            </a:pPr>
            <a:r>
              <a:rPr lang="nb-NO" sz="2400" dirty="0"/>
              <a:t>å få fram ulike resonnement og løsninger.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å få alle elever i tale, argumentere og begrunne.</a:t>
            </a:r>
          </a:p>
          <a:p>
            <a:pPr marL="457200" lvl="0" indent="-406400">
              <a:spcBef>
                <a:spcPts val="0"/>
              </a:spcBef>
              <a:buSzPts val="2800"/>
            </a:pPr>
            <a:r>
              <a:rPr lang="nb-NO" sz="2400" dirty="0"/>
              <a:t>å lytte til hverandres resonnement, kunne tilføye eller spørre.</a:t>
            </a:r>
          </a:p>
          <a:p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352643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hape 165"/>
          <p:cNvCxnSpPr/>
          <p:nvPr/>
        </p:nvCxnSpPr>
        <p:spPr>
          <a:xfrm>
            <a:off x="4517994" y="1052736"/>
            <a:ext cx="0" cy="459045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66" name="Shape 166"/>
          <p:cNvCxnSpPr/>
          <p:nvPr/>
        </p:nvCxnSpPr>
        <p:spPr>
          <a:xfrm>
            <a:off x="1979712" y="3320988"/>
            <a:ext cx="5238675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Shape 167"/>
              <p:cNvSpPr/>
              <p:nvPr/>
            </p:nvSpPr>
            <p:spPr>
              <a:xfrm>
                <a:off x="2097837" y="1322766"/>
                <a:ext cx="2160225" cy="183622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𝒙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+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𝒚</m:t>
                          </m:r>
                        </m:num>
                        <m:den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𝟐</m:t>
                          </m:r>
                        </m:den>
                      </m:f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𝟑</m:t>
                      </m:r>
                    </m:oMath>
                  </m:oMathPara>
                </a14:m>
                <a:endParaRPr sz="3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67" name="Shape 1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837" y="1322766"/>
                <a:ext cx="2160225" cy="1836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Shape 168"/>
              <p:cNvSpPr/>
              <p:nvPr/>
            </p:nvSpPr>
            <p:spPr>
              <a:xfrm>
                <a:off x="4788024" y="1331960"/>
                <a:ext cx="2160225" cy="183622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𝟐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𝒙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−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𝒚</m:t>
                          </m:r>
                        </m:num>
                        <m:den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𝒙</m:t>
                          </m:r>
                        </m:den>
                      </m:f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𝟓</m:t>
                      </m:r>
                    </m:oMath>
                  </m:oMathPara>
                </a14:m>
                <a:endParaRPr sz="3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68" name="Shape 1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1331960"/>
                <a:ext cx="2160225" cy="1836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Shape 169"/>
              <p:cNvSpPr/>
              <p:nvPr/>
            </p:nvSpPr>
            <p:spPr>
              <a:xfrm>
                <a:off x="2109662" y="3564015"/>
                <a:ext cx="2160225" cy="183622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𝟏</m:t>
                          </m:r>
                        </m:num>
                        <m:den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𝒙</m:t>
                          </m:r>
                        </m:den>
                      </m:f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+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𝒚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𝟑</m:t>
                      </m:r>
                    </m:oMath>
                  </m:oMathPara>
                </a14:m>
                <a:endParaRPr sz="3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69" name="Shape 1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9662" y="3564015"/>
                <a:ext cx="2160225" cy="18362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Shape 170"/>
              <p:cNvSpPr/>
              <p:nvPr/>
            </p:nvSpPr>
            <p:spPr>
              <a:xfrm>
                <a:off x="4788024" y="3614813"/>
                <a:ext cx="2160225" cy="1836225"/>
              </a:xfrm>
              <a:prstGeom prst="rect">
                <a:avLst/>
              </a:prstGeom>
              <a:solidFill>
                <a:schemeClr val="accent1"/>
              </a:solid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spcFirstLastPara="1" wrap="square" lIns="68569" tIns="34275" rIns="68569" bIns="34275" anchor="ctr" anchorCtr="0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</m:ctrlPr>
                        </m:fPr>
                        <m:num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𝟐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+</m:t>
                          </m:r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𝒚</m:t>
                          </m:r>
                        </m:num>
                        <m:den>
                          <m:r>
                            <a:rPr lang="nb-NO" sz="3200" b="1" i="1" smtClean="0">
                              <a:solidFill>
                                <a:schemeClr val="lt1"/>
                              </a:solidFill>
                              <a:latin typeface="Cambria Math" panose="02040503050406030204" pitchFamily="18" charset="0"/>
                              <a:cs typeface="Calibri"/>
                              <a:sym typeface="Calibri"/>
                            </a:rPr>
                            <m:t>𝒙</m:t>
                          </m:r>
                        </m:den>
                      </m:f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=</m:t>
                      </m:r>
                      <m:r>
                        <a:rPr lang="nb-NO" sz="3200" b="1" i="1" smtClean="0">
                          <a:solidFill>
                            <a:schemeClr val="lt1"/>
                          </a:solidFill>
                          <a:latin typeface="Cambria Math" panose="02040503050406030204" pitchFamily="18" charset="0"/>
                          <a:cs typeface="Calibri"/>
                          <a:sym typeface="Calibri"/>
                        </a:rPr>
                        <m:t>𝟏</m:t>
                      </m:r>
                    </m:oMath>
                  </m:oMathPara>
                </a14:m>
                <a:endParaRPr sz="32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mc:Choice>
        <mc:Fallback xmlns="">
          <p:sp>
            <p:nvSpPr>
              <p:cNvPr id="170" name="Shape 1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3614813"/>
                <a:ext cx="2160225" cy="18362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 cmpd="sng">
                <a:solidFill>
                  <a:srgbClr val="025C5F"/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00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Lærerens rolle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Velg 4 bilder hvor elevene kan argumentere for at alle de ulike bildene kan ut.</a:t>
            </a:r>
          </a:p>
          <a:p>
            <a:r>
              <a:rPr lang="nb-NO" dirty="0"/>
              <a:t>Vær forsiktig med å være for bestemte på hva elevene skal finne ut eller se etter, det kan utelukke mange fine innspill.</a:t>
            </a:r>
          </a:p>
          <a:p>
            <a:r>
              <a:rPr lang="nb-NO" dirty="0"/>
              <a:t>Tenk nøye gjennom hvordan du vil respondere på elevenes innspill i og med at målet er å finne mange svar og begrunnelser.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6565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626</Words>
  <Application>Microsoft Office PowerPoint</Application>
  <PresentationFormat>Skjermfremvisning (4:3)</PresentationFormat>
  <Paragraphs>100</Paragraphs>
  <Slides>22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Office-tema</vt:lpstr>
      <vt:lpstr>Miljø for kommunikasjon i klasserommet B – Samarbeid</vt:lpstr>
      <vt:lpstr>Mål</vt:lpstr>
      <vt:lpstr>Tidsplan for denne økta</vt:lpstr>
      <vt:lpstr>Oppsummer forarbeidet i grupper</vt:lpstr>
      <vt:lpstr>Gruppearbeid knyttet til forarbeid</vt:lpstr>
      <vt:lpstr>Faglig påfyll</vt:lpstr>
      <vt:lpstr>Hvem skal ut?</vt:lpstr>
      <vt:lpstr>PowerPoint-presentasjon</vt:lpstr>
      <vt:lpstr>Lærerens rolle </vt:lpstr>
      <vt:lpstr>PowerPoint-presentasjon</vt:lpstr>
      <vt:lpstr>PowerPoint-presentasjon</vt:lpstr>
      <vt:lpstr>PowerPoint-presentasjon</vt:lpstr>
      <vt:lpstr>Planlegg egen undervisning </vt:lpstr>
      <vt:lpstr>Planlegg egen undervisning</vt:lpstr>
      <vt:lpstr>Momenter til planlegging av aktiviteten «Hvem skal ut?»</vt:lpstr>
      <vt:lpstr>Miljø for kommunikasjon i klasserommet D – Etterarbeid</vt:lpstr>
      <vt:lpstr>Mål</vt:lpstr>
      <vt:lpstr>Tidsplan for denne økta</vt:lpstr>
      <vt:lpstr>Erfaringsdeling etter utprøving</vt:lpstr>
      <vt:lpstr>Erfaringsdeling</vt:lpstr>
      <vt:lpstr>Kilder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Ingunn Valbekmo</cp:lastModifiedBy>
  <cp:revision>125</cp:revision>
  <cp:lastPrinted>2017-08-18T08:10:09Z</cp:lastPrinted>
  <dcterms:created xsi:type="dcterms:W3CDTF">2017-08-11T05:42:55Z</dcterms:created>
  <dcterms:modified xsi:type="dcterms:W3CDTF">2019-09-17T10:54:22Z</dcterms:modified>
</cp:coreProperties>
</file>