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14" r:id="rId2"/>
    <p:sldId id="315" r:id="rId3"/>
    <p:sldId id="345" r:id="rId4"/>
    <p:sldId id="390" r:id="rId5"/>
    <p:sldId id="412" r:id="rId6"/>
    <p:sldId id="413" r:id="rId7"/>
    <p:sldId id="414" r:id="rId8"/>
    <p:sldId id="415" r:id="rId9"/>
    <p:sldId id="332" r:id="rId10"/>
    <p:sldId id="400" r:id="rId11"/>
    <p:sldId id="402" r:id="rId12"/>
    <p:sldId id="403" r:id="rId13"/>
    <p:sldId id="404" r:id="rId14"/>
    <p:sldId id="398" r:id="rId15"/>
    <p:sldId id="406" r:id="rId16"/>
    <p:sldId id="416" r:id="rId17"/>
    <p:sldId id="391" r:id="rId18"/>
    <p:sldId id="409" r:id="rId19"/>
    <p:sldId id="392" r:id="rId20"/>
    <p:sldId id="393" r:id="rId21"/>
    <p:sldId id="394" r:id="rId22"/>
    <p:sldId id="396" r:id="rId23"/>
    <p:sldId id="383" r:id="rId24"/>
    <p:sldId id="410" r:id="rId25"/>
    <p:sldId id="417" r:id="rId26"/>
    <p:sldId id="384" r:id="rId27"/>
    <p:sldId id="334" r:id="rId28"/>
    <p:sldId id="336" r:id="rId29"/>
    <p:sldId id="375" r:id="rId30"/>
    <p:sldId id="419" r:id="rId31"/>
    <p:sldId id="346" r:id="rId32"/>
    <p:sldId id="358" r:id="rId33"/>
    <p:sldId id="418" r:id="rId34"/>
    <p:sldId id="380" r:id="rId35"/>
    <p:sldId id="377" r:id="rId36"/>
    <p:sldId id="378" r:id="rId37"/>
    <p:sldId id="411" r:id="rId38"/>
  </p:sldIdLst>
  <p:sldSz cx="9144000" cy="6858000" type="screen4x3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jken Korsager" initials="MK" lastIdx="11" clrIdx="0">
    <p:extLst>
      <p:ext uri="{19B8F6BF-5375-455C-9EA6-DF929625EA0E}">
        <p15:presenceInfo xmlns:p15="http://schemas.microsoft.com/office/powerpoint/2012/main" userId="24e442192cf98a23" providerId="Windows Live"/>
      </p:ext>
    </p:extLst>
  </p:cmAuthor>
  <p:cmAuthor id="2" name="Susanne Stengrundet" initials="SS" lastIdx="17" clrIdx="1">
    <p:extLst>
      <p:ext uri="{19B8F6BF-5375-455C-9EA6-DF929625EA0E}">
        <p15:presenceInfo xmlns:p15="http://schemas.microsoft.com/office/powerpoint/2012/main" userId="S-1-5-21-3959417778-1711865379-3952174976-147511" providerId="AD"/>
      </p:ext>
    </p:extLst>
  </p:cmAuthor>
  <p:cmAuthor id="3" name="Jens Arne Meistad" initials="JAM" lastIdx="7" clrIdx="2">
    <p:extLst>
      <p:ext uri="{19B8F6BF-5375-455C-9EA6-DF929625EA0E}">
        <p15:presenceInfo xmlns:p15="http://schemas.microsoft.com/office/powerpoint/2012/main" userId="S-1-5-21-3959417778-1711865379-3952174976-1085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68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65" autoAdjust="0"/>
    <p:restoredTop sz="95100" autoAdjust="0"/>
  </p:normalViewPr>
  <p:slideViewPr>
    <p:cSldViewPr snapToGrid="0" snapToObjects="1"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06.11.2019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2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06.11.2019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2" tIns="46001" rIns="92002" bIns="46001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2002" tIns="46001" rIns="92002" bIns="46001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46679"/>
            <a:ext cx="2971800" cy="499011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927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62490" y="4276321"/>
            <a:ext cx="5299921" cy="3498809"/>
          </a:xfrm>
          <a:prstGeom prst="rect">
            <a:avLst/>
          </a:prstGeom>
        </p:spPr>
        <p:txBody>
          <a:bodyPr wrap="square" lIns="88627" tIns="88627" rIns="88627" bIns="8862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14450" y="1111250"/>
            <a:ext cx="3997325" cy="2998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712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2252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62490" y="4276321"/>
            <a:ext cx="5299921" cy="3498809"/>
          </a:xfrm>
          <a:prstGeom prst="rect">
            <a:avLst/>
          </a:prstGeom>
        </p:spPr>
        <p:txBody>
          <a:bodyPr wrap="square" lIns="88627" tIns="88627" rIns="88627" bIns="88627" anchor="t" anchorCtr="0">
            <a:noAutofit/>
          </a:bodyPr>
          <a:lstStyle/>
          <a:p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14450" y="1111250"/>
            <a:ext cx="3997325" cy="2998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62490" y="4276321"/>
            <a:ext cx="5299921" cy="3498809"/>
          </a:xfrm>
          <a:prstGeom prst="rect">
            <a:avLst/>
          </a:prstGeom>
        </p:spPr>
        <p:txBody>
          <a:bodyPr wrap="square" lIns="88627" tIns="88627" rIns="88627" bIns="8862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14450" y="1111250"/>
            <a:ext cx="3997325" cy="2998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2291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62490" y="4276321"/>
            <a:ext cx="5299921" cy="3498809"/>
          </a:xfrm>
          <a:prstGeom prst="rect">
            <a:avLst/>
          </a:prstGeom>
        </p:spPr>
        <p:txBody>
          <a:bodyPr wrap="square" lIns="88627" tIns="88627" rIns="88627" bIns="8862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14450" y="1111250"/>
            <a:ext cx="3997325" cy="2998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834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879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77" r:id="rId11"/>
    <p:sldLayoutId id="2147483661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ndla.no/nb/node/122875?fag=55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97722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Digitale ressurser og dybdelæring i matematikk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2M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7"/>
            <a:ext cx="7583243" cy="927080"/>
          </a:xfrm>
        </p:spPr>
        <p:txBody>
          <a:bodyPr/>
          <a:lstStyle/>
          <a:p>
            <a:r>
              <a:rPr lang="nb-NO" dirty="0"/>
              <a:t>Innføring i lineære funksjoner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536569"/>
            <a:ext cx="7583244" cy="3834848"/>
          </a:xfrm>
        </p:spPr>
        <p:txBody>
          <a:bodyPr/>
          <a:lstStyle/>
          <a:p>
            <a:pPr lvl="0"/>
            <a:r>
              <a:rPr lang="nb-NO" sz="2200" dirty="0"/>
              <a:t>Skriv  funksjonene inn i GeoGebra nøyaktig slik som de står i oppgaven.</a:t>
            </a:r>
          </a:p>
          <a:p>
            <a:pPr lvl="0"/>
            <a:r>
              <a:rPr lang="nb-NO" sz="2200" dirty="0"/>
              <a:t>Trykk </a:t>
            </a:r>
            <a:r>
              <a:rPr lang="nb-NO" sz="2200" i="1" dirty="0"/>
              <a:t>Enter</a:t>
            </a:r>
            <a:r>
              <a:rPr lang="nb-NO" sz="2200" dirty="0"/>
              <a:t> etter hvert funksjonsuttrykk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336" y="2772041"/>
            <a:ext cx="1566069" cy="402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7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461667"/>
          </a:xfrm>
        </p:spPr>
        <p:txBody>
          <a:bodyPr>
            <a:normAutofit fontScale="90000"/>
          </a:bodyPr>
          <a:lstStyle/>
          <a:p>
            <a:r>
              <a:rPr lang="nb-NO" dirty="0"/>
              <a:t>Innføring i lineære funksjoner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38227"/>
            <a:ext cx="7583244" cy="4167718"/>
          </a:xfrm>
        </p:spPr>
        <p:txBody>
          <a:bodyPr>
            <a:normAutofit/>
          </a:bodyPr>
          <a:lstStyle/>
          <a:p>
            <a:r>
              <a:rPr lang="nb-NO" sz="2200" dirty="0"/>
              <a:t>Klikk på ordet </a:t>
            </a:r>
            <a:r>
              <a:rPr lang="nb-NO" sz="2200" i="1" dirty="0"/>
              <a:t>funksjon</a:t>
            </a:r>
            <a:r>
              <a:rPr lang="nb-NO" sz="2200" dirty="0"/>
              <a:t> i algebrafeltet.</a:t>
            </a:r>
          </a:p>
          <a:p>
            <a:r>
              <a:rPr lang="nb-NO" sz="2200" dirty="0"/>
              <a:t>Høyreklikk i det grå feltet.</a:t>
            </a:r>
          </a:p>
          <a:p>
            <a:r>
              <a:rPr lang="nb-NO" sz="2200" dirty="0"/>
              <a:t>Ta bort haken ved «Vis objekt».</a:t>
            </a:r>
          </a:p>
          <a:p>
            <a:endParaRPr lang="nb-NO" sz="2200" dirty="0"/>
          </a:p>
          <a:p>
            <a:r>
              <a:rPr lang="nb-NO" sz="2200" dirty="0"/>
              <a:t>Arbeid videre i tabellen på side 2.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719" y="1111329"/>
            <a:ext cx="1969263" cy="489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07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690689"/>
            <a:ext cx="7583244" cy="4315256"/>
          </a:xfrm>
        </p:spPr>
        <p:txBody>
          <a:bodyPr/>
          <a:lstStyle/>
          <a:p>
            <a:pPr lvl="0"/>
            <a:r>
              <a:rPr lang="nb-NO" sz="2200" dirty="0"/>
              <a:t>Sammenlign funksjonene som står i samme rute </a:t>
            </a:r>
          </a:p>
          <a:p>
            <a:pPr lvl="0"/>
            <a:r>
              <a:rPr lang="nb-NO" sz="2200" dirty="0"/>
              <a:t>Klikk på sirkelen ved siden av funksjonen for å hente dem fram eller gjemme dem. 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37" y="3063294"/>
            <a:ext cx="6935187" cy="239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4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939891"/>
          </a:xfrm>
        </p:spPr>
        <p:txBody>
          <a:bodyPr/>
          <a:lstStyle/>
          <a:p>
            <a:r>
              <a:rPr lang="nb-NO" dirty="0"/>
              <a:t>Diskuter (5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200" dirty="0"/>
              <a:t>Hva mener dere om oppgaven?</a:t>
            </a:r>
          </a:p>
          <a:p>
            <a:pPr lvl="0"/>
            <a:r>
              <a:rPr lang="nb-NO" sz="2200" dirty="0"/>
              <a:t>Hvilke av kjennetegnene (A–F) passet til aktiviteten dere nettopp gjennomførte? </a:t>
            </a:r>
          </a:p>
        </p:txBody>
      </p:sp>
    </p:spTree>
    <p:extLst>
      <p:ext uri="{BB962C8B-B14F-4D97-AF65-F5344CB8AC3E}">
        <p14:creationId xmlns:p14="http://schemas.microsoft.com/office/powerpoint/2010/main" val="3320809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Aktivitet 2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2242460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Lineære funksjoner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85361"/>
            <a:ext cx="7583244" cy="4120584"/>
          </a:xfrm>
        </p:spPr>
        <p:txBody>
          <a:bodyPr>
            <a:normAutofit/>
          </a:bodyPr>
          <a:lstStyle/>
          <a:p>
            <a:r>
              <a:rPr lang="nb-NO" sz="2200" dirty="0"/>
              <a:t>Åpne lenken </a:t>
            </a:r>
            <a:r>
              <a:rPr lang="nb-NO" sz="2200" dirty="0">
                <a:hlinkClick r:id="rId2"/>
              </a:rPr>
              <a:t>lineære funksjoner</a:t>
            </a:r>
            <a:r>
              <a:rPr lang="nb-NO" sz="2200" dirty="0"/>
              <a:t> i NDLA.</a:t>
            </a:r>
          </a:p>
          <a:p>
            <a:r>
              <a:rPr lang="nb-NO" sz="2200" dirty="0"/>
              <a:t>Se på filmen.</a:t>
            </a:r>
          </a:p>
        </p:txBody>
      </p:sp>
      <p:pic>
        <p:nvPicPr>
          <p:cNvPr id="4" name="Bild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646" y="3284550"/>
            <a:ext cx="4118825" cy="310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8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Diskuter (5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9" y="1847653"/>
            <a:ext cx="7583244" cy="4023355"/>
          </a:xfrm>
        </p:spPr>
        <p:txBody>
          <a:bodyPr>
            <a:normAutofit/>
          </a:bodyPr>
          <a:lstStyle/>
          <a:p>
            <a:pPr lvl="0"/>
            <a:r>
              <a:rPr lang="nb-NO" sz="2200" dirty="0"/>
              <a:t>Hva mener dere om filmen?</a:t>
            </a:r>
          </a:p>
          <a:p>
            <a:pPr lvl="0"/>
            <a:r>
              <a:rPr lang="nb-NO" sz="2200" dirty="0"/>
              <a:t>Hvilke av kjennetegnene (A–F) passet til aktiviteten dere nettopp gjennomførte? </a:t>
            </a:r>
          </a:p>
          <a:p>
            <a:pPr lvl="0">
              <a:spcBef>
                <a:spcPts val="1800"/>
              </a:spcBef>
            </a:pPr>
            <a:r>
              <a:rPr lang="nb-NO" sz="2200" dirty="0"/>
              <a:t>Sammenlikn aktivitet 1 og aktivitet 2 ut fra kjennetegnene (A-F)?</a:t>
            </a:r>
          </a:p>
          <a:p>
            <a:pPr marL="0" indent="0">
              <a:spcBef>
                <a:spcPts val="1800"/>
              </a:spcBef>
              <a:buNone/>
            </a:pPr>
            <a:endParaRPr lang="nb-NO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4987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 påfyll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5 minutter</a:t>
            </a:r>
          </a:p>
        </p:txBody>
      </p:sp>
    </p:spTree>
    <p:extLst>
      <p:ext uri="{BB962C8B-B14F-4D97-AF65-F5344CB8AC3E}">
        <p14:creationId xmlns:p14="http://schemas.microsoft.com/office/powerpoint/2010/main" val="234653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ressurser og elevers læring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895737" y="1825625"/>
            <a:ext cx="7908897" cy="41803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nb-NO" altLang="zh-CN" sz="2200" dirty="0"/>
              <a:t>Digitale ressurser omfatter blant annet pc/nettbrett/mobiltelefon, internett, digitale kameraer, måleutstyr og kommunikasjonsutstyr. </a:t>
            </a:r>
            <a:endParaRPr lang="zh-CN" altLang="nb-NO" sz="2200" dirty="0"/>
          </a:p>
          <a:p>
            <a:pPr>
              <a:spcBef>
                <a:spcPts val="1800"/>
              </a:spcBef>
            </a:pPr>
            <a:r>
              <a:rPr lang="nb-NO" sz="2200" dirty="0"/>
              <a:t>Digitale ressurser kan være både </a:t>
            </a:r>
            <a:r>
              <a:rPr lang="nb-NO" sz="2200" i="1" dirty="0"/>
              <a:t>fremmende</a:t>
            </a:r>
            <a:r>
              <a:rPr lang="nb-NO" sz="2200" dirty="0"/>
              <a:t> og </a:t>
            </a:r>
            <a:r>
              <a:rPr lang="nb-NO" sz="2200" i="1" dirty="0"/>
              <a:t>hemmende</a:t>
            </a:r>
            <a:r>
              <a:rPr lang="nb-NO" sz="2200" dirty="0"/>
              <a:t> for elevers læring.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Vi skal nå se på hva elever mener, hva forskningen viser og hvordan en undersøkelse oppsummerer hva som er viktig for elevenes læringsutbytte.</a:t>
            </a:r>
          </a:p>
        </p:txBody>
      </p:sp>
      <p:sp>
        <p:nvSpPr>
          <p:cNvPr id="2" name="Rektangel 1"/>
          <p:cNvSpPr/>
          <p:nvPr/>
        </p:nvSpPr>
        <p:spPr>
          <a:xfrm>
            <a:off x="4032606" y="5636613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nb-NO" dirty="0"/>
              <a:t>Strømme og Korsager, 2015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677719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8653" y="208972"/>
            <a:ext cx="7583243" cy="1325563"/>
          </a:xfrm>
        </p:spPr>
        <p:txBody>
          <a:bodyPr>
            <a:normAutofit/>
          </a:bodyPr>
          <a:lstStyle/>
          <a:p>
            <a:r>
              <a:rPr lang="nb-NO" dirty="0"/>
              <a:t>Elevers oppfatning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895738" y="1755371"/>
            <a:ext cx="7583244" cy="425057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I undersøkelsen Monitor skole 2013 og 2016 svarer de fleste av elevene at bruk av datamaskin/nettbrett gir dem bedre læring.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Samtidig mener en del at det stjeler tid</a:t>
            </a:r>
            <a:r>
              <a:rPr lang="nb-NO" sz="2200" strike="sngStrike" dirty="0"/>
              <a:t>en</a:t>
            </a:r>
            <a:r>
              <a:rPr lang="nb-NO" sz="2200" dirty="0"/>
              <a:t> fra læring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7009" y="3538795"/>
            <a:ext cx="65055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ktangel 6"/>
          <p:cNvSpPr/>
          <p:nvPr/>
        </p:nvSpPr>
        <p:spPr>
          <a:xfrm>
            <a:off x="5686724" y="6140881"/>
            <a:ext cx="3060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Egeberg</a:t>
            </a:r>
            <a:r>
              <a:rPr lang="en-US" dirty="0"/>
              <a:t>, </a:t>
            </a:r>
            <a:r>
              <a:rPr lang="en-US" dirty="0" err="1"/>
              <a:t>Hultin</a:t>
            </a:r>
            <a:r>
              <a:rPr lang="en-US" dirty="0"/>
              <a:t> &amp; Berge, 2016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889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 at dere skal bli bevisst hvordan bruk av digitale ressurser kan fremme og/eller hemme dybdelæring i matematikk.</a:t>
            </a:r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sier forskning?</a:t>
            </a:r>
            <a:endParaRPr lang="nb-NO" dirty="0">
              <a:highlight>
                <a:srgbClr val="FFFF00"/>
              </a:highligh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Digitale ressurser </a:t>
            </a:r>
            <a:r>
              <a:rPr lang="nb-NO" sz="2200" i="1" dirty="0"/>
              <a:t>kan fremme </a:t>
            </a:r>
            <a:r>
              <a:rPr lang="nb-NO" sz="2200" dirty="0"/>
              <a:t>elevers forståelse og motivasjon hvis de digitale ressursene: 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settes inn i en kontekst og brukes sammen med andre læringsressurser og metoder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brukes til å trene og utvikle ferdigheter som trengs innen realfagene 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stimulerer til refleksjon</a:t>
            </a:r>
          </a:p>
          <a:p>
            <a:endParaRPr lang="nb-NO" sz="2200" dirty="0"/>
          </a:p>
          <a:p>
            <a:pPr marL="0" indent="0">
              <a:buNone/>
            </a:pPr>
            <a:endParaRPr lang="nb-NO" sz="2200" dirty="0"/>
          </a:p>
          <a:p>
            <a:endParaRPr lang="nb-NO" sz="2200" dirty="0"/>
          </a:p>
          <a:p>
            <a:endParaRPr lang="nb-NO" sz="2200" dirty="0"/>
          </a:p>
        </p:txBody>
      </p:sp>
      <p:sp>
        <p:nvSpPr>
          <p:cNvPr id="4" name="Rektangel 3"/>
          <p:cNvSpPr/>
          <p:nvPr/>
        </p:nvSpPr>
        <p:spPr>
          <a:xfrm>
            <a:off x="4022333" y="54057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b-NO" dirty="0"/>
          </a:p>
          <a:p>
            <a:pPr algn="r"/>
            <a:r>
              <a:rPr lang="nb-NO" dirty="0" err="1"/>
              <a:t>Bleck</a:t>
            </a:r>
            <a:r>
              <a:rPr lang="nb-NO" dirty="0"/>
              <a:t>, </a:t>
            </a:r>
            <a:r>
              <a:rPr lang="nb-NO" dirty="0" err="1"/>
              <a:t>Bullinger</a:t>
            </a:r>
            <a:r>
              <a:rPr lang="nb-NO" dirty="0"/>
              <a:t>, </a:t>
            </a:r>
            <a:r>
              <a:rPr lang="nb-NO" dirty="0" err="1"/>
              <a:t>Lude</a:t>
            </a:r>
            <a:r>
              <a:rPr lang="nb-NO" dirty="0"/>
              <a:t>, &amp; </a:t>
            </a:r>
            <a:r>
              <a:rPr lang="nb-NO" dirty="0" err="1"/>
              <a:t>Schaal</a:t>
            </a:r>
            <a:r>
              <a:rPr lang="nb-NO" dirty="0"/>
              <a:t>, 2012; </a:t>
            </a:r>
          </a:p>
          <a:p>
            <a:pPr algn="r"/>
            <a:r>
              <a:rPr lang="nb-NO" dirty="0"/>
              <a:t>Lee, Linn, Varma, &amp; Liu, 2010; </a:t>
            </a:r>
            <a:r>
              <a:rPr lang="nb-NO" dirty="0" err="1"/>
              <a:t>Ruchter</a:t>
            </a:r>
            <a:r>
              <a:rPr lang="nb-NO" dirty="0"/>
              <a:t>, Klar, &amp; </a:t>
            </a:r>
            <a:r>
              <a:rPr lang="nb-NO" dirty="0" err="1"/>
              <a:t>Geiger</a:t>
            </a:r>
            <a:r>
              <a:rPr lang="nb-NO" dirty="0"/>
              <a:t>, 2010</a:t>
            </a:r>
          </a:p>
        </p:txBody>
      </p:sp>
    </p:spTree>
    <p:extLst>
      <p:ext uri="{BB962C8B-B14F-4D97-AF65-F5344CB8AC3E}">
        <p14:creationId xmlns:p14="http://schemas.microsoft.com/office/powerpoint/2010/main" val="1525910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sier forskning?</a:t>
            </a:r>
            <a:endParaRPr lang="nb-NO" dirty="0">
              <a:highlight>
                <a:srgbClr val="FFFF00"/>
              </a:highligh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Digitale ressurser </a:t>
            </a:r>
            <a:r>
              <a:rPr lang="nb-NO" sz="2200" i="1" dirty="0"/>
              <a:t>kan hemme </a:t>
            </a:r>
            <a:r>
              <a:rPr lang="nb-NO" sz="2200" dirty="0"/>
              <a:t>elevers forståelse og motivasjon hvis:</a:t>
            </a:r>
          </a:p>
          <a:p>
            <a:pPr lvl="1">
              <a:spcBef>
                <a:spcPts val="1800"/>
              </a:spcBef>
            </a:pPr>
            <a:r>
              <a:rPr lang="nb-NO" sz="2200" dirty="0"/>
              <a:t>fokus blir på </a:t>
            </a:r>
            <a:r>
              <a:rPr lang="nb-NO" sz="2200" i="1" dirty="0"/>
              <a:t>hvordan </a:t>
            </a:r>
            <a:r>
              <a:rPr lang="nb-NO" sz="2200" dirty="0"/>
              <a:t>de digitale ressursene skal brukes og ikke </a:t>
            </a:r>
            <a:r>
              <a:rPr lang="nb-NO" sz="2200" i="1" dirty="0"/>
              <a:t>hvorfor og hva </a:t>
            </a:r>
            <a:r>
              <a:rPr lang="nb-NO" sz="2200" dirty="0"/>
              <a:t>de skal brukes til</a:t>
            </a:r>
          </a:p>
          <a:p>
            <a:pPr lvl="1">
              <a:spcBef>
                <a:spcPts val="1800"/>
              </a:spcBef>
            </a:pPr>
            <a:r>
              <a:rPr lang="nb-NO" sz="2200" dirty="0"/>
              <a:t>den teknologiske terskelen blir for høy</a:t>
            </a:r>
            <a:endParaRPr lang="nb-NO" sz="2200" dirty="0">
              <a:highlight>
                <a:srgbClr val="FFFF00"/>
              </a:highlight>
            </a:endParaRPr>
          </a:p>
          <a:p>
            <a:endParaRPr lang="nb-NO" sz="2200" dirty="0"/>
          </a:p>
          <a:p>
            <a:endParaRPr lang="nb-NO" sz="2200" dirty="0"/>
          </a:p>
        </p:txBody>
      </p:sp>
      <p:sp>
        <p:nvSpPr>
          <p:cNvPr id="4" name="Rektangel 3"/>
          <p:cNvSpPr/>
          <p:nvPr/>
        </p:nvSpPr>
        <p:spPr>
          <a:xfrm>
            <a:off x="4022333" y="54057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b-NO" dirty="0"/>
          </a:p>
          <a:p>
            <a:pPr algn="r"/>
            <a:r>
              <a:rPr lang="nb-NO" dirty="0" err="1"/>
              <a:t>Bleck</a:t>
            </a:r>
            <a:r>
              <a:rPr lang="nb-NO" dirty="0"/>
              <a:t>, </a:t>
            </a:r>
            <a:r>
              <a:rPr lang="nb-NO" dirty="0" err="1"/>
              <a:t>Bullinger</a:t>
            </a:r>
            <a:r>
              <a:rPr lang="nb-NO" dirty="0"/>
              <a:t>, </a:t>
            </a:r>
            <a:r>
              <a:rPr lang="nb-NO" dirty="0" err="1"/>
              <a:t>Lude</a:t>
            </a:r>
            <a:r>
              <a:rPr lang="nb-NO" dirty="0"/>
              <a:t>, &amp; </a:t>
            </a:r>
            <a:r>
              <a:rPr lang="nb-NO" dirty="0" err="1"/>
              <a:t>Schaal</a:t>
            </a:r>
            <a:r>
              <a:rPr lang="nb-NO" dirty="0"/>
              <a:t>, 2012; </a:t>
            </a:r>
          </a:p>
          <a:p>
            <a:pPr algn="r"/>
            <a:r>
              <a:rPr lang="nb-NO" dirty="0"/>
              <a:t>Lee, Linn, Varma, &amp; Liu, 2010; </a:t>
            </a:r>
            <a:r>
              <a:rPr lang="nb-NO" dirty="0" err="1"/>
              <a:t>Ruchter</a:t>
            </a:r>
            <a:r>
              <a:rPr lang="nb-NO" dirty="0"/>
              <a:t>, Klar, &amp; </a:t>
            </a:r>
            <a:r>
              <a:rPr lang="nb-NO" dirty="0" err="1"/>
              <a:t>Geiger</a:t>
            </a:r>
            <a:r>
              <a:rPr lang="nb-NO" dirty="0"/>
              <a:t>, 2010</a:t>
            </a:r>
          </a:p>
        </p:txBody>
      </p:sp>
    </p:spTree>
    <p:extLst>
      <p:ext uri="{BB962C8B-B14F-4D97-AF65-F5344CB8AC3E}">
        <p14:creationId xmlns:p14="http://schemas.microsoft.com/office/powerpoint/2010/main" val="2509967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Hva må til? </a:t>
            </a:r>
            <a:br>
              <a:rPr lang="nb-NO" dirty="0"/>
            </a:br>
            <a:r>
              <a:rPr lang="nb-NO" dirty="0"/>
              <a:t>IKT og elevers faglige læringsutbytte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59797"/>
            <a:ext cx="7583244" cy="4146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Funn fra SMIL – undersøkelsen </a:t>
            </a:r>
            <a:br>
              <a:rPr lang="nb-NO" sz="2200" dirty="0"/>
            </a:br>
            <a:r>
              <a:rPr lang="nb-NO" sz="2200" dirty="0"/>
              <a:t>fra 2014 viser at elevenes </a:t>
            </a:r>
            <a:br>
              <a:rPr lang="nb-NO" sz="2200" dirty="0"/>
            </a:br>
            <a:r>
              <a:rPr lang="nb-NO" sz="2200" dirty="0"/>
              <a:t>læringsutbytte er avhengig av: </a:t>
            </a:r>
          </a:p>
          <a:p>
            <a:pPr marL="0" indent="0">
              <a:buNone/>
            </a:pPr>
            <a:endParaRPr lang="nb-NO" sz="2200" dirty="0"/>
          </a:p>
          <a:p>
            <a:r>
              <a:rPr lang="nb-NO" sz="2200" dirty="0"/>
              <a:t>tilgjengelige digitale ressurser</a:t>
            </a:r>
          </a:p>
          <a:p>
            <a:r>
              <a:rPr lang="nb-NO" sz="2200" dirty="0"/>
              <a:t>lærernes digitale kompetanse og evne til å tilpasse undervisningen </a:t>
            </a:r>
          </a:p>
          <a:p>
            <a:r>
              <a:rPr lang="nb-NO" sz="2200" dirty="0"/>
              <a:t>tydelige strategier for IKT-bruk hos skoleeier og skoleleder</a:t>
            </a:r>
          </a:p>
        </p:txBody>
      </p:sp>
      <p:sp>
        <p:nvSpPr>
          <p:cNvPr id="4" name="Rektangel 3"/>
          <p:cNvSpPr/>
          <p:nvPr/>
        </p:nvSpPr>
        <p:spPr>
          <a:xfrm>
            <a:off x="5455578" y="5817715"/>
            <a:ext cx="3488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Krumsvik</a:t>
            </a:r>
            <a:r>
              <a:rPr lang="en-US" dirty="0"/>
              <a:t>, </a:t>
            </a:r>
            <a:r>
              <a:rPr lang="en-US" dirty="0" err="1"/>
              <a:t>Egelandsdal</a:t>
            </a:r>
            <a:r>
              <a:rPr lang="en-US" dirty="0"/>
              <a:t>, </a:t>
            </a:r>
            <a:r>
              <a:rPr lang="en-US" dirty="0" err="1"/>
              <a:t>Sarastuen</a:t>
            </a:r>
            <a:r>
              <a:rPr lang="en-US" dirty="0"/>
              <a:t>, </a:t>
            </a:r>
          </a:p>
          <a:p>
            <a:r>
              <a:rPr lang="en-US" dirty="0"/>
              <a:t>Jones &amp; </a:t>
            </a:r>
            <a:r>
              <a:rPr lang="en-US" dirty="0" err="1"/>
              <a:t>Eikeland</a:t>
            </a:r>
            <a:r>
              <a:rPr lang="en-US" dirty="0"/>
              <a:t>, 2013 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856" y="1483250"/>
            <a:ext cx="2993518" cy="214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45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1794573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7"/>
            <a:ext cx="7583243" cy="770500"/>
          </a:xfrm>
        </p:spPr>
        <p:txBody>
          <a:bodyPr/>
          <a:lstStyle/>
          <a:p>
            <a:r>
              <a:rPr lang="nb-NO" dirty="0"/>
              <a:t>Diskuter i grupper (10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85043" y="1285501"/>
            <a:ext cx="7583244" cy="3803570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nb-NO" sz="2200" dirty="0"/>
              <a:t>Mener dere at de to aktivitetene henholdsvis fremmet eller hemmet dybdelæring?</a:t>
            </a:r>
          </a:p>
          <a:p>
            <a:pPr lvl="0">
              <a:spcBef>
                <a:spcPts val="1200"/>
              </a:spcBef>
            </a:pPr>
            <a:r>
              <a:rPr lang="nb-NO" sz="2200" dirty="0"/>
              <a:t>Sammenlikn tidligere erfaringer med digitale ressurser med arbeidet i disse to aktivitetene. </a:t>
            </a:r>
          </a:p>
          <a:p>
            <a:pPr lvl="0">
              <a:spcBef>
                <a:spcPts val="1200"/>
              </a:spcBef>
            </a:pPr>
            <a:r>
              <a:rPr lang="nb-NO" sz="2200" dirty="0"/>
              <a:t>Hva gjenkjente dere fra forskning i arbeidet med de to aktivitetene og fra tidligere erfaringer.</a:t>
            </a:r>
          </a:p>
          <a:p>
            <a:pPr lvl="0">
              <a:spcBef>
                <a:spcPts val="1200"/>
              </a:spcBef>
            </a:pPr>
            <a:endParaRPr lang="nb-NO" sz="2200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48763"/>
              </p:ext>
            </p:extLst>
          </p:nvPr>
        </p:nvGraphicFramePr>
        <p:xfrm>
          <a:off x="130628" y="3992022"/>
          <a:ext cx="8892074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9445">
                  <a:extLst>
                    <a:ext uri="{9D8B030D-6E8A-4147-A177-3AD203B41FA5}">
                      <a16:colId xmlns:a16="http://schemas.microsoft.com/office/drawing/2014/main" val="2232390027"/>
                    </a:ext>
                  </a:extLst>
                </a:gridCol>
                <a:gridCol w="4702629">
                  <a:extLst>
                    <a:ext uri="{9D8B030D-6E8A-4147-A177-3AD203B41FA5}">
                      <a16:colId xmlns:a16="http://schemas.microsoft.com/office/drawing/2014/main" val="2253596691"/>
                    </a:ext>
                  </a:extLst>
                </a:gridCol>
              </a:tblGrid>
              <a:tr h="303299">
                <a:tc>
                  <a:txBody>
                    <a:bodyPr/>
                    <a:lstStyle/>
                    <a:p>
                      <a:r>
                        <a:rPr lang="nb-NO" sz="2100" dirty="0"/>
                        <a:t>Kan hemme</a:t>
                      </a:r>
                      <a:r>
                        <a:rPr lang="nb-NO" sz="2100" baseline="0" dirty="0"/>
                        <a:t> hvis</a:t>
                      </a:r>
                      <a:endParaRPr lang="nb-NO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100" dirty="0"/>
                        <a:t>Kan</a:t>
                      </a:r>
                      <a:r>
                        <a:rPr lang="nb-NO" sz="2100" baseline="0" dirty="0"/>
                        <a:t> f</a:t>
                      </a:r>
                      <a:r>
                        <a:rPr lang="nb-NO" sz="2100" dirty="0"/>
                        <a:t>remme hvis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14725"/>
                  </a:ext>
                </a:extLst>
              </a:tr>
              <a:tr h="1645291">
                <a:tc>
                  <a:txBody>
                    <a:bodyPr/>
                    <a:lstStyle/>
                    <a:p>
                      <a:pPr marL="285750" lvl="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nb-NO" sz="2100" dirty="0"/>
                        <a:t>fokus blir på hvordan de digitale ressursene skal brukes og ikke hvorfor og hva de skal brukes til</a:t>
                      </a:r>
                    </a:p>
                    <a:p>
                      <a:pPr marL="285750" lvl="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nb-NO" sz="2100" dirty="0"/>
                        <a:t>den teknologiske terskelen blir for 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nb-NO" sz="2100" dirty="0"/>
                        <a:t>settes inn i en kontekst og brukes sammen med andre læringsressurser og metoder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nb-NO" sz="2100" dirty="0"/>
                        <a:t>brukes til å trene og utvikle ferdigheter som trengs innen naturvitenskapen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nb-NO" sz="2100" dirty="0"/>
                        <a:t>stimulerer til refleksjon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14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992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7"/>
            <a:ext cx="7583243" cy="784944"/>
          </a:xfrm>
        </p:spPr>
        <p:txBody>
          <a:bodyPr/>
          <a:lstStyle/>
          <a:p>
            <a:pPr lvl="0"/>
            <a:r>
              <a:rPr lang="nb-NO" dirty="0"/>
              <a:t>Oppsummer i gruppen (5 minutter)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b-NO" sz="2200" dirty="0"/>
              <a:t>Hvordan kan bruken av digitale ressurser henholdsvis fremme eller hemme dybdelæring?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b-NO" sz="2200" dirty="0"/>
              <a:t>Hva er spesielt viktig å tenke på når man tar i bruk digitale ressurser for å oppnå dybdelæring? Del gjerne konkrete tips. </a:t>
            </a:r>
          </a:p>
          <a:p>
            <a:pPr>
              <a:lnSpc>
                <a:spcPct val="10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2277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7"/>
            <a:ext cx="7583243" cy="770500"/>
          </a:xfrm>
        </p:spPr>
        <p:txBody>
          <a:bodyPr/>
          <a:lstStyle/>
          <a:p>
            <a:r>
              <a:rPr lang="nb-NO" dirty="0"/>
              <a:t>Del i plenum (15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706252"/>
            <a:ext cx="7583244" cy="3812996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/>
              <a:t>Del momenter fra gruppediskusjonen: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Hvordan kan bruken av digitale ressurser henholdsvis fremme eller hemme dybdelæring?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Hva er spesielt viktig å tenke på når man tar i bruk digitale ressurser for å oppnå dybdelæring? Del tipsene med hverandre.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697088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35 minutter</a:t>
            </a:r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Planlegg egen undervisning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Jobb individuelt eller i grupper:</a:t>
            </a:r>
          </a:p>
          <a:p>
            <a:r>
              <a:rPr lang="nb-NO" sz="2200" dirty="0"/>
              <a:t>Planlegg en aktivitet der elevene må bruke digitale ressurser (kan være det dere har prøvd i denne modulen eller noe annet). </a:t>
            </a:r>
          </a:p>
          <a:p>
            <a:r>
              <a:rPr lang="nb-NO" sz="2200" dirty="0"/>
              <a:t>Skisser hvordan du tenker den digitale ressursen kan støtte elevenes dybdelæring. Bruk tabellen </a:t>
            </a:r>
            <a:r>
              <a:rPr lang="nb-NO" sz="2200" i="1" dirty="0"/>
              <a:t>Dybdelæring – overflatelæring </a:t>
            </a:r>
            <a:r>
              <a:rPr lang="nb-NO" sz="2200" dirty="0"/>
              <a:t>som dere får utdelt. </a:t>
            </a:r>
          </a:p>
          <a:p>
            <a:r>
              <a:rPr lang="nb-NO" sz="2200" dirty="0"/>
              <a:t>Bruke gjerne også vedlagte </a:t>
            </a:r>
            <a:r>
              <a:rPr lang="nb-NO" sz="2200" i="1" dirty="0"/>
              <a:t>Undervisningsnotat dybdelæring og digitale hjelpemidler</a:t>
            </a:r>
            <a:r>
              <a:rPr lang="nb-NO" sz="2200" dirty="0"/>
              <a:t> til planlegging</a:t>
            </a:r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r>
              <a:rPr lang="nb-NO" sz="2200" dirty="0"/>
              <a:t>Aktiviteten skal gjennomføres før </a:t>
            </a:r>
            <a:r>
              <a:rPr lang="nb-NO" sz="2200" i="1" dirty="0"/>
              <a:t>D – Etterarbeid</a:t>
            </a:r>
            <a:r>
              <a:rPr lang="nb-NO" sz="2200" dirty="0"/>
              <a:t>.</a:t>
            </a:r>
          </a:p>
          <a:p>
            <a:endParaRPr lang="nb-NO" sz="2200" dirty="0"/>
          </a:p>
          <a:p>
            <a:pPr marL="0" indent="0">
              <a:buNone/>
            </a:pPr>
            <a:endParaRPr lang="nb-NO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6436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97722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Digitale ressurser og dybdelæring i matematikk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2M</a:t>
            </a:r>
          </a:p>
        </p:txBody>
      </p:sp>
    </p:spTree>
    <p:extLst>
      <p:ext uri="{BB962C8B-B14F-4D97-AF65-F5344CB8AC3E}">
        <p14:creationId xmlns:p14="http://schemas.microsoft.com/office/powerpoint/2010/main" val="305261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918247"/>
              </p:ext>
            </p:extLst>
          </p:nvPr>
        </p:nvGraphicFramePr>
        <p:xfrm>
          <a:off x="895350" y="1825625"/>
          <a:ext cx="7583488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Tid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/>
                        <a:t>Oppsummer</a:t>
                      </a:r>
                      <a:r>
                        <a:rPr lang="nb-NO" sz="2200" baseline="0" dirty="0"/>
                        <a:t> forarbeidet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Aktivitet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587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Aktivitet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826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/>
                        <a:t>  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873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Planlegg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/>
                        <a:t>Total tidsbruk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/>
                        <a:t>100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99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 at dere skal bli bevisst hvordan bruk av digitale ressurser kan fremme og/eller hemme dybdelæring i matematikk.</a:t>
            </a:r>
          </a:p>
        </p:txBody>
      </p:sp>
    </p:spTree>
    <p:extLst>
      <p:ext uri="{BB962C8B-B14F-4D97-AF65-F5344CB8AC3E}">
        <p14:creationId xmlns:p14="http://schemas.microsoft.com/office/powerpoint/2010/main" val="1678074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635500"/>
              </p:ext>
            </p:extLst>
          </p:nvPr>
        </p:nvGraphicFramePr>
        <p:xfrm>
          <a:off x="895350" y="1825625"/>
          <a:ext cx="75834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Del erfaringer etter utprøving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 i gruppen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54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446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Veien videre og neste modul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  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/>
                        <a:t>Total tidsbruk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/>
                        <a:t>55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73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 erfaringer etter utprøving </a:t>
            </a:r>
            <a:br>
              <a:rPr lang="nb-NO" dirty="0"/>
            </a:br>
            <a:r>
              <a:rPr lang="nb-NO" dirty="0"/>
              <a:t>(20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Del erfaringer fra utprøving i grupper på tre–fire deltakere. </a:t>
            </a:r>
          </a:p>
          <a:p>
            <a:r>
              <a:rPr lang="nb-NO" sz="2200" dirty="0"/>
              <a:t>Hvordan fremmet de digitale ressursene dybdelæring hos elevene?</a:t>
            </a:r>
          </a:p>
          <a:p>
            <a:pPr lvl="0"/>
            <a:r>
              <a:rPr lang="nb-NO" sz="2200" dirty="0"/>
              <a:t>Var det noe i bruken av de digitale ressursene som hemmet dybdelæring hos elevene?</a:t>
            </a:r>
          </a:p>
          <a:p>
            <a:pPr marL="0" indent="0">
              <a:buNone/>
            </a:pPr>
            <a:r>
              <a:rPr lang="nb-NO" sz="2200" dirty="0"/>
              <a:t>Bruk tabellen med kjennetegnene på overflatelæring og dybdelæring når dere diskuterer (se neste side).</a:t>
            </a:r>
          </a:p>
        </p:txBody>
      </p:sp>
    </p:spTree>
    <p:extLst>
      <p:ext uri="{BB962C8B-B14F-4D97-AF65-F5344CB8AC3E}">
        <p14:creationId xmlns:p14="http://schemas.microsoft.com/office/powerpoint/2010/main" val="4034667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lassholder for innhold 6"/>
          <p:cNvGraphicFramePr>
            <a:graphicFrameLocks/>
          </p:cNvGraphicFramePr>
          <p:nvPr>
            <p:extLst/>
          </p:nvPr>
        </p:nvGraphicFramePr>
        <p:xfrm>
          <a:off x="179508" y="108715"/>
          <a:ext cx="888954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4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111"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Overflatelæring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Dybdelæring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388">
                <a:tc>
                  <a:txBody>
                    <a:bodyPr/>
                    <a:lstStyle/>
                    <a:p>
                      <a:r>
                        <a:rPr lang="nb-NO" sz="2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Elevene jobber med nytt lærestoff uten å relatere det til hva de kan fra før.</a:t>
                      </a:r>
                      <a:endParaRPr lang="nb-NO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Elevene relaterer nye ideer og begrep til tidligere kunnskaper og erfaringer.</a:t>
                      </a:r>
                      <a:endParaRPr lang="nb-NO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88">
                <a:tc>
                  <a:txBody>
                    <a:bodyPr/>
                    <a:lstStyle/>
                    <a:p>
                      <a:r>
                        <a:rPr lang="nb-NO" sz="2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Elevene behandler lærestoff som adskilte kunnskapselementer.</a:t>
                      </a:r>
                      <a:endParaRPr lang="nb-NO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Elevene organiserer egen kunnskap i begrepssystem som henger sammen.</a:t>
                      </a:r>
                      <a:endParaRPr lang="nb-NO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398">
                <a:tc>
                  <a:txBody>
                    <a:bodyPr/>
                    <a:lstStyle/>
                    <a:p>
                      <a:r>
                        <a:rPr lang="nb-NO" sz="2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Elevene memorerer fakta og utfører prosedyrer uten å forstå hvordan eller hvorfor.</a:t>
                      </a:r>
                      <a:endParaRPr lang="nb-NO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Elevene ser etter mønstre og underliggende prinsipper.</a:t>
                      </a:r>
                      <a:endParaRPr lang="nb-NO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398"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Elevene har vanskelig for</a:t>
                      </a:r>
                      <a:r>
                        <a:rPr lang="nb-NO" sz="2000" baseline="0" noProof="0" dirty="0"/>
                        <a:t> å forstå nye ideer som er forskjellige fra de de har møtt i læreboka.</a:t>
                      </a:r>
                      <a:endParaRPr lang="nb-NO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Elevene vurderer nye ideer og knytter de til konklusjoner.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398"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Elevene behandler fakta og prosedyrer som statisk kunnskap,</a:t>
                      </a:r>
                      <a:r>
                        <a:rPr lang="nb-NO" sz="2000" baseline="0" noProof="0" dirty="0"/>
                        <a:t> overført fra en allvitende autoritet.</a:t>
                      </a:r>
                      <a:endParaRPr lang="nb-NO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Elevene forstår hvordan kunnskap blir</a:t>
                      </a:r>
                      <a:r>
                        <a:rPr lang="nb-NO" sz="2000" baseline="0" noProof="0" dirty="0"/>
                        <a:t> til gjennom dialog og vurderer logikken i et argument kritisk.</a:t>
                      </a:r>
                      <a:endParaRPr lang="nb-NO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388"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Elevene memorerer</a:t>
                      </a:r>
                      <a:r>
                        <a:rPr lang="nb-NO" sz="2000" baseline="0" noProof="0" dirty="0"/>
                        <a:t> uten å reflektere over formålet eller over egne læringsstrategier.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Elevene reflekterer over sin</a:t>
                      </a:r>
                      <a:r>
                        <a:rPr lang="nb-NO" sz="2000" baseline="0" noProof="0" dirty="0"/>
                        <a:t> </a:t>
                      </a:r>
                      <a:r>
                        <a:rPr lang="nb-NO" sz="2000" noProof="0" dirty="0"/>
                        <a:t>egen forståelse og sin egen læringsprosess.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6573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 i gruppen (10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På bakgrunn av erfaringene deres skal gruppen velge:</a:t>
            </a:r>
          </a:p>
          <a:p>
            <a:pPr lvl="0"/>
            <a:r>
              <a:rPr lang="nb-NO" sz="2200" dirty="0"/>
              <a:t>et eksempel på hvordan bruken av digitale ressurser kan fremme dybdelæring</a:t>
            </a:r>
          </a:p>
          <a:p>
            <a:pPr lvl="0"/>
            <a:r>
              <a:rPr lang="nb-NO" sz="2200" dirty="0"/>
              <a:t>to konkrete tips til hva som er viktig når man bruker </a:t>
            </a:r>
            <a:r>
              <a:rPr lang="nb-NO" sz="2200"/>
              <a:t>digitale ressurser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175827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 i plenum (20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nb-NO" sz="2200" dirty="0"/>
              <a:t>Del eksemplene og tipsene dere har valgt ut i gruppediskusjonen.</a:t>
            </a:r>
          </a:p>
          <a:p>
            <a:pPr marL="0" indent="0">
              <a:spcBef>
                <a:spcPts val="1800"/>
              </a:spcBef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9351903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816746" cy="1325563"/>
          </a:xfrm>
        </p:spPr>
        <p:txBody>
          <a:bodyPr/>
          <a:lstStyle/>
          <a:p>
            <a:r>
              <a:rPr lang="nb-NO" dirty="0"/>
              <a:t>Veien videre og neste modul (5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Se gjennom </a:t>
            </a:r>
            <a:r>
              <a:rPr lang="nb-NO" sz="2200" i="1" dirty="0"/>
              <a:t>Introduksjon </a:t>
            </a:r>
            <a:r>
              <a:rPr lang="nb-NO" sz="2200" dirty="0"/>
              <a:t>og </a:t>
            </a:r>
            <a:r>
              <a:rPr lang="nb-NO" sz="2200" i="1" dirty="0"/>
              <a:t>A – Forarbeid </a:t>
            </a:r>
            <a:r>
              <a:rPr lang="nb-NO" sz="2200" dirty="0"/>
              <a:t>i det som blir deres neste modul.</a:t>
            </a:r>
          </a:p>
        </p:txBody>
      </p:sp>
    </p:spTree>
    <p:extLst>
      <p:ext uri="{BB962C8B-B14F-4D97-AF65-F5344CB8AC3E}">
        <p14:creationId xmlns:p14="http://schemas.microsoft.com/office/powerpoint/2010/main" val="1688621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Kilder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03428" y="2255045"/>
            <a:ext cx="7587428" cy="3392144"/>
          </a:xfrm>
        </p:spPr>
        <p:txBody>
          <a:bodyPr>
            <a:noAutofit/>
          </a:bodyPr>
          <a:lstStyle/>
          <a:p>
            <a:pPr algn="l"/>
            <a:r>
              <a:rPr lang="en-US" sz="1400" dirty="0" err="1"/>
              <a:t>Bleck</a:t>
            </a:r>
            <a:r>
              <a:rPr lang="en-US" sz="1400" dirty="0"/>
              <a:t>, S., </a:t>
            </a:r>
            <a:r>
              <a:rPr lang="en-US" sz="1400" dirty="0" err="1"/>
              <a:t>Bullinger</a:t>
            </a:r>
            <a:r>
              <a:rPr lang="en-US" sz="1400" dirty="0"/>
              <a:t>, M., Lude, A.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Schaal</a:t>
            </a:r>
            <a:r>
              <a:rPr lang="en-US" sz="1400" dirty="0"/>
              <a:t>, S. (2012). Electronic Mobile Devices in Environmental Education (EE) and Education for Sustainable Development (ESD) – Evaluation of Concepts and Potentials. </a:t>
            </a:r>
            <a:r>
              <a:rPr lang="en-US" sz="1400" i="1" dirty="0"/>
              <a:t>Procedia-Social and Behavioral Sciences</a:t>
            </a:r>
            <a:r>
              <a:rPr lang="en-US" sz="1400" dirty="0"/>
              <a:t>, </a:t>
            </a:r>
            <a:r>
              <a:rPr lang="en-US" sz="1400" i="1" dirty="0"/>
              <a:t>46</a:t>
            </a:r>
            <a:r>
              <a:rPr lang="en-US" sz="1400" dirty="0"/>
              <a:t>, 1232–1236.</a:t>
            </a:r>
          </a:p>
          <a:p>
            <a:pPr algn="l"/>
            <a:r>
              <a:rPr lang="en-US" sz="1400" dirty="0" err="1"/>
              <a:t>Egeberg</a:t>
            </a:r>
            <a:r>
              <a:rPr lang="en-US" sz="1400" dirty="0"/>
              <a:t>, G., </a:t>
            </a:r>
            <a:r>
              <a:rPr lang="en-US" sz="1400" dirty="0" err="1"/>
              <a:t>Hultin</a:t>
            </a:r>
            <a:r>
              <a:rPr lang="en-US" sz="1400" dirty="0"/>
              <a:t>, H. </a:t>
            </a:r>
            <a:r>
              <a:rPr lang="en-US" sz="1400" dirty="0" err="1"/>
              <a:t>og</a:t>
            </a:r>
            <a:r>
              <a:rPr lang="en-US" sz="1400" dirty="0"/>
              <a:t> Berge, O. (2016). Monitor </a:t>
            </a:r>
            <a:r>
              <a:rPr lang="en-US" sz="1400" dirty="0" err="1"/>
              <a:t>skole</a:t>
            </a:r>
            <a:r>
              <a:rPr lang="en-US" sz="1400" dirty="0"/>
              <a:t> 2016: </a:t>
            </a:r>
            <a:r>
              <a:rPr lang="en-US" sz="1400" dirty="0" err="1"/>
              <a:t>Skolens</a:t>
            </a:r>
            <a:r>
              <a:rPr lang="en-US" sz="1400" dirty="0"/>
              <a:t> </a:t>
            </a:r>
            <a:r>
              <a:rPr lang="en-US" sz="1400" dirty="0" err="1"/>
              <a:t>digitale</a:t>
            </a:r>
            <a:r>
              <a:rPr lang="en-US" sz="1400" dirty="0"/>
              <a:t> </a:t>
            </a:r>
            <a:r>
              <a:rPr lang="en-US" sz="1400" dirty="0" err="1"/>
              <a:t>tilstand</a:t>
            </a:r>
            <a:r>
              <a:rPr lang="en-US" sz="1400" dirty="0"/>
              <a:t>.</a:t>
            </a:r>
          </a:p>
          <a:p>
            <a:pPr algn="l"/>
            <a:r>
              <a:rPr lang="en-US" sz="1400" dirty="0" err="1"/>
              <a:t>Krumsvik</a:t>
            </a:r>
            <a:r>
              <a:rPr lang="en-US" sz="1400" dirty="0"/>
              <a:t>, R. J., </a:t>
            </a:r>
            <a:r>
              <a:rPr lang="en-US" sz="1400" dirty="0" err="1"/>
              <a:t>Egelandsdal</a:t>
            </a:r>
            <a:r>
              <a:rPr lang="en-US" sz="1400" dirty="0"/>
              <a:t>, K., </a:t>
            </a:r>
            <a:r>
              <a:rPr lang="en-US" sz="1400" dirty="0" err="1"/>
              <a:t>Sarastuen</a:t>
            </a:r>
            <a:r>
              <a:rPr lang="en-US" sz="1400" dirty="0"/>
              <a:t>, N. K., Jones, L. Ø.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Eikeland</a:t>
            </a:r>
            <a:r>
              <a:rPr lang="en-US" sz="1400" dirty="0"/>
              <a:t>, O. J. (2013). </a:t>
            </a:r>
            <a:r>
              <a:rPr lang="en-US" sz="1400" dirty="0" err="1"/>
              <a:t>Sammenhengen</a:t>
            </a:r>
            <a:r>
              <a:rPr lang="en-US" sz="1400" dirty="0"/>
              <a:t> </a:t>
            </a:r>
            <a:r>
              <a:rPr lang="en-US" sz="1400" dirty="0" err="1"/>
              <a:t>mellom</a:t>
            </a:r>
            <a:r>
              <a:rPr lang="en-US" sz="1400" dirty="0"/>
              <a:t> IKT-</a:t>
            </a:r>
            <a:r>
              <a:rPr lang="en-US" sz="1400" dirty="0" err="1"/>
              <a:t>bruk</a:t>
            </a:r>
            <a:r>
              <a:rPr lang="en-US" sz="1400" dirty="0"/>
              <a:t>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læringsutbytte</a:t>
            </a:r>
            <a:r>
              <a:rPr lang="en-US" sz="1400" dirty="0"/>
              <a:t> (SMIL)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videregående</a:t>
            </a:r>
            <a:r>
              <a:rPr lang="en-US" sz="1400" dirty="0"/>
              <a:t> </a:t>
            </a:r>
            <a:r>
              <a:rPr lang="en-US" sz="1400" dirty="0" err="1"/>
              <a:t>opplæring</a:t>
            </a:r>
            <a:r>
              <a:rPr lang="en-US" sz="1400" dirty="0"/>
              <a:t>. Bergen: </a:t>
            </a:r>
            <a:r>
              <a:rPr lang="en-US" sz="1400" dirty="0" err="1"/>
              <a:t>Universitetet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Bergen.</a:t>
            </a:r>
          </a:p>
          <a:p>
            <a:pPr algn="l"/>
            <a:r>
              <a:rPr lang="en-US" sz="1400" dirty="0"/>
              <a:t>Lee, H. S., Linn, M. C., Varma, K. </a:t>
            </a:r>
            <a:r>
              <a:rPr lang="en-US" sz="1400" dirty="0" err="1"/>
              <a:t>og</a:t>
            </a:r>
            <a:r>
              <a:rPr lang="en-US" sz="1400" dirty="0"/>
              <a:t> Liu, O. L. (2010). How do technology‐enhanced inquiry science units impact classroom learning? </a:t>
            </a:r>
            <a:r>
              <a:rPr lang="en-US" sz="1400" i="1" dirty="0"/>
              <a:t>Journal of Research in Science Teaching</a:t>
            </a:r>
            <a:r>
              <a:rPr lang="en-US" sz="1400" dirty="0"/>
              <a:t>, </a:t>
            </a:r>
            <a:r>
              <a:rPr lang="en-US" sz="1400" i="1" dirty="0"/>
              <a:t>47</a:t>
            </a:r>
            <a:r>
              <a:rPr lang="en-US" sz="1400" dirty="0"/>
              <a:t>(1), 71–90</a:t>
            </a:r>
          </a:p>
          <a:p>
            <a:pPr algn="l"/>
            <a:r>
              <a:rPr lang="en-US" sz="1400" dirty="0" err="1"/>
              <a:t>Ruchter</a:t>
            </a:r>
            <a:r>
              <a:rPr lang="en-US" sz="1400" dirty="0"/>
              <a:t>, M., </a:t>
            </a:r>
            <a:r>
              <a:rPr lang="en-US" sz="1400" dirty="0" err="1"/>
              <a:t>Klar</a:t>
            </a:r>
            <a:r>
              <a:rPr lang="en-US" sz="1400" dirty="0"/>
              <a:t>, B. </a:t>
            </a:r>
            <a:r>
              <a:rPr lang="en-US" sz="1400" dirty="0" err="1"/>
              <a:t>og</a:t>
            </a:r>
            <a:r>
              <a:rPr lang="en-US" sz="1400" dirty="0"/>
              <a:t> Geiger, W. (2010). Comparing the effects of mobile computers and traditional approaches in environmental education. </a:t>
            </a:r>
            <a:r>
              <a:rPr lang="en-US" sz="1400" i="1" dirty="0"/>
              <a:t>Computers &amp; Education</a:t>
            </a:r>
            <a:r>
              <a:rPr lang="en-US" sz="1400" dirty="0"/>
              <a:t>, </a:t>
            </a:r>
            <a:r>
              <a:rPr lang="en-US" sz="1400" i="1" dirty="0"/>
              <a:t>54</a:t>
            </a:r>
            <a:r>
              <a:rPr lang="en-US" sz="1400" dirty="0"/>
              <a:t>(4), 1054–1067.</a:t>
            </a:r>
          </a:p>
          <a:p>
            <a:pPr algn="l"/>
            <a:r>
              <a:rPr lang="de-DE" sz="1400" dirty="0"/>
              <a:t>Schaal, S., </a:t>
            </a:r>
            <a:r>
              <a:rPr lang="de-DE" sz="1400" dirty="0" err="1"/>
              <a:t>Grübmeyer</a:t>
            </a:r>
            <a:r>
              <a:rPr lang="de-DE" sz="1400" dirty="0"/>
              <a:t>, S. </a:t>
            </a:r>
            <a:r>
              <a:rPr lang="de-DE" sz="1400" dirty="0" err="1"/>
              <a:t>og</a:t>
            </a:r>
            <a:r>
              <a:rPr lang="de-DE" sz="1400" dirty="0"/>
              <a:t> Matt, M. (2012). </a:t>
            </a:r>
            <a:r>
              <a:rPr lang="en-US" sz="1400" dirty="0"/>
              <a:t>Outdoors and Online-inquiry with mobile devices in pre-service science teacher education. </a:t>
            </a:r>
            <a:r>
              <a:rPr lang="nb-NO" sz="1400" i="1" dirty="0"/>
              <a:t>World Journal </a:t>
            </a:r>
            <a:r>
              <a:rPr lang="nb-NO" sz="1400" i="1" dirty="0" err="1"/>
              <a:t>on</a:t>
            </a:r>
            <a:r>
              <a:rPr lang="nb-NO" sz="1400" i="1" dirty="0"/>
              <a:t> </a:t>
            </a:r>
            <a:r>
              <a:rPr lang="nb-NO" sz="1400" i="1" dirty="0" err="1"/>
              <a:t>Educational</a:t>
            </a:r>
            <a:r>
              <a:rPr lang="nb-NO" sz="1400" i="1" dirty="0"/>
              <a:t> Technology</a:t>
            </a:r>
            <a:r>
              <a:rPr lang="nb-NO" sz="1400" dirty="0"/>
              <a:t>, </a:t>
            </a:r>
            <a:r>
              <a:rPr lang="nb-NO" sz="1400" i="1" dirty="0"/>
              <a:t>4</a:t>
            </a:r>
            <a:r>
              <a:rPr lang="nb-NO" sz="1400" dirty="0"/>
              <a:t>(2), 113–125. </a:t>
            </a:r>
          </a:p>
          <a:p>
            <a:pPr algn="l"/>
            <a:r>
              <a:rPr lang="nb-NO" sz="1400" dirty="0"/>
              <a:t>Strømme, A. og Korsager, M. (2015). Digital kompetanse i Marion, P. van &amp; Strømme, A. s. 187–210 (red. 2015). Biologididaktikk. Kristiansand, Cappelen Damm</a:t>
            </a:r>
          </a:p>
          <a:p>
            <a:pPr algn="l"/>
            <a:endParaRPr lang="nb-NO" sz="1400" dirty="0"/>
          </a:p>
          <a:p>
            <a:pPr algn="l"/>
            <a:endParaRPr lang="nb-NO" sz="1400" dirty="0"/>
          </a:p>
          <a:p>
            <a:pPr algn="l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64384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197817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  <a:br>
              <a:rPr lang="nb-NO" dirty="0"/>
            </a:br>
            <a:r>
              <a:rPr lang="nb-NO" dirty="0"/>
              <a:t>(5 minutter)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772239"/>
            <a:ext cx="7583244" cy="4233706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nb-NO" sz="2200" dirty="0"/>
              <a:t>Jobb i grupper på tre–fire personer:</a:t>
            </a:r>
          </a:p>
          <a:p>
            <a:pPr marL="228600" lvl="1">
              <a:spcBef>
                <a:spcPts val="1000"/>
              </a:spcBef>
            </a:pPr>
            <a:r>
              <a:rPr lang="nb-NO" sz="2200" dirty="0"/>
              <a:t>Se på tabellen dere får utdelt om kjennetegn på overflatelæring og dybdelæring. </a:t>
            </a:r>
          </a:p>
          <a:p>
            <a:pPr marL="228600" lvl="1">
              <a:spcBef>
                <a:spcPts val="1000"/>
              </a:spcBef>
            </a:pPr>
            <a:r>
              <a:rPr lang="nb-NO" sz="2200" dirty="0"/>
              <a:t>Finn kjennetegnene A–F (fra forarbeidet) i tabellen.</a:t>
            </a:r>
            <a:endParaRPr lang="nb-NO" sz="2200" dirty="0"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</a:pPr>
            <a:endParaRPr lang="nb-NO" sz="22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626" y="3508223"/>
            <a:ext cx="4178711" cy="30970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Pil høyre 4"/>
          <p:cNvSpPr/>
          <p:nvPr/>
        </p:nvSpPr>
        <p:spPr>
          <a:xfrm>
            <a:off x="4152124" y="4558993"/>
            <a:ext cx="418736" cy="4177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796" y="3890864"/>
            <a:ext cx="3782808" cy="19564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7364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 forarbeidet i grupper</a:t>
            </a:r>
            <a:br>
              <a:rPr lang="nb-NO" dirty="0"/>
            </a:br>
            <a:r>
              <a:rPr lang="nb-NO" dirty="0"/>
              <a:t>(10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690689"/>
            <a:ext cx="7583244" cy="41803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b-NO" sz="2200" dirty="0"/>
              <a:t>Bruk notatene fra forarbeidet, og presenter kort for gruppa: Hvordan brukte du digitale ressurser og hvilke av kjennetegnene (A–F) beskriver elevenes aktivitet?</a:t>
            </a:r>
          </a:p>
          <a:p>
            <a:pPr>
              <a:lnSpc>
                <a:spcPct val="100000"/>
              </a:lnSpc>
            </a:pPr>
            <a:r>
              <a:rPr lang="nb-NO" sz="2200" dirty="0"/>
              <a:t>Marker i en felles tabell for hver gang et  kjennetegn (A–F) nevnes.</a:t>
            </a:r>
          </a:p>
          <a:p>
            <a:endParaRPr lang="nb-NO" sz="2200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530" y="3311855"/>
            <a:ext cx="4178711" cy="30970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1063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8125713" cy="1325563"/>
          </a:xfrm>
        </p:spPr>
        <p:txBody>
          <a:bodyPr/>
          <a:lstStyle/>
          <a:p>
            <a:r>
              <a:rPr lang="nb-NO" dirty="0"/>
              <a:t>Oppsummer forarbeidet i grupper</a:t>
            </a:r>
            <a:br>
              <a:rPr lang="nb-NO" dirty="0"/>
            </a:br>
            <a:r>
              <a:rPr lang="nb-NO" dirty="0"/>
              <a:t>(5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66507"/>
            <a:ext cx="7583244" cy="4004502"/>
          </a:xfrm>
        </p:spPr>
        <p:txBody>
          <a:bodyPr>
            <a:normAutofit/>
          </a:bodyPr>
          <a:lstStyle/>
          <a:p>
            <a:pPr lvl="0"/>
            <a:r>
              <a:rPr lang="nb-NO" sz="2200" dirty="0"/>
              <a:t>Hvor mange markeringer fikk dere på de ulike kjennetegnene.</a:t>
            </a:r>
          </a:p>
          <a:p>
            <a:pPr lvl="0"/>
            <a:r>
              <a:rPr lang="nb-NO" sz="2200" dirty="0"/>
              <a:t>Var det kjennetegn på overflatelæring og/eller dybdelæring som beskrev aktivitetene fra forarbeidet best? </a:t>
            </a:r>
          </a:p>
          <a:p>
            <a:endParaRPr lang="nb-NO" sz="2200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341" y="3508223"/>
            <a:ext cx="4178711" cy="30970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7289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Gruppeoppgaver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Dere skal nå jobbe med to aktiviteter, der dere skal være i elevrollen.</a:t>
            </a:r>
          </a:p>
          <a:p>
            <a:r>
              <a:rPr lang="nb-NO" sz="2200" dirty="0"/>
              <a:t>Dere skal deretter reflektere over aktiviteten, altså om den digitale ressursen fremmet og/eller hemmet dybdelæring. </a:t>
            </a:r>
          </a:p>
        </p:txBody>
      </p:sp>
    </p:spTree>
    <p:extLst>
      <p:ext uri="{BB962C8B-B14F-4D97-AF65-F5344CB8AC3E}">
        <p14:creationId xmlns:p14="http://schemas.microsoft.com/office/powerpoint/2010/main" val="326545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Aktivitet 1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1560</Words>
  <Application>Microsoft Office PowerPoint</Application>
  <PresentationFormat>Skjermfremvisning (4:3)</PresentationFormat>
  <Paragraphs>188</Paragraphs>
  <Slides>37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Office-tema</vt:lpstr>
      <vt:lpstr>Digitale ressurser og dybdelæring i matematikk B – Samarbeid</vt:lpstr>
      <vt:lpstr>Mål</vt:lpstr>
      <vt:lpstr>Tidsplan for denne økta</vt:lpstr>
      <vt:lpstr>Oppsummer forarbeidet i grupper</vt:lpstr>
      <vt:lpstr>Oppsummer forarbeidet i grupper (5 minutter)</vt:lpstr>
      <vt:lpstr>Oppsummer forarbeidet i grupper (10 minutter)</vt:lpstr>
      <vt:lpstr>Oppsummer forarbeidet i grupper (5 minutter)</vt:lpstr>
      <vt:lpstr>Gruppeoppgaver</vt:lpstr>
      <vt:lpstr>Aktivitet 1</vt:lpstr>
      <vt:lpstr>Innføring i lineære funksjoner</vt:lpstr>
      <vt:lpstr>Innføring i lineære funksjoner</vt:lpstr>
      <vt:lpstr>Oppgave</vt:lpstr>
      <vt:lpstr>Diskuter (5 minutter)</vt:lpstr>
      <vt:lpstr>Aktivitet 2</vt:lpstr>
      <vt:lpstr>Lineære funksjoner</vt:lpstr>
      <vt:lpstr>Diskuter (5 minutter)</vt:lpstr>
      <vt:lpstr>Faglig påfyll</vt:lpstr>
      <vt:lpstr>Digitale ressurser og elevers læring</vt:lpstr>
      <vt:lpstr>Elevers oppfatning </vt:lpstr>
      <vt:lpstr>Hva sier forskning?</vt:lpstr>
      <vt:lpstr>Hva sier forskning?</vt:lpstr>
      <vt:lpstr>Hva må til?  IKT og elevers faglige læringsutbytte </vt:lpstr>
      <vt:lpstr>Oppsummer </vt:lpstr>
      <vt:lpstr>Diskuter i grupper (10 minutter)</vt:lpstr>
      <vt:lpstr>Oppsummer i gruppen (5 minutter)</vt:lpstr>
      <vt:lpstr>Del i plenum (15 minutter)</vt:lpstr>
      <vt:lpstr>Planlegg egen undervisning </vt:lpstr>
      <vt:lpstr>Planlegg egen undervisning</vt:lpstr>
      <vt:lpstr>Digitale ressurser og dybdelæring i matematikk D – Etterarbeid</vt:lpstr>
      <vt:lpstr>Mål</vt:lpstr>
      <vt:lpstr>Tidsplan for denne økta</vt:lpstr>
      <vt:lpstr>Del erfaringer etter utprøving  (20 minutter)</vt:lpstr>
      <vt:lpstr>PowerPoint-presentasjon</vt:lpstr>
      <vt:lpstr>Oppsummer i gruppen (10 minutter)</vt:lpstr>
      <vt:lpstr>Oppsummer i plenum (20 minutter)</vt:lpstr>
      <vt:lpstr>Veien videre og neste modul (5 minutter)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Ingunn Valbekmo</cp:lastModifiedBy>
  <cp:revision>244</cp:revision>
  <cp:lastPrinted>2018-09-04T09:49:51Z</cp:lastPrinted>
  <dcterms:created xsi:type="dcterms:W3CDTF">2017-08-11T05:42:55Z</dcterms:created>
  <dcterms:modified xsi:type="dcterms:W3CDTF">2019-11-06T12:24:47Z</dcterms:modified>
</cp:coreProperties>
</file>