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314" r:id="rId2"/>
    <p:sldId id="387" r:id="rId3"/>
    <p:sldId id="345" r:id="rId4"/>
    <p:sldId id="331" r:id="rId5"/>
    <p:sldId id="388" r:id="rId6"/>
    <p:sldId id="332" r:id="rId7"/>
    <p:sldId id="373" r:id="rId8"/>
    <p:sldId id="382" r:id="rId9"/>
    <p:sldId id="355" r:id="rId10"/>
    <p:sldId id="333" r:id="rId11"/>
    <p:sldId id="386" r:id="rId12"/>
    <p:sldId id="385" r:id="rId13"/>
    <p:sldId id="349" r:id="rId14"/>
    <p:sldId id="380" r:id="rId15"/>
    <p:sldId id="381" r:id="rId16"/>
    <p:sldId id="371" r:id="rId17"/>
    <p:sldId id="358" r:id="rId18"/>
    <p:sldId id="334" r:id="rId19"/>
    <p:sldId id="335" r:id="rId20"/>
    <p:sldId id="389" r:id="rId21"/>
    <p:sldId id="344" r:id="rId22"/>
    <p:sldId id="377" r:id="rId23"/>
    <p:sldId id="346" r:id="rId24"/>
    <p:sldId id="347" r:id="rId25"/>
    <p:sldId id="390" r:id="rId26"/>
    <p:sldId id="361" r:id="rId27"/>
    <p:sldId id="362" r:id="rId28"/>
    <p:sldId id="360" r:id="rId29"/>
    <p:sldId id="338" r:id="rId30"/>
    <p:sldId id="391" r:id="rId31"/>
    <p:sldId id="367" r:id="rId32"/>
  </p:sldIdLst>
  <p:sldSz cx="9144000" cy="6858000" type="screen4x3"/>
  <p:notesSz cx="7099300" cy="10234613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usanne Stengrundet" initials="SS" lastIdx="5" clrIdx="0">
    <p:extLst>
      <p:ext uri="{19B8F6BF-5375-455C-9EA6-DF929625EA0E}">
        <p15:presenceInfo xmlns:p15="http://schemas.microsoft.com/office/powerpoint/2012/main" userId="S-1-5-21-3959417778-1711865379-3952174976-14751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818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aks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iddels stil 2 - aks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Lys stil 1 - aks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ys stil 1 – uthevin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CAF9ED-07DC-4A11-8D7F-57B35C25682E}" styleName="Middels stil 1 – uthev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Middels stil 1 – uthev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2" autoAdjust="0"/>
    <p:restoredTop sz="93186" autoAdjust="0"/>
  </p:normalViewPr>
  <p:slideViewPr>
    <p:cSldViewPr snapToGrid="0" snapToObjects="1">
      <p:cViewPr varScale="1">
        <p:scale>
          <a:sx n="71" d="100"/>
          <a:sy n="71" d="100"/>
        </p:scale>
        <p:origin x="156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3" d="100"/>
          <a:sy n="113" d="100"/>
        </p:scale>
        <p:origin x="5248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5" y="0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CFC80595-CB9A-4B2B-9F62-515657FF243E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5" y="9721106"/>
            <a:ext cx="3076363" cy="511731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347094F0-FA6A-48DA-95DC-9F0078FF98F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8652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4906" tIns="47453" rIns="94906" bIns="47453" rtlCol="0"/>
          <a:lstStyle>
            <a:lvl1pPr algn="r">
              <a:defRPr sz="1200"/>
            </a:lvl1pPr>
          </a:lstStyle>
          <a:p>
            <a:fld id="{634AC687-64E8-6F43-AA98-B5EBDB685D9F}" type="datetimeFigureOut">
              <a:rPr lang="nb-NO" smtClean="0"/>
              <a:t>05.12.2019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06" tIns="47453" rIns="94906" bIns="47453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4906" tIns="47453" rIns="94906" bIns="47453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4021295" y="9721107"/>
            <a:ext cx="3076363" cy="513507"/>
          </a:xfrm>
          <a:prstGeom prst="rect">
            <a:avLst/>
          </a:prstGeom>
        </p:spPr>
        <p:txBody>
          <a:bodyPr vert="horz" lIns="94906" tIns="47453" rIns="94906" bIns="47453" rtlCol="0" anchor="b"/>
          <a:lstStyle>
            <a:lvl1pPr algn="r">
              <a:defRPr sz="1200"/>
            </a:lvl1pPr>
          </a:lstStyle>
          <a:p>
            <a:fld id="{498C61E4-D67C-2040-A9B3-42B060A8C95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64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31495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93092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7081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46746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60149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8081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29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42386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71117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31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209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130967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9420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274169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1246188" y="1279525"/>
            <a:ext cx="4606925" cy="34544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0B446-CE51-48E7-90CF-AF70D2D6022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217919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40395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8C61E4-D67C-2040-A9B3-42B060A8C95A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97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endParaRPr lang="nb-NO" b="0" dirty="0"/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34445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/>
            <a:endParaRPr lang="nb-NO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58" name="Shape 15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292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rgbClr val="F5F5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671180" y="2409914"/>
            <a:ext cx="7801641" cy="1674976"/>
          </a:xfrm>
        </p:spPr>
        <p:txBody>
          <a:bodyPr anchor="t">
            <a:normAutofit/>
          </a:bodyPr>
          <a:lstStyle>
            <a:lvl1pPr algn="ctr">
              <a:defRPr sz="5400" b="0" i="0">
                <a:solidFill>
                  <a:schemeClr val="tx2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Modultittel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960749" y="1912281"/>
            <a:ext cx="5280434" cy="442989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Modul </a:t>
            </a:r>
            <a:r>
              <a:rPr lang="nb-NO" dirty="0" err="1"/>
              <a:t>X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3529411"/>
            <a:ext cx="38100" cy="1447800"/>
          </a:xfrm>
          <a:prstGeom prst="rect">
            <a:avLst/>
          </a:prstGeom>
        </p:spPr>
      </p:pic>
      <p:grpSp>
        <p:nvGrpSpPr>
          <p:cNvPr id="4" name="Gruppe 3"/>
          <p:cNvGrpSpPr/>
          <p:nvPr userDrawn="1"/>
        </p:nvGrpSpPr>
        <p:grpSpPr>
          <a:xfrm>
            <a:off x="620590" y="5614909"/>
            <a:ext cx="7902815" cy="647295"/>
            <a:chOff x="1697880" y="5614909"/>
            <a:chExt cx="5885486" cy="647295"/>
          </a:xfrm>
        </p:grpSpPr>
        <p:pic>
          <p:nvPicPr>
            <p:cNvPr id="8" name="Bilde 7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20" y="5614909"/>
              <a:ext cx="1589682" cy="647295"/>
            </a:xfrm>
            <a:prstGeom prst="rect">
              <a:avLst/>
            </a:prstGeom>
          </p:spPr>
        </p:pic>
        <p:pic>
          <p:nvPicPr>
            <p:cNvPr id="10" name="Bilde 9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80" y="5739615"/>
              <a:ext cx="1282244" cy="442989"/>
            </a:xfrm>
            <a:prstGeom prst="rect">
              <a:avLst/>
            </a:prstGeom>
          </p:spPr>
        </p:pic>
        <p:pic>
          <p:nvPicPr>
            <p:cNvPr id="11" name="Bilde 10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5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14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7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77636" y="2304637"/>
            <a:ext cx="7886700" cy="1325563"/>
          </a:xfrm>
        </p:spPr>
        <p:txBody>
          <a:bodyPr>
            <a:normAutofit/>
          </a:bodyPr>
          <a:lstStyle>
            <a:lvl1pPr algn="ctr">
              <a:defRPr sz="4800" b="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95586" y="3447481"/>
            <a:ext cx="50800" cy="1085850"/>
          </a:xfrm>
          <a:prstGeom prst="rect">
            <a:avLst/>
          </a:prstGeom>
        </p:spPr>
      </p:pic>
      <p:grpSp>
        <p:nvGrpSpPr>
          <p:cNvPr id="11" name="Gruppe 10"/>
          <p:cNvGrpSpPr/>
          <p:nvPr userDrawn="1"/>
        </p:nvGrpSpPr>
        <p:grpSpPr>
          <a:xfrm>
            <a:off x="620590" y="5614909"/>
            <a:ext cx="7902821" cy="647295"/>
            <a:chOff x="1697878" y="5614909"/>
            <a:chExt cx="5885487" cy="647295"/>
          </a:xfrm>
        </p:grpSpPr>
        <p:pic>
          <p:nvPicPr>
            <p:cNvPr id="12" name="Bilde 11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84617" y="5614909"/>
              <a:ext cx="1589681" cy="647295"/>
            </a:xfrm>
            <a:prstGeom prst="rect">
              <a:avLst/>
            </a:prstGeom>
          </p:spPr>
        </p:pic>
        <p:pic>
          <p:nvPicPr>
            <p:cNvPr id="13" name="Bilde 12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97878" y="5739615"/>
              <a:ext cx="1282244" cy="442989"/>
            </a:xfrm>
            <a:prstGeom prst="rect">
              <a:avLst/>
            </a:prstGeom>
          </p:spPr>
        </p:pic>
        <p:pic>
          <p:nvPicPr>
            <p:cNvPr id="14" name="Bilde 13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78794" y="5806202"/>
              <a:ext cx="1404571" cy="3098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81665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telforsid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8866" y="2552978"/>
            <a:ext cx="8046268" cy="901756"/>
          </a:xfrm>
        </p:spPr>
        <p:txBody>
          <a:bodyPr/>
          <a:lstStyle>
            <a:lvl1pPr algn="ctr">
              <a:defRPr b="0" i="0">
                <a:solidFill>
                  <a:schemeClr val="accent1"/>
                </a:solidFill>
                <a:latin typeface="+mn-lt"/>
                <a:ea typeface="Campton Medium" charset="0"/>
                <a:cs typeface="Campton Medium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9" name="Undertittel 2"/>
          <p:cNvSpPr>
            <a:spLocks noGrp="1"/>
          </p:cNvSpPr>
          <p:nvPr>
            <p:ph type="subTitle" idx="1"/>
          </p:nvPr>
        </p:nvSpPr>
        <p:spPr>
          <a:xfrm>
            <a:off x="1143000" y="399142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+mn-lt"/>
                <a:ea typeface="Campton Book" charset="0"/>
                <a:cs typeface="Campton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38601" y="1375372"/>
            <a:ext cx="1066799" cy="90175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24065D29-AA58-4CA2-8598-56C22A2E3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4717" y="5851776"/>
            <a:ext cx="2134567" cy="647295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EB4C474-1A11-4899-A68B-FDD789436D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552950" y="2897023"/>
            <a:ext cx="381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9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1325563"/>
          </a:xfrm>
        </p:spPr>
        <p:txBody>
          <a:bodyPr>
            <a:normAutofit/>
          </a:bodyPr>
          <a:lstStyle>
            <a:lvl1pPr>
              <a:defRPr sz="3600" b="0" i="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825625"/>
            <a:ext cx="7583244" cy="4180320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8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7" name="Bild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5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28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  <a:latin typeface="+mn-lt"/>
                <a:ea typeface="Campton Book" charset="0"/>
                <a:cs typeface="Campton Book" charset="0"/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96399" y="1825626"/>
            <a:ext cx="3726000" cy="4117975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18003" y="1826014"/>
            <a:ext cx="3660979" cy="4117586"/>
          </a:xfrm>
        </p:spPr>
        <p:txBody>
          <a:bodyPr>
            <a:normAutofit/>
          </a:bodyPr>
          <a:lstStyle>
            <a:lvl1pPr>
              <a:buClr>
                <a:schemeClr val="accent3"/>
              </a:buClr>
              <a:defRPr sz="2400" b="0" i="0">
                <a:latin typeface="+mn-lt"/>
                <a:ea typeface="Campton Light" charset="0"/>
                <a:cs typeface="Campton Light" charset="0"/>
              </a:defRPr>
            </a:lvl1pPr>
            <a:lvl2pPr>
              <a:buClr>
                <a:schemeClr val="accent3"/>
              </a:buClr>
              <a:defRPr sz="2000" b="0" i="0">
                <a:latin typeface="+mn-lt"/>
                <a:ea typeface="Campton Light" charset="0"/>
                <a:cs typeface="Campton Light" charset="0"/>
              </a:defRPr>
            </a:lvl2pPr>
            <a:lvl3pPr>
              <a:buClr>
                <a:schemeClr val="accent3"/>
              </a:buClr>
              <a:defRPr sz="1800" b="0" i="0">
                <a:latin typeface="+mn-lt"/>
                <a:ea typeface="Campton Light" charset="0"/>
                <a:cs typeface="Campton Light" charset="0"/>
              </a:defRPr>
            </a:lvl3pPr>
            <a:lvl4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4pPr>
            <a:lvl5pPr>
              <a:buClr>
                <a:schemeClr val="accent3"/>
              </a:buClr>
              <a:defRPr sz="1600" b="0" i="0">
                <a:latin typeface="+mn-lt"/>
                <a:ea typeface="Campton Light" charset="0"/>
                <a:cs typeface="Campton Light" charset="0"/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8" name="Bild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128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høy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457200"/>
            <a:ext cx="2949178" cy="1600200"/>
          </a:xfrm>
        </p:spPr>
        <p:txBody>
          <a:bodyPr anchor="ctr"/>
          <a:lstStyle>
            <a:lvl1pPr>
              <a:defRPr sz="32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967842" y="681136"/>
            <a:ext cx="4511140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 hasCustomPrompt="1"/>
          </p:nvPr>
        </p:nvSpPr>
        <p:spPr>
          <a:xfrm>
            <a:off x="896400" y="2239348"/>
            <a:ext cx="2949178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 </a:t>
            </a:r>
            <a:r>
              <a:rPr lang="nb-NO" dirty="0" err="1"/>
              <a:t>eesfnhef</a:t>
            </a:r>
            <a:r>
              <a:rPr lang="nb-NO" dirty="0"/>
              <a:t> </a:t>
            </a:r>
            <a:r>
              <a:rPr lang="nb-NO" dirty="0" err="1"/>
              <a:t>efe</a:t>
            </a:r>
            <a:r>
              <a:rPr lang="nb-NO" dirty="0"/>
              <a:t> </a:t>
            </a:r>
            <a:r>
              <a:rPr lang="nb-NO" dirty="0" err="1"/>
              <a:t>ege</a:t>
            </a:r>
            <a:r>
              <a:rPr lang="nb-NO" dirty="0"/>
              <a:t> </a:t>
            </a:r>
            <a:r>
              <a:rPr lang="nb-NO" dirty="0" err="1"/>
              <a:t>eg</a:t>
            </a:r>
            <a:r>
              <a:rPr lang="nb-NO" dirty="0"/>
              <a:t> </a:t>
            </a:r>
            <a:r>
              <a:rPr lang="nb-NO" dirty="0" err="1"/>
              <a:t>rwrøl</a:t>
            </a:r>
            <a:r>
              <a:rPr lang="nb-NO" dirty="0"/>
              <a:t>, </a:t>
            </a:r>
            <a:r>
              <a:rPr lang="nb-NO" dirty="0" err="1"/>
              <a:t>etoeg</a:t>
            </a:r>
            <a:r>
              <a:rPr lang="nb-NO" dirty="0"/>
              <a:t>, </a:t>
            </a:r>
            <a:r>
              <a:rPr lang="nb-NO" dirty="0" err="1"/>
              <a:t>e,eg</a:t>
            </a:r>
            <a:r>
              <a:rPr lang="nb-NO" dirty="0"/>
              <a:t> </a:t>
            </a:r>
            <a:r>
              <a:rPr lang="nb-NO" dirty="0" err="1"/>
              <a:t>rgorgo</a:t>
            </a:r>
            <a:r>
              <a:rPr lang="nb-NO" dirty="0"/>
              <a:t> </a:t>
            </a:r>
            <a:r>
              <a:rPr lang="nb-NO" dirty="0" err="1"/>
              <a:t>rog</a:t>
            </a:r>
            <a:endParaRPr lang="nb-NO" dirty="0"/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693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hold med bilde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55227" y="457200"/>
            <a:ext cx="302375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888476" y="680989"/>
            <a:ext cx="4418681" cy="517991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5455227" y="2239201"/>
            <a:ext cx="3023756" cy="362170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7" name="Plassholder for tabell 6"/>
          <p:cNvSpPr>
            <a:spLocks noGrp="1"/>
          </p:cNvSpPr>
          <p:nvPr>
            <p:ph type="tbl" sz="quarter" idx="13"/>
          </p:nvPr>
        </p:nvSpPr>
        <p:spPr>
          <a:xfrm>
            <a:off x="896400" y="1854200"/>
            <a:ext cx="7582582" cy="376713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nb-NO" dirty="0"/>
              <a:t>Klikk ikonet for å legge til en tabell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06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/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9" name="Bild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sp>
        <p:nvSpPr>
          <p:cNvPr id="8" name="Plassholder for diagram 7"/>
          <p:cNvSpPr>
            <a:spLocks noGrp="1"/>
          </p:cNvSpPr>
          <p:nvPr>
            <p:ph type="chart" sz="quarter" idx="13"/>
          </p:nvPr>
        </p:nvSpPr>
        <p:spPr>
          <a:xfrm>
            <a:off x="5020469" y="2000250"/>
            <a:ext cx="3458513" cy="3867149"/>
          </a:xfrm>
        </p:spPr>
        <p:txBody>
          <a:bodyPr/>
          <a:lstStyle/>
          <a:p>
            <a:r>
              <a:rPr lang="nb-NO" dirty="0"/>
              <a:t>Klikk ikonet for å legge til et diagram</a:t>
            </a:r>
          </a:p>
        </p:txBody>
      </p:sp>
      <p:sp>
        <p:nvSpPr>
          <p:cNvPr id="11" name="Plassholder for innhold 10"/>
          <p:cNvSpPr>
            <a:spLocks noGrp="1"/>
          </p:cNvSpPr>
          <p:nvPr>
            <p:ph sz="quarter" idx="14"/>
          </p:nvPr>
        </p:nvSpPr>
        <p:spPr>
          <a:xfrm>
            <a:off x="896400" y="1994960"/>
            <a:ext cx="3904200" cy="3872441"/>
          </a:xfr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10" name="Bild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582582" cy="1325563"/>
          </a:xfrm>
        </p:spPr>
        <p:txBody>
          <a:bodyPr>
            <a:normAutofit/>
          </a:bodyPr>
          <a:lstStyle>
            <a:lvl1pPr>
              <a:defRPr sz="3600">
                <a:solidFill>
                  <a:srgbClr val="268183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6" name="Bild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100" y="0"/>
            <a:ext cx="38100" cy="1447800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5738" y="6206222"/>
            <a:ext cx="1417063" cy="43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77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96400" y="365126"/>
            <a:ext cx="76189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96400" y="1825625"/>
            <a:ext cx="76189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758852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7" r:id="rId5"/>
    <p:sldLayoutId id="2147483662" r:id="rId6"/>
    <p:sldLayoutId id="2147483658" r:id="rId7"/>
    <p:sldLayoutId id="2147483663" r:id="rId8"/>
    <p:sldLayoutId id="2147483654" r:id="rId9"/>
    <p:sldLayoutId id="2147483655" r:id="rId10"/>
    <p:sldLayoutId id="214748366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268183"/>
          </a:solidFill>
          <a:latin typeface="+mn-lt"/>
          <a:ea typeface="Campton Book" charset="0"/>
          <a:cs typeface="Campton Book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/>
        </a:buClr>
        <a:buFont typeface="Arial"/>
        <a:buChar char="•"/>
        <a:defRPr sz="2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20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/>
        </a:buClr>
        <a:buFont typeface="Arial"/>
        <a:buChar char="•"/>
        <a:defRPr sz="1800" kern="1200">
          <a:solidFill>
            <a:schemeClr val="tx1"/>
          </a:solidFill>
          <a:latin typeface="+mn-lt"/>
          <a:ea typeface="Campton Book" charset="0"/>
          <a:cs typeface="Campton 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tematikksenteret.no/l%C3%A6ringsressurser/grunnskole?f%5b0%5d=ressurstype_grunnskole:3529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79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Dybdelæring - GeoGebra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B – Samarbeid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793951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/>
              <a:t>Tegn et dynamisk rektangel med omkrets 24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1763396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mener vi med  «dynamisk»?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339443" y="1826014"/>
            <a:ext cx="3139539" cy="4117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Disse figurene er ikke dynamiske.</a:t>
            </a:r>
          </a:p>
          <a:p>
            <a:pPr marL="0" indent="0">
              <a:buNone/>
            </a:pPr>
            <a:r>
              <a:rPr lang="nb-NO" sz="2200" dirty="0"/>
              <a:t>Hvis man drar i et hjørnet vil </a:t>
            </a:r>
          </a:p>
          <a:p>
            <a:r>
              <a:rPr lang="nb-NO" sz="2200" dirty="0"/>
              <a:t>den øverste figuren bli en uregelmessig firkant</a:t>
            </a:r>
          </a:p>
          <a:p>
            <a:r>
              <a:rPr lang="nb-NO" sz="2200" dirty="0"/>
              <a:t>den nederste figuren beholde formen og bare endre plassering på arket</a:t>
            </a: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0" y="1615740"/>
            <a:ext cx="5387716" cy="3951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15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Dynamisk rektangel</a:t>
            </a:r>
          </a:p>
        </p:txBody>
      </p:sp>
      <p:sp>
        <p:nvSpPr>
          <p:cNvPr id="3" name="TekstSylinder 2"/>
          <p:cNvSpPr txBox="1"/>
          <p:nvPr/>
        </p:nvSpPr>
        <p:spPr>
          <a:xfrm>
            <a:off x="966020" y="4177467"/>
            <a:ext cx="708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200" dirty="0"/>
              <a:t>Her vises et dynamisk rektangel: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200" dirty="0"/>
              <a:t>Hvis vi drar i </a:t>
            </a:r>
            <a:r>
              <a:rPr lang="nb-NO" sz="2200"/>
              <a:t>hjørnene endrer firkanten </a:t>
            </a:r>
            <a:r>
              <a:rPr lang="nb-NO" sz="2200" dirty="0"/>
              <a:t>bredde og lengde, </a:t>
            </a:r>
            <a:r>
              <a:rPr lang="nb-NO" sz="2200"/>
              <a:t>men den er fremdeles </a:t>
            </a:r>
            <a:r>
              <a:rPr lang="nb-NO" sz="2200" dirty="0"/>
              <a:t>et rektangel med omkrets 24.</a:t>
            </a:r>
          </a:p>
          <a:p>
            <a:endParaRPr lang="nb-NO" sz="2200" dirty="0"/>
          </a:p>
          <a:p>
            <a:r>
              <a:rPr lang="nb-NO" dirty="0"/>
              <a:t>Velg </a:t>
            </a:r>
            <a:r>
              <a:rPr lang="nb-NO" i="1" dirty="0"/>
              <a:t>Avstand eller lengde </a:t>
            </a:r>
            <a:r>
              <a:rPr lang="nb-NO" dirty="0"/>
              <a:t>og klikk i figuren for å få fram omkretsen</a:t>
            </a:r>
          </a:p>
          <a:p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3782" y="5320939"/>
            <a:ext cx="546782" cy="577159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20" y="1269570"/>
            <a:ext cx="5035731" cy="2712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870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Egenskaper til rektangler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sz="2200" dirty="0"/>
              <a:t>For å tegne et dynamisk rektangel må man bruke noen av egenskapene til rektangler:</a:t>
            </a:r>
          </a:p>
          <a:p>
            <a:pPr marL="0" indent="0">
              <a:buNone/>
            </a:pPr>
            <a:endParaRPr lang="nb-NO" sz="2200" dirty="0"/>
          </a:p>
          <a:p>
            <a:pPr lvl="1"/>
            <a:r>
              <a:rPr lang="nb-NO" sz="2200" dirty="0"/>
              <a:t>To og to sider er parallelle.</a:t>
            </a:r>
          </a:p>
          <a:p>
            <a:pPr lvl="1"/>
            <a:r>
              <a:rPr lang="nb-NO" sz="2200" dirty="0"/>
              <a:t>Motstående sider er like lange.</a:t>
            </a:r>
          </a:p>
          <a:p>
            <a:pPr lvl="1"/>
            <a:r>
              <a:rPr lang="nb-NO" sz="2200" dirty="0"/>
              <a:t>Alle vinkler er 90°.</a:t>
            </a:r>
          </a:p>
          <a:p>
            <a:pPr lvl="1"/>
            <a:r>
              <a:rPr lang="nb-NO" sz="2200" dirty="0"/>
              <a:t>Diagonalene er like lange</a:t>
            </a:r>
          </a:p>
          <a:p>
            <a:pPr lvl="1"/>
            <a:r>
              <a:rPr lang="nb-NO" sz="2200" dirty="0"/>
              <a:t>Diagonalene halverer hverandre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53785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Dynamisk rektangel med omkrets 24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sz="2200" dirty="0"/>
              <a:t>Omkretsen skal alltid være 24, selv om rektangelet endrer form. </a:t>
            </a:r>
          </a:p>
          <a:p>
            <a:r>
              <a:rPr lang="nb-NO" sz="2200" dirty="0"/>
              <a:t>Sammenhengen mellom sidene og omkrets må legges inn i  </a:t>
            </a:r>
            <a:r>
              <a:rPr lang="nb-NO" sz="2200" i="1" dirty="0"/>
              <a:t>GeoGebra</a:t>
            </a:r>
            <a:r>
              <a:rPr lang="nb-NO" sz="2200" dirty="0"/>
              <a:t>. </a:t>
            </a:r>
          </a:p>
          <a:p>
            <a:pPr lvl="1"/>
            <a:r>
              <a:rPr lang="nb-NO" sz="1800" dirty="0"/>
              <a:t>Dette er markert med gult under fremgangsmåten (2 sider fram)</a:t>
            </a:r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28306" y="1616178"/>
            <a:ext cx="3245392" cy="364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049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Dynamisk rektangel med omkrets 24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dirty="0"/>
              <a:t>Tegn et dynamisk rektangel med omkrets 24 i </a:t>
            </a:r>
            <a:r>
              <a:rPr lang="nb-NO" sz="2200" i="1" dirty="0"/>
              <a:t>GeoGebra</a:t>
            </a:r>
          </a:p>
          <a:p>
            <a:pPr marL="0" indent="0">
              <a:buNone/>
            </a:pPr>
            <a:endParaRPr lang="nb-NO" sz="2200" i="1" dirty="0"/>
          </a:p>
          <a:p>
            <a:pPr lvl="1"/>
            <a:r>
              <a:rPr lang="nb-NO" sz="1800" dirty="0"/>
              <a:t>Start med </a:t>
            </a:r>
            <a:r>
              <a:rPr lang="nb-NO" sz="1800" i="1" dirty="0"/>
              <a:t>Linjestykke mellom to punkt </a:t>
            </a:r>
            <a:r>
              <a:rPr lang="nb-NO" sz="1800" dirty="0"/>
              <a:t>og gi linjestykket navnet </a:t>
            </a:r>
            <a:r>
              <a:rPr lang="nb-NO" sz="1800" i="1" dirty="0"/>
              <a:t>a.</a:t>
            </a:r>
          </a:p>
          <a:p>
            <a:pPr lvl="1"/>
            <a:endParaRPr lang="nb-NO" sz="1800" i="1" dirty="0"/>
          </a:p>
          <a:p>
            <a:pPr lvl="1"/>
            <a:r>
              <a:rPr lang="nb-NO" sz="1800" dirty="0"/>
              <a:t>Tenk på egenskapene til rektangler og sammenhengen mellom sidene og omkrets for å fullføre oppgaven.</a:t>
            </a:r>
          </a:p>
          <a:p>
            <a:pPr lvl="1"/>
            <a:endParaRPr lang="nb-NO" sz="1800" dirty="0"/>
          </a:p>
          <a:p>
            <a:pPr lvl="1"/>
            <a:r>
              <a:rPr lang="nb-NO" sz="1800" dirty="0"/>
              <a:t>Den neste siden viser en mulig løsning.</a:t>
            </a:r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7110" y="2577848"/>
            <a:ext cx="521152" cy="504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731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7"/>
            <a:ext cx="7583243" cy="602368"/>
          </a:xfrm>
        </p:spPr>
        <p:txBody>
          <a:bodyPr/>
          <a:lstStyle/>
          <a:p>
            <a:r>
              <a:rPr lang="nb-NO" dirty="0"/>
              <a:t>Fremgangsmåte</a:t>
            </a:r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48155" y="1651820"/>
            <a:ext cx="7583488" cy="333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80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 og GeoGebra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551963"/>
            <a:ext cx="7583244" cy="4453982"/>
          </a:xfrm>
        </p:spPr>
        <p:txBody>
          <a:bodyPr>
            <a:normAutofit/>
          </a:bodyPr>
          <a:lstStyle/>
          <a:p>
            <a:r>
              <a:rPr lang="nb-NO" sz="2200" dirty="0"/>
              <a:t>Hvilke prinsipper for dybdelæring finner dere i denne aktiviteten?</a:t>
            </a:r>
          </a:p>
          <a:p>
            <a:r>
              <a:rPr lang="nb-NO" sz="2200" dirty="0"/>
              <a:t>Diskuter og noter i tabellen dere har fått utdelt.</a:t>
            </a:r>
          </a:p>
          <a:p>
            <a:endParaRPr lang="nb-NO" sz="22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945267"/>
            <a:ext cx="7519307" cy="212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520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Planlegg egen undervisning 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40 minutter</a:t>
            </a:r>
          </a:p>
        </p:txBody>
      </p:sp>
    </p:spTree>
    <p:extLst>
      <p:ext uri="{BB962C8B-B14F-4D97-AF65-F5344CB8AC3E}">
        <p14:creationId xmlns:p14="http://schemas.microsoft.com/office/powerpoint/2010/main" val="511833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/>
              <a:t>Undervisning med GeoGebra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Dere skal forberede et opplegg der elevene bruker </a:t>
            </a:r>
            <a:r>
              <a:rPr lang="nb-NO" sz="2200" i="1" dirty="0"/>
              <a:t>GeoGebra</a:t>
            </a:r>
            <a:r>
              <a:rPr lang="nb-NO" sz="2200" dirty="0"/>
              <a:t>.</a:t>
            </a:r>
          </a:p>
          <a:p>
            <a:r>
              <a:rPr lang="nb-NO" sz="2200" dirty="0"/>
              <a:t>Velg to av prinsippene for dybdelæring som dere vil legge vekt på i denne økten.</a:t>
            </a:r>
          </a:p>
          <a:p>
            <a:r>
              <a:rPr lang="nb-NO" sz="2200" dirty="0"/>
              <a:t>De dynamiske egenskaper til </a:t>
            </a:r>
            <a:r>
              <a:rPr lang="nb-NO" sz="2200" i="1" dirty="0"/>
              <a:t>GeoGebra</a:t>
            </a:r>
            <a:r>
              <a:rPr lang="nb-NO" sz="2200" dirty="0"/>
              <a:t> skal danne utgangspunktet i planleggingen. </a:t>
            </a:r>
          </a:p>
          <a:p>
            <a:endParaRPr lang="nb-NO" sz="2200" dirty="0"/>
          </a:p>
          <a:p>
            <a:r>
              <a:rPr lang="nb-NO" sz="2200" dirty="0"/>
              <a:t>Dere kan gjerne bruke opplegget «rektangel med omkrets 24» eller et eksempel fra artikkelen.</a:t>
            </a:r>
          </a:p>
          <a:p>
            <a:r>
              <a:rPr lang="nb-NO" sz="2200" dirty="0"/>
              <a:t>Flere forslag finner dere på Matematikksenterets hjemmeside under </a:t>
            </a:r>
            <a:r>
              <a:rPr lang="nb-NO" sz="2200" dirty="0">
                <a:hlinkClick r:id="rId3"/>
              </a:rPr>
              <a:t>læringsressurser</a:t>
            </a:r>
            <a:r>
              <a:rPr lang="nb-NO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0765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Målet med denne modulen er at dere skal få innsikt i hvordan man kan bruke GeoGebra til å arbeide med dybdelæring gjennom å visualisere, generalisere, forklare og bevise.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1319583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Forberedelse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61155"/>
            <a:ext cx="7583244" cy="4544790"/>
          </a:xfrm>
        </p:spPr>
        <p:txBody>
          <a:bodyPr>
            <a:normAutofit/>
          </a:bodyPr>
          <a:lstStyle/>
          <a:p>
            <a:r>
              <a:rPr lang="nb-NO" sz="2200" dirty="0"/>
              <a:t>Under forberedelsen kan dere bruke undervisningsnotatet som hjelpemiddel.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Refleksjonsspørsmål: </a:t>
            </a:r>
          </a:p>
          <a:p>
            <a:pPr marL="457200" lvl="1" indent="0">
              <a:buNone/>
            </a:pPr>
            <a:r>
              <a:rPr lang="nn-NO" sz="2000" dirty="0"/>
              <a:t>Er det de tekniske eller de matematiske </a:t>
            </a:r>
            <a:r>
              <a:rPr lang="nn-NO" sz="2000" dirty="0" err="1"/>
              <a:t>utfordringene</a:t>
            </a:r>
            <a:r>
              <a:rPr lang="nn-NO" sz="2000" dirty="0"/>
              <a:t> som eventuelt </a:t>
            </a:r>
            <a:r>
              <a:rPr lang="nn-NO" sz="2000" dirty="0" err="1"/>
              <a:t>hindrer</a:t>
            </a:r>
            <a:r>
              <a:rPr lang="nn-NO" sz="2000" dirty="0"/>
              <a:t> </a:t>
            </a:r>
            <a:r>
              <a:rPr lang="nn-NO" sz="2000" dirty="0" err="1"/>
              <a:t>elevene</a:t>
            </a:r>
            <a:r>
              <a:rPr lang="nn-NO" sz="2000" dirty="0"/>
              <a:t> i å komme fram til </a:t>
            </a:r>
            <a:r>
              <a:rPr lang="nn-NO" sz="2000" dirty="0" err="1"/>
              <a:t>konklusjoner</a:t>
            </a:r>
            <a:r>
              <a:rPr lang="nn-NO" sz="2000" dirty="0"/>
              <a:t>? </a:t>
            </a:r>
          </a:p>
          <a:p>
            <a:pPr marL="457200" lvl="1" indent="0">
              <a:buNone/>
            </a:pPr>
            <a:endParaRPr lang="nn-NO" sz="2000" dirty="0"/>
          </a:p>
          <a:p>
            <a:pPr marL="457200" lvl="1" indent="0">
              <a:buNone/>
            </a:pPr>
            <a:r>
              <a:rPr lang="nn-NO" sz="2000" dirty="0"/>
              <a:t>Ta </a:t>
            </a:r>
            <a:r>
              <a:rPr lang="nn-NO" sz="2000" dirty="0" err="1"/>
              <a:t>notater</a:t>
            </a:r>
            <a:r>
              <a:rPr lang="nn-NO" sz="2000" dirty="0"/>
              <a:t> og ta dem med til </a:t>
            </a:r>
            <a:r>
              <a:rPr lang="nn-NO" sz="2000" i="1" dirty="0"/>
              <a:t>D-Etterarbeid</a:t>
            </a:r>
            <a:r>
              <a:rPr lang="nn-NO" sz="2000" dirty="0"/>
              <a:t>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026613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71180" y="2556218"/>
            <a:ext cx="7801641" cy="1674976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nb-NO" dirty="0">
                <a:solidFill>
                  <a:srgbClr val="268183"/>
                </a:solidFill>
              </a:rPr>
              <a:t>Dybdelæring - GeoGebra</a:t>
            </a:r>
            <a:br>
              <a:rPr lang="nb-NO" dirty="0">
                <a:solidFill>
                  <a:srgbClr val="268183"/>
                </a:solidFill>
              </a:rPr>
            </a:br>
            <a:r>
              <a:rPr lang="nb-NO" sz="3200" dirty="0">
                <a:solidFill>
                  <a:srgbClr val="268183"/>
                </a:solidFill>
              </a:rPr>
              <a:t>D – Etterarbeid</a:t>
            </a:r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4" name="Undertittel 3">
            <a:extLst>
              <a:ext uri="{FF2B5EF4-FFF2-40B4-BE49-F238E27FC236}">
                <a16:creationId xmlns:a16="http://schemas.microsoft.com/office/drawing/2014/main" id="{DD7B2E6B-256D-4F96-A706-9450185353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1783" y="1912281"/>
            <a:ext cx="5280434" cy="442989"/>
          </a:xfrm>
        </p:spPr>
        <p:txBody>
          <a:bodyPr/>
          <a:lstStyle/>
          <a:p>
            <a:r>
              <a:rPr lang="nb-NO" dirty="0"/>
              <a:t>Modul 3</a:t>
            </a:r>
          </a:p>
        </p:txBody>
      </p:sp>
    </p:spTree>
    <p:extLst>
      <p:ext uri="{BB962C8B-B14F-4D97-AF65-F5344CB8AC3E}">
        <p14:creationId xmlns:p14="http://schemas.microsoft.com/office/powerpoint/2010/main" val="11649871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Mål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Målet med denne modulen er at dere skal få innsikt i hvordan man kan bruke GeoGebra til å arbeide med dybdelæring gjennom å visualisere, generalisere, forklare og bevise.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2672057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268280"/>
              </p:ext>
            </p:extLst>
          </p:nvPr>
        </p:nvGraphicFramePr>
        <p:xfrm>
          <a:off x="895350" y="1825625"/>
          <a:ext cx="7583488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Erfaringsdeling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Oppsummering i plenum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 Veien videre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Total tidsbruk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60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84599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Erfaringsdeling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30 minutter</a:t>
            </a:r>
          </a:p>
        </p:txBody>
      </p:sp>
    </p:spTree>
    <p:extLst>
      <p:ext uri="{BB962C8B-B14F-4D97-AF65-F5344CB8AC3E}">
        <p14:creationId xmlns:p14="http://schemas.microsoft.com/office/powerpoint/2010/main" val="36898144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Erfaringsdeling 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200" dirty="0">
                <a:ea typeface="Times New Roman" panose="02020603050405020304" pitchFamily="18" charset="0"/>
              </a:rPr>
              <a:t>Les gjennom dine egne notater fra gjennomføringen før dere setter dere sammen i grupper med tre – fire deltagere:</a:t>
            </a:r>
          </a:p>
          <a:p>
            <a:pPr marL="0"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nb-NO" sz="2200" dirty="0">
                <a:ea typeface="Times New Roman" panose="02020603050405020304" pitchFamily="18" charset="0"/>
              </a:rPr>
              <a:t>Del erfaringer fra utprøving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Hvordan oppdaget dere kjennetegn på dybdelæring hos elevene?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Er det de tekniske eller de matematiske utfordringene som eventuelt hindrer elevene i å komme frem til konklusjoner?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200" dirty="0">
                <a:ea typeface="Times New Roman" panose="02020603050405020304" pitchFamily="18" charset="0"/>
              </a:rPr>
              <a:t>Utfordret opplegget elevene på prinsippene for dybdelæring?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nb-NO" sz="2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810586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831802" cy="1325563"/>
          </a:xfrm>
        </p:spPr>
        <p:txBody>
          <a:bodyPr/>
          <a:lstStyle/>
          <a:p>
            <a:r>
              <a:rPr lang="nb-NO" dirty="0"/>
              <a:t>GeoGebra </a:t>
            </a:r>
            <a:r>
              <a:rPr lang="nb-NO"/>
              <a:t>og dybdelæring </a:t>
            </a:r>
            <a:r>
              <a:rPr lang="nb-NO" dirty="0"/>
              <a:t>(15 minutter)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200" dirty="0">
                <a:ea typeface="Times New Roman" panose="02020603050405020304" pitchFamily="18" charset="0"/>
              </a:rPr>
              <a:t>Hvordan kan bruken av </a:t>
            </a:r>
            <a:r>
              <a:rPr lang="nb-NO" sz="2200" dirty="0" err="1">
                <a:ea typeface="Times New Roman" panose="02020603050405020304" pitchFamily="18" charset="0"/>
              </a:rPr>
              <a:t>GeoGebra</a:t>
            </a:r>
            <a:r>
              <a:rPr lang="nb-NO" sz="2200" dirty="0">
                <a:ea typeface="Times New Roman" panose="02020603050405020304" pitchFamily="18" charset="0"/>
              </a:rPr>
              <a:t> være til hjelp i arbeidet med dybdelæring?</a:t>
            </a:r>
          </a:p>
          <a:p>
            <a:endParaRPr lang="nb-NO" sz="2200" dirty="0">
              <a:ea typeface="Times New Roman" panose="02020603050405020304" pitchFamily="18" charset="0"/>
            </a:endParaRPr>
          </a:p>
          <a:p>
            <a:r>
              <a:rPr lang="nb-NO" sz="2200" dirty="0">
                <a:ea typeface="Times New Roman" panose="02020603050405020304" pitchFamily="18" charset="0"/>
              </a:rPr>
              <a:t>Bli enige om to – tre punkter som dere tar med til oppsummering i plenum.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974784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i plenum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8537242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Oppsummering i plenum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283707"/>
            <a:ext cx="7583244" cy="4601215"/>
          </a:xfrm>
        </p:spPr>
        <p:txBody>
          <a:bodyPr>
            <a:normAutofit/>
          </a:bodyPr>
          <a:lstStyle/>
          <a:p>
            <a:r>
              <a:rPr lang="nb-NO" sz="2200" dirty="0">
                <a:ea typeface="Times New Roman" panose="02020603050405020304" pitchFamily="18" charset="0"/>
              </a:rPr>
              <a:t>Hver gruppe oppsummerer kort punktene fra gruppearbeidet: 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Presenter kort innholdet i oppleggene.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Utfordret oppleggene elevene på prinsippene for dybdelæring?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Oversikt over hvilke kjennetegn på dybdelæring som ble styrket av opplegget.</a:t>
            </a:r>
          </a:p>
          <a:p>
            <a:pPr marL="0" indent="0">
              <a:buNone/>
            </a:pPr>
            <a:endParaRPr lang="nb-NO" sz="2200" dirty="0">
              <a:ea typeface="Times New Roman" panose="02020603050405020304" pitchFamily="18" charset="0"/>
            </a:endParaRPr>
          </a:p>
          <a:p>
            <a:r>
              <a:rPr lang="nb-NO" sz="2200" dirty="0">
                <a:ea typeface="Times New Roman" panose="02020603050405020304" pitchFamily="18" charset="0"/>
              </a:rPr>
              <a:t>Hvordan kan bruken av </a:t>
            </a:r>
            <a:r>
              <a:rPr lang="nb-NO" sz="2200" dirty="0" err="1">
                <a:ea typeface="Times New Roman" panose="02020603050405020304" pitchFamily="18" charset="0"/>
              </a:rPr>
              <a:t>GeoGebra</a:t>
            </a:r>
            <a:r>
              <a:rPr lang="nb-NO" sz="2200" dirty="0">
                <a:ea typeface="Times New Roman" panose="02020603050405020304" pitchFamily="18" charset="0"/>
              </a:rPr>
              <a:t> være til hjelp i arbeidet med dybdelæring?</a:t>
            </a:r>
          </a:p>
          <a:p>
            <a:pPr lvl="1"/>
            <a:r>
              <a:rPr lang="nb-NO" sz="2000" dirty="0">
                <a:ea typeface="Times New Roman" panose="02020603050405020304" pitchFamily="18" charset="0"/>
              </a:rPr>
              <a:t>Bruk punktene fra gruppearbeidet i diskusjonen.</a:t>
            </a:r>
          </a:p>
          <a:p>
            <a:endParaRPr lang="nb-NO" sz="2200" dirty="0">
              <a:ea typeface="Times New Roman" panose="02020603050405020304" pitchFamily="18" charset="0"/>
            </a:endParaRPr>
          </a:p>
          <a:p>
            <a:endParaRPr lang="nb-NO" dirty="0">
              <a:ea typeface="Times New Roman" panose="02020603050405020304" pitchFamily="18" charset="0"/>
            </a:endParaRPr>
          </a:p>
          <a:p>
            <a:endParaRPr lang="nb-NO" dirty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0815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Veien videre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10 minutter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35934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nb-NO" dirty="0">
                <a:solidFill>
                  <a:srgbClr val="268183"/>
                </a:solidFill>
              </a:rPr>
              <a:t>Tidsplan for denne økta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081807"/>
              </p:ext>
            </p:extLst>
          </p:nvPr>
        </p:nvGraphicFramePr>
        <p:xfrm>
          <a:off x="895350" y="1825625"/>
          <a:ext cx="758348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1674">
                  <a:extLst>
                    <a:ext uri="{9D8B030D-6E8A-4147-A177-3AD203B41FA5}">
                      <a16:colId xmlns:a16="http://schemas.microsoft.com/office/drawing/2014/main" val="3943618325"/>
                    </a:ext>
                  </a:extLst>
                </a:gridCol>
                <a:gridCol w="2571814">
                  <a:extLst>
                    <a:ext uri="{9D8B030D-6E8A-4147-A177-3AD203B41FA5}">
                      <a16:colId xmlns:a16="http://schemas.microsoft.com/office/drawing/2014/main" val="2311720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Aktivitet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Tid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8857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Oppsummere forarbeidet i grupper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15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347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Faglig påfyll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20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079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Tegn et rektangel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30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38895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Planlegge egen undervisning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40 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96416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sz="2400" dirty="0"/>
                        <a:t>Total</a:t>
                      </a:r>
                      <a:r>
                        <a:rPr lang="nb-NO" sz="2400" baseline="0" dirty="0"/>
                        <a:t> tidsbruk</a:t>
                      </a:r>
                      <a:endParaRPr lang="nb-NO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2400" dirty="0"/>
                        <a:t>105</a:t>
                      </a:r>
                      <a:r>
                        <a:rPr lang="nb-NO" sz="2400" baseline="0" dirty="0"/>
                        <a:t> </a:t>
                      </a:r>
                      <a:r>
                        <a:rPr lang="nb-NO" sz="2400" dirty="0"/>
                        <a:t>minutter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0488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733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 gang til eller videre…..?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Bli enige om dere vil gjøre en ny utprøving av et opplegg med GeoGebra </a:t>
            </a:r>
          </a:p>
          <a:p>
            <a:pPr marL="0" indent="0">
              <a:buNone/>
            </a:pPr>
            <a:endParaRPr lang="nb-NO" sz="2200" dirty="0"/>
          </a:p>
          <a:p>
            <a:pPr marL="0" indent="0">
              <a:buNone/>
            </a:pPr>
            <a:r>
              <a:rPr lang="nb-NO" sz="2200" dirty="0"/>
              <a:t>	eller om dere vil gå videre til neste modul: </a:t>
            </a:r>
          </a:p>
          <a:p>
            <a:pPr marL="0" indent="0">
              <a:buNone/>
            </a:pPr>
            <a:endParaRPr lang="nb-NO" sz="2200" dirty="0"/>
          </a:p>
          <a:p>
            <a:r>
              <a:rPr lang="nb-NO" sz="2200" dirty="0"/>
              <a:t>Dybdelæring - Regneark: </a:t>
            </a:r>
          </a:p>
          <a:p>
            <a:pPr marL="0" indent="0">
              <a:buNone/>
            </a:pPr>
            <a:r>
              <a:rPr lang="nb-NO" sz="2200" dirty="0"/>
              <a:t>	Gjør </a:t>
            </a:r>
            <a:r>
              <a:rPr lang="nb-NO" sz="2200" i="1" dirty="0"/>
              <a:t>A-Forarbeid</a:t>
            </a:r>
            <a:r>
              <a:rPr lang="nb-NO" sz="2200" dirty="0"/>
              <a:t> før dere møter til </a:t>
            </a:r>
            <a:r>
              <a:rPr lang="nb-NO" sz="2200" i="1" dirty="0"/>
              <a:t>B – Samarbeid</a:t>
            </a:r>
          </a:p>
        </p:txBody>
      </p:sp>
    </p:spTree>
    <p:extLst>
      <p:ext uri="{BB962C8B-B14F-4D97-AF65-F5344CB8AC3E}">
        <p14:creationId xmlns:p14="http://schemas.microsoft.com/office/powerpoint/2010/main" val="2192983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Lykke til videre</a:t>
            </a:r>
          </a:p>
        </p:txBody>
      </p:sp>
    </p:spTree>
    <p:extLst>
      <p:ext uri="{BB962C8B-B14F-4D97-AF65-F5344CB8AC3E}">
        <p14:creationId xmlns:p14="http://schemas.microsoft.com/office/powerpoint/2010/main" val="38168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Oppsummer forarbeidet i grupper</a:t>
            </a:r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15 minutter</a:t>
            </a:r>
          </a:p>
        </p:txBody>
      </p:sp>
    </p:spTree>
    <p:extLst>
      <p:ext uri="{BB962C8B-B14F-4D97-AF65-F5344CB8AC3E}">
        <p14:creationId xmlns:p14="http://schemas.microsoft.com/office/powerpoint/2010/main" val="205852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473559"/>
          </a:xfrm>
        </p:spPr>
        <p:txBody>
          <a:bodyPr>
            <a:normAutofit fontScale="90000"/>
          </a:bodyPr>
          <a:lstStyle/>
          <a:p>
            <a:pPr algn="l"/>
            <a:endParaRPr lang="nb-NO" dirty="0">
              <a:solidFill>
                <a:srgbClr val="268183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015068"/>
            <a:ext cx="7583244" cy="4990877"/>
          </a:xfrm>
        </p:spPr>
        <p:txBody>
          <a:bodyPr>
            <a:normAutofit/>
          </a:bodyPr>
          <a:lstStyle/>
          <a:p>
            <a:r>
              <a:rPr lang="nb-NO" sz="2200" dirty="0"/>
              <a:t>Les gjennom notatene fra </a:t>
            </a:r>
            <a:r>
              <a:rPr lang="nb-NO" sz="2200" i="1" dirty="0"/>
              <a:t>A</a:t>
            </a:r>
            <a:r>
              <a:rPr lang="nb-NO" sz="2200" dirty="0"/>
              <a:t> – </a:t>
            </a:r>
            <a:r>
              <a:rPr lang="nb-NO" sz="2200" i="1" dirty="0"/>
              <a:t>Forarbeid </a:t>
            </a:r>
            <a:r>
              <a:rPr lang="nb-NO" sz="2200" dirty="0"/>
              <a:t>før dere setter dere sammen i grupper på tre – fire deltagere. </a:t>
            </a:r>
          </a:p>
          <a:p>
            <a:endParaRPr lang="nb-NO" sz="2200" dirty="0"/>
          </a:p>
          <a:p>
            <a:r>
              <a:rPr lang="nb-NO" sz="2200" dirty="0"/>
              <a:t>Presenter det dere har notert for hverandre.</a:t>
            </a:r>
          </a:p>
          <a:p>
            <a:endParaRPr lang="nb-NO" sz="2200" dirty="0"/>
          </a:p>
          <a:p>
            <a:r>
              <a:rPr lang="nb-NO" sz="2200" dirty="0"/>
              <a:t>Velg ut et eksempel som inviterer til resonnering fra artikkelen:</a:t>
            </a:r>
          </a:p>
          <a:p>
            <a:pPr lvl="1"/>
            <a:r>
              <a:rPr lang="nb-NO" sz="2200" dirty="0"/>
              <a:t>Hvordan mener dere at eksemplet fremmer resonnering?</a:t>
            </a:r>
          </a:p>
          <a:p>
            <a:pPr lvl="1"/>
            <a:endParaRPr lang="nb-NO" sz="2200" dirty="0"/>
          </a:p>
          <a:p>
            <a:r>
              <a:rPr lang="nb-NO" sz="2200" dirty="0"/>
              <a:t>Hvordan kan GeoGebra bidra til dybdelæring?</a:t>
            </a:r>
          </a:p>
          <a:p>
            <a:endParaRPr lang="nb-NO" sz="2200" dirty="0"/>
          </a:p>
          <a:p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41303180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Faglig påfyll</a:t>
            </a:r>
            <a:endParaRPr lang="x-none" dirty="0"/>
          </a:p>
        </p:txBody>
      </p:sp>
      <p:sp>
        <p:nvSpPr>
          <p:cNvPr id="5" name="Undertittel 4">
            <a:extLst>
              <a:ext uri="{FF2B5EF4-FFF2-40B4-BE49-F238E27FC236}">
                <a16:creationId xmlns:a16="http://schemas.microsoft.com/office/drawing/2014/main" id="{A883D46C-4712-4EFB-BB3D-1EF2FC8AE2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20 minutter</a:t>
            </a:r>
          </a:p>
        </p:txBody>
      </p:sp>
    </p:spTree>
    <p:extLst>
      <p:ext uri="{BB962C8B-B14F-4D97-AF65-F5344CB8AC3E}">
        <p14:creationId xmlns:p14="http://schemas.microsoft.com/office/powerpoint/2010/main" val="20087215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Dybdelæring og GeoGebra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895738" y="1449161"/>
            <a:ext cx="7583244" cy="4556784"/>
          </a:xfrm>
        </p:spPr>
        <p:txBody>
          <a:bodyPr/>
          <a:lstStyle/>
          <a:p>
            <a:r>
              <a:rPr lang="nb-NO" sz="2200" dirty="0"/>
              <a:t>Fortsett i gruppen:</a:t>
            </a:r>
          </a:p>
          <a:p>
            <a:r>
              <a:rPr lang="nb-NO" sz="2200" dirty="0"/>
              <a:t>Bruk notatene fra forarbeidet og tankene fra diskusjonen og plasser dem inn i skjemaet</a:t>
            </a:r>
            <a:r>
              <a:rPr lang="nb-NO" dirty="0"/>
              <a:t>. </a:t>
            </a:r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568" y="2708063"/>
            <a:ext cx="8023584" cy="3229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89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2200" dirty="0"/>
              <a:t>På neste side er det satt opp et forslag på sammenhenger.</a:t>
            </a:r>
          </a:p>
          <a:p>
            <a:r>
              <a:rPr lang="nb-NO" sz="2200" dirty="0"/>
              <a:t>Sammenlign forslaget med det som dere har notert og diskuter.</a:t>
            </a:r>
          </a:p>
        </p:txBody>
      </p:sp>
    </p:spTree>
    <p:extLst>
      <p:ext uri="{BB962C8B-B14F-4D97-AF65-F5344CB8AC3E}">
        <p14:creationId xmlns:p14="http://schemas.microsoft.com/office/powerpoint/2010/main" val="4132713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95739" y="365126"/>
            <a:ext cx="7583243" cy="45719"/>
          </a:xfrm>
        </p:spPr>
        <p:txBody>
          <a:bodyPr>
            <a:normAutofit fontScale="90000"/>
          </a:bodyPr>
          <a:lstStyle/>
          <a:p>
            <a:endParaRPr lang="nb-NO" dirty="0"/>
          </a:p>
        </p:txBody>
      </p:sp>
      <p:graphicFrame>
        <p:nvGraphicFramePr>
          <p:cNvPr id="8" name="Plassholder for innhold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7554690"/>
              </p:ext>
            </p:extLst>
          </p:nvPr>
        </p:nvGraphicFramePr>
        <p:xfrm>
          <a:off x="1006679" y="651850"/>
          <a:ext cx="7123332" cy="5510699"/>
        </p:xfrm>
        <a:graphic>
          <a:graphicData uri="http://schemas.openxmlformats.org/drawingml/2006/table">
            <a:tbl>
              <a:tblPr firstRow="1" firstCol="1" bandRow="1">
                <a:tableStyleId>{FABFCF23-3B69-468F-B69F-88F6DE6A72F2}</a:tableStyleId>
              </a:tblPr>
              <a:tblGrid>
                <a:gridCol w="3561666">
                  <a:extLst>
                    <a:ext uri="{9D8B030D-6E8A-4147-A177-3AD203B41FA5}">
                      <a16:colId xmlns:a16="http://schemas.microsoft.com/office/drawing/2014/main" val="3739287236"/>
                    </a:ext>
                  </a:extLst>
                </a:gridCol>
                <a:gridCol w="3561666">
                  <a:extLst>
                    <a:ext uri="{9D8B030D-6E8A-4147-A177-3AD203B41FA5}">
                      <a16:colId xmlns:a16="http://schemas.microsoft.com/office/drawing/2014/main" val="1046606428"/>
                    </a:ext>
                  </a:extLst>
                </a:gridCol>
              </a:tblGrid>
              <a:tr h="346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Dybdelæring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2000" dirty="0">
                          <a:effectLst/>
                        </a:rPr>
                        <a:t>GeoGebra</a:t>
                      </a:r>
                      <a:endParaRPr lang="nb-NO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94336287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relaterer nye ideer og begrep til tidligere kunnskaper og erfaringer.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GeoGebra hjelper elevene å utvide kunnskapene om begreper.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72301471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organiserer egen kunnskap i begrepssystem som henger sammen.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GeoGebra har en innebygd begrepsstruktur, både med verktøyknapper og tekst.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95995349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ser etter mønstre og underliggende prinsipper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De dynamiske mulighetene i GeoGebra gjør at utforsking blir en naturlig del av arbeidet.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998176"/>
                  </a:ext>
                </a:extLst>
              </a:tr>
              <a:tr h="7087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Elevene vurderer nye ideer og knytter de til konklusjoner.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De ulike funksjoner i GeoGebra hjelper til å utforske sammenhenger og teste hypoteser.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3872134"/>
                  </a:ext>
                </a:extLst>
              </a:tr>
              <a:tr h="107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>
                          <a:effectLst/>
                        </a:rPr>
                        <a:t>Elevene forstår hvordan kunnskap blir til gjennom dialog og vurderer logikken i et argument kritisk.</a:t>
                      </a:r>
                      <a:endParaRPr lang="nb-NO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Ved arbeid med GeoGebra er det en fordel at elevene jobber sammen i grupper og diskuterer framgangsmåter og løsningsforslag.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07478340"/>
                  </a:ext>
                </a:extLst>
              </a:tr>
              <a:tr h="10711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Elevene reflekterer over sin egen forståelse og sin egen læringsprosess.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 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600" dirty="0">
                          <a:effectLst/>
                        </a:rPr>
                        <a:t>Med GeoGebra kan elevene gjennomføre og få erfaringer med mange eksempler på kort tid som kan gi  en bedre forståelse. </a:t>
                      </a:r>
                      <a:endParaRPr lang="nb-NO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0909657"/>
                  </a:ext>
                </a:extLst>
              </a:tr>
            </a:tbl>
          </a:graphicData>
        </a:graphic>
      </p:graphicFrame>
      <p:cxnSp>
        <p:nvCxnSpPr>
          <p:cNvPr id="10" name="Rett linje 9"/>
          <p:cNvCxnSpPr>
            <a:stCxn id="8" idx="0"/>
            <a:endCxn id="8" idx="2"/>
          </p:cNvCxnSpPr>
          <p:nvPr/>
        </p:nvCxnSpPr>
        <p:spPr>
          <a:xfrm>
            <a:off x="4568345" y="651850"/>
            <a:ext cx="0" cy="5510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349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Realfagsløyper">
      <a:dk1>
        <a:srgbClr val="333333"/>
      </a:dk1>
      <a:lt1>
        <a:srgbClr val="FFFFFF"/>
      </a:lt1>
      <a:dk2>
        <a:srgbClr val="268183"/>
      </a:dk2>
      <a:lt2>
        <a:srgbClr val="E7E6E6"/>
      </a:lt2>
      <a:accent1>
        <a:srgbClr val="037F83"/>
      </a:accent1>
      <a:accent2>
        <a:srgbClr val="18B3B7"/>
      </a:accent2>
      <a:accent3>
        <a:srgbClr val="FDB90C"/>
      </a:accent3>
      <a:accent4>
        <a:srgbClr val="D3EEEE"/>
      </a:accent4>
      <a:accent5>
        <a:srgbClr val="268183"/>
      </a:accent5>
      <a:accent6>
        <a:srgbClr val="E25143"/>
      </a:accent6>
      <a:hlink>
        <a:srgbClr val="037F83"/>
      </a:hlink>
      <a:folHlink>
        <a:srgbClr val="037F8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9" id="{4C339673-3458-D54E-BAD1-9F5EA0A7244E}" vid="{3DC8B92C-5C4A-6D4A-AA28-A98CFDCD97D3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962</Words>
  <Application>Microsoft Office PowerPoint</Application>
  <PresentationFormat>Skjermfremvisning (4:3)</PresentationFormat>
  <Paragraphs>165</Paragraphs>
  <Slides>31</Slides>
  <Notes>17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31</vt:i4>
      </vt:variant>
    </vt:vector>
  </HeadingPairs>
  <TitlesOfParts>
    <vt:vector size="35" baseType="lpstr">
      <vt:lpstr>Arial</vt:lpstr>
      <vt:lpstr>Calibri</vt:lpstr>
      <vt:lpstr>Times New Roman</vt:lpstr>
      <vt:lpstr>Office-tema</vt:lpstr>
      <vt:lpstr>Dybdelæring - GeoGebra B – Samarbeid</vt:lpstr>
      <vt:lpstr>Mål</vt:lpstr>
      <vt:lpstr>Tidsplan for denne økta</vt:lpstr>
      <vt:lpstr>Oppsummer forarbeidet i grupper</vt:lpstr>
      <vt:lpstr>PowerPoint-presentasjon</vt:lpstr>
      <vt:lpstr>Faglig påfyll</vt:lpstr>
      <vt:lpstr>Dybdelæring og GeoGebra</vt:lpstr>
      <vt:lpstr>PowerPoint-presentasjon</vt:lpstr>
      <vt:lpstr>PowerPoint-presentasjon</vt:lpstr>
      <vt:lpstr>Tegn et dynamisk rektangel med omkrets 24</vt:lpstr>
      <vt:lpstr>Hva mener vi med  «dynamisk»?</vt:lpstr>
      <vt:lpstr>Dynamisk rektangel</vt:lpstr>
      <vt:lpstr>Egenskaper til rektangler</vt:lpstr>
      <vt:lpstr>Dynamisk rektangel med omkrets 24</vt:lpstr>
      <vt:lpstr>Dynamisk rektangel med omkrets 24</vt:lpstr>
      <vt:lpstr>Fremgangsmåte</vt:lpstr>
      <vt:lpstr>Dybdelæring og GeoGebra</vt:lpstr>
      <vt:lpstr>Planlegg egen undervisning </vt:lpstr>
      <vt:lpstr>Undervisning med GeoGebra</vt:lpstr>
      <vt:lpstr>Forberedelse</vt:lpstr>
      <vt:lpstr>Dybdelæring - GeoGebra D – Etterarbeid</vt:lpstr>
      <vt:lpstr>Mål</vt:lpstr>
      <vt:lpstr>Tidsplan for denne økta</vt:lpstr>
      <vt:lpstr>Erfaringsdeling i grupper</vt:lpstr>
      <vt:lpstr>Erfaringsdeling (15 minutter)</vt:lpstr>
      <vt:lpstr>GeoGebra og dybdelæring (15 minutter)</vt:lpstr>
      <vt:lpstr>Oppsummering i plenum</vt:lpstr>
      <vt:lpstr>Oppsummering i plenum</vt:lpstr>
      <vt:lpstr>Veien videre</vt:lpstr>
      <vt:lpstr>En gang til eller videre…..?</vt:lpstr>
      <vt:lpstr>Lykke til videre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Realfagsløyper 2017</dc:title>
  <dc:creator>Hilde Osmo Reindal</dc:creator>
  <cp:lastModifiedBy>Ingunn Valbekmo</cp:lastModifiedBy>
  <cp:revision>203</cp:revision>
  <cp:lastPrinted>2017-08-18T08:10:09Z</cp:lastPrinted>
  <dcterms:created xsi:type="dcterms:W3CDTF">2017-08-11T05:42:55Z</dcterms:created>
  <dcterms:modified xsi:type="dcterms:W3CDTF">2019-12-05T10:27:10Z</dcterms:modified>
</cp:coreProperties>
</file>