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14" r:id="rId2"/>
    <p:sldId id="416" r:id="rId3"/>
    <p:sldId id="345" r:id="rId4"/>
    <p:sldId id="331" r:id="rId5"/>
    <p:sldId id="417" r:id="rId6"/>
    <p:sldId id="349" r:id="rId7"/>
    <p:sldId id="332" r:id="rId8"/>
    <p:sldId id="399" r:id="rId9"/>
    <p:sldId id="387" r:id="rId10"/>
    <p:sldId id="371" r:id="rId11"/>
    <p:sldId id="351" r:id="rId12"/>
    <p:sldId id="418" r:id="rId13"/>
    <p:sldId id="403" r:id="rId14"/>
    <p:sldId id="404" r:id="rId15"/>
    <p:sldId id="405" r:id="rId16"/>
    <p:sldId id="406" r:id="rId17"/>
    <p:sldId id="413" r:id="rId18"/>
    <p:sldId id="410" r:id="rId19"/>
    <p:sldId id="411" r:id="rId20"/>
    <p:sldId id="412" r:id="rId21"/>
    <p:sldId id="408" r:id="rId22"/>
    <p:sldId id="409" r:id="rId23"/>
    <p:sldId id="414" r:id="rId24"/>
    <p:sldId id="388" r:id="rId25"/>
    <p:sldId id="395" r:id="rId26"/>
    <p:sldId id="396" r:id="rId27"/>
    <p:sldId id="334" r:id="rId28"/>
    <p:sldId id="364" r:id="rId29"/>
    <p:sldId id="337" r:id="rId30"/>
    <p:sldId id="344" r:id="rId31"/>
    <p:sldId id="419" r:id="rId32"/>
    <p:sldId id="346" r:id="rId33"/>
    <p:sldId id="347" r:id="rId34"/>
    <p:sldId id="348" r:id="rId35"/>
    <p:sldId id="366" r:id="rId36"/>
    <p:sldId id="420" r:id="rId37"/>
    <p:sldId id="368" r:id="rId38"/>
    <p:sldId id="369" r:id="rId39"/>
    <p:sldId id="415" r:id="rId40"/>
    <p:sldId id="407" r:id="rId41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ald André Øye Sande" initials="HAØS" lastIdx="1" clrIdx="0">
    <p:extLst>
      <p:ext uri="{19B8F6BF-5375-455C-9EA6-DF929625EA0E}">
        <p15:presenceInfo xmlns:p15="http://schemas.microsoft.com/office/powerpoint/2012/main" userId="S-1-5-21-3959417778-1711865379-3952174976-2089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9" autoAdjust="0"/>
    <p:restoredTop sz="94244" autoAdjust="0"/>
  </p:normalViewPr>
  <p:slideViewPr>
    <p:cSldViewPr snapToGrid="0" snapToObjects="1">
      <p:cViewPr varScale="1">
        <p:scale>
          <a:sx n="71" d="100"/>
          <a:sy n="71" d="100"/>
        </p:scale>
        <p:origin x="15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05.12.2019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3614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081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271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014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081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694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8950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41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179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8768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9309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Referanser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29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61" r:id="rId11"/>
    <p:sldLayoutId id="2147483664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b.no/statbank/list/royk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dirty="0">
                <a:solidFill>
                  <a:srgbClr val="268183"/>
                </a:solidFill>
              </a:rPr>
              <a:t>Dybdelæring – regneark 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4</a:t>
            </a:r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305F8EEC-5326-473E-9DEA-71EAD5DD1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038471"/>
              </p:ext>
            </p:extLst>
          </p:nvPr>
        </p:nvGraphicFramePr>
        <p:xfrm>
          <a:off x="1010334" y="465176"/>
          <a:ext cx="7123332" cy="6114033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3561666">
                  <a:extLst>
                    <a:ext uri="{9D8B030D-6E8A-4147-A177-3AD203B41FA5}">
                      <a16:colId xmlns:a16="http://schemas.microsoft.com/office/drawing/2014/main" val="2753556955"/>
                    </a:ext>
                  </a:extLst>
                </a:gridCol>
                <a:gridCol w="3561666">
                  <a:extLst>
                    <a:ext uri="{9D8B030D-6E8A-4147-A177-3AD203B41FA5}">
                      <a16:colId xmlns:a16="http://schemas.microsoft.com/office/drawing/2014/main" val="1152041868"/>
                    </a:ext>
                  </a:extLst>
                </a:gridCol>
              </a:tblGrid>
              <a:tr h="34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Dybdelæring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2000" dirty="0">
                          <a:effectLst/>
                        </a:rPr>
                        <a:t>Regneark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332825"/>
                  </a:ext>
                </a:extLst>
              </a:tr>
              <a:tr h="708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Elevene relaterer nye ideer og begrep til tidligere kunnskaper og erfaringer. 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Regneark tilbyr andre representasjoner og bidrar til å utvide elevenes kunnskap om begreper.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0726826"/>
                  </a:ext>
                </a:extLst>
              </a:tr>
              <a:tr h="708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Elevene organiserer egen kunnskap i begrepssystem som henger sammen.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Representasjoner som ikke er mulig uten regneark bidrar til å knytte begrepssystemer sammen.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5631373"/>
                  </a:ext>
                </a:extLst>
              </a:tr>
              <a:tr h="708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Elevene ser etter mønstre og underliggende prinsipper.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dynamiske mulighetene i regneark gjør at utforsking blir en naturlig del av arbeidet.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1032725"/>
                  </a:ext>
                </a:extLst>
              </a:tr>
              <a:tr h="708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Elevene vurderer nye ideer og knytter de til konklusjoner.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Elevene kan utforske ideer og sammenhenger som ikke ville vært praktisk mulig uten regneark.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2529857"/>
                  </a:ext>
                </a:extLst>
              </a:tr>
              <a:tr h="1071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Elevene forstår hvordan kunnskap blir til gjennom dialog og vurderer logikken i et argument kritisk.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arbeid med regneark er det en fordel  å arbeide sammen i grupper og diskutere fremgangsmåter og løsningsforslag.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0716160"/>
                  </a:ext>
                </a:extLst>
              </a:tr>
              <a:tr h="1071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Elevene reflekterer over sin egen forståelse og sin egen læringsprosess.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 </a:t>
                      </a:r>
                      <a:endParaRPr lang="nb-NO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Når regnearket ikke blir slik elevene har tenkt må de vurdere sin egen forståelse. Regnearket gir tilbakemelding om formelle feil, men elevene må kontinuerlig vurdere den matematiske gyldigheten.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0446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305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Aktivitet: </a:t>
            </a:r>
            <a:br>
              <a:rPr lang="nb-NO" dirty="0"/>
            </a:br>
            <a:r>
              <a:rPr lang="nb-NO" dirty="0"/>
              <a:t>Statistikk fra SSB om bruk av snus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2111468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Blanke ark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596044"/>
            <a:ext cx="7583244" cy="4409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Elever skal starte med et tomt regneark</a:t>
            </a:r>
          </a:p>
          <a:p>
            <a:r>
              <a:rPr lang="nb-NO" sz="2200" dirty="0"/>
              <a:t>Den ekstra tiden som trengs for å lage et eget regneark vil i neste omgang kunne utnyttes i andre sammenhenger. </a:t>
            </a:r>
          </a:p>
          <a:p>
            <a:r>
              <a:rPr lang="nb-NO" sz="2200" dirty="0"/>
              <a:t>Verktøykompetanse og matematikkforståelse utvikles best når de utvikles samtidig. 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78024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Finne tema og tall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I aviser finnes det mange gode tabeller og diagrammer som kan danne et utgangspunkt for videre undersøkelse.</a:t>
            </a:r>
          </a:p>
          <a:p>
            <a:r>
              <a:rPr lang="nb-NO" sz="2200" dirty="0"/>
              <a:t>I Statistikkbanken fra Statistisk sentralbyrå (SSB) kan man selv lage tabeller som kan brukes til undersøkelser. </a:t>
            </a:r>
          </a:p>
        </p:txBody>
      </p:sp>
    </p:spTree>
    <p:extLst>
      <p:ext uri="{BB962C8B-B14F-4D97-AF65-F5344CB8AC3E}">
        <p14:creationId xmlns:p14="http://schemas.microsoft.com/office/powerpoint/2010/main" val="457288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88465" y="365126"/>
            <a:ext cx="7690517" cy="1325563"/>
          </a:xfrm>
        </p:spPr>
        <p:txBody>
          <a:bodyPr/>
          <a:lstStyle/>
          <a:p>
            <a:r>
              <a:rPr lang="nb-NO" dirty="0"/>
              <a:t>Snusbruk blant ungdom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41777" y="1421745"/>
            <a:ext cx="7583244" cy="5209531"/>
          </a:xfrm>
        </p:spPr>
        <p:txBody>
          <a:bodyPr/>
          <a:lstStyle/>
          <a:p>
            <a:pPr marL="0" indent="0">
              <a:buNone/>
            </a:pPr>
            <a:r>
              <a:rPr lang="nb-NO" sz="2200" dirty="0"/>
              <a:t>    Tallene vi bruker i oppgaven er hentet fra denne siden:</a:t>
            </a:r>
          </a:p>
          <a:p>
            <a:pPr marL="0" indent="0">
              <a:buNone/>
            </a:pPr>
            <a:r>
              <a:rPr lang="nb-NO" dirty="0"/>
              <a:t> </a:t>
            </a:r>
          </a:p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152" y="1996250"/>
            <a:ext cx="5164179" cy="4060520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1679152" y="4951784"/>
            <a:ext cx="537804" cy="20057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7918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Endring i bruk av snus fra 2005 - 2018</a:t>
            </a:r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1511" y="1457412"/>
            <a:ext cx="7054128" cy="398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461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Bruk tabellen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200" dirty="0"/>
              <a:t>Fortsett å arbeide i grupper: </a:t>
            </a:r>
          </a:p>
          <a:p>
            <a:r>
              <a:rPr lang="nb-NO" sz="2200" dirty="0"/>
              <a:t>Hvordan vil dere utnytte tabellen med det formål at elevene skal bruke regneark til å arbeide med forståelse av sammenhenger mellom tabell, diagram og funksjon?</a:t>
            </a:r>
          </a:p>
          <a:p>
            <a:r>
              <a:rPr lang="nb-NO" sz="2200" dirty="0"/>
              <a:t>Bruk både Excel og regneark på GeoGebra.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9129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Forslag til arbeid med tabellen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På de neste sidene ser dere noen forslag til hvordan vi kan arbeide med regneark.</a:t>
            </a:r>
          </a:p>
          <a:p>
            <a:r>
              <a:rPr lang="nb-NO" sz="2200" dirty="0"/>
              <a:t>Å lage tabeller, diagrammer, funksjoner etc. er bare et første skritt i å løse en oppgave. </a:t>
            </a:r>
          </a:p>
          <a:p>
            <a:r>
              <a:rPr lang="nb-NO" sz="2200" dirty="0"/>
              <a:t>Når elevene arbeider med regneark er det viktig at de skriver et tekstsvar med:</a:t>
            </a:r>
          </a:p>
          <a:p>
            <a:pPr lvl="1"/>
            <a:r>
              <a:rPr lang="nb-NO" sz="2200" dirty="0"/>
              <a:t>Observasjon</a:t>
            </a:r>
          </a:p>
          <a:p>
            <a:pPr lvl="1"/>
            <a:r>
              <a:rPr lang="nb-NO" sz="2200" dirty="0"/>
              <a:t>Konklusjon med begrunnelse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4159522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797047"/>
          </a:xfrm>
        </p:spPr>
        <p:txBody>
          <a:bodyPr/>
          <a:lstStyle/>
          <a:p>
            <a:r>
              <a:rPr lang="nb-NO" dirty="0"/>
              <a:t>Overføre tabellen til Excel</a:t>
            </a:r>
          </a:p>
        </p:txBody>
      </p:sp>
      <p:pic>
        <p:nvPicPr>
          <p:cNvPr id="9" name="Plassholder for innhold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766" y="1230752"/>
            <a:ext cx="8401450" cy="3282253"/>
          </a:xfrm>
          <a:prstGeom prst="rect">
            <a:avLst/>
          </a:prstGeom>
        </p:spPr>
      </p:pic>
      <p:sp>
        <p:nvSpPr>
          <p:cNvPr id="11" name="TekstSylinder 10"/>
          <p:cNvSpPr txBox="1"/>
          <p:nvPr/>
        </p:nvSpPr>
        <p:spPr>
          <a:xfrm>
            <a:off x="753766" y="4963674"/>
            <a:ext cx="7971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Å overføre tabellen og lage diagrammer er grunnleggende for arbeid med regneark.</a:t>
            </a:r>
          </a:p>
        </p:txBody>
      </p:sp>
    </p:spTree>
    <p:extLst>
      <p:ext uri="{BB962C8B-B14F-4D97-AF65-F5344CB8AC3E}">
        <p14:creationId xmlns:p14="http://schemas.microsoft.com/office/powerpoint/2010/main" val="4037181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Sammenligning av 2008 og 2018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5739" y="1615650"/>
            <a:ext cx="7048500" cy="2428875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881472" y="4349798"/>
            <a:ext cx="738105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Sektordiagrammer er egnet til sammenligning av situasjoner.</a:t>
            </a:r>
          </a:p>
          <a:p>
            <a:pPr marL="742950" lvl="1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Her vist med bruken av snus hos menn og kvinner i to ulike år. </a:t>
            </a:r>
          </a:p>
          <a:p>
            <a:pPr marL="742950" lvl="1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Andelen av kvinner som bruker snus var mye større i 2018 enn i 2008.</a:t>
            </a:r>
          </a:p>
        </p:txBody>
      </p:sp>
    </p:spTree>
    <p:extLst>
      <p:ext uri="{BB962C8B-B14F-4D97-AF65-F5344CB8AC3E}">
        <p14:creationId xmlns:p14="http://schemas.microsoft.com/office/powerpoint/2010/main" val="32560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Målet med denne modulen er at dere skal få erfare hvordan man kan utnytte de dynamiske egenskapene i et regneark til å oppnå dybdelæring.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b-NO" sz="2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064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skjer, hvis…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/>
              <a:t>Sette inn trendlinjer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55" y="2386350"/>
            <a:ext cx="7595727" cy="2181926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1025249" y="4879216"/>
            <a:ext cx="7114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Trendlinjen og formelen viser at snusbruken øker hos begge kjønn, men mest blant kvinner.</a:t>
            </a:r>
          </a:p>
        </p:txBody>
      </p:sp>
    </p:spTree>
    <p:extLst>
      <p:ext uri="{BB962C8B-B14F-4D97-AF65-F5344CB8AC3E}">
        <p14:creationId xmlns:p14="http://schemas.microsoft.com/office/powerpoint/2010/main" val="2960997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39" y="1267790"/>
            <a:ext cx="6502748" cy="367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139209"/>
          </a:xfrm>
        </p:spPr>
        <p:txBody>
          <a:bodyPr/>
          <a:lstStyle/>
          <a:p>
            <a:r>
              <a:rPr lang="nb-NO" dirty="0"/>
              <a:t>Hva betyr det at trendlinjer krysser hverandre?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30330" y="4585062"/>
            <a:ext cx="7583244" cy="17308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sz="2200" dirty="0"/>
          </a:p>
          <a:p>
            <a:r>
              <a:rPr lang="nb-NO" sz="2200" dirty="0"/>
              <a:t>Med hjelp av en kalkulator kan man finne skjæringspunktet til trendlinjene.</a:t>
            </a:r>
          </a:p>
          <a:p>
            <a:r>
              <a:rPr lang="nb-NO" sz="2200" dirty="0"/>
              <a:t>Det viser at det i løpet av 2026 vil være en større prosentandel kvinnelige </a:t>
            </a:r>
            <a:r>
              <a:rPr lang="nb-NO" sz="2200" dirty="0" err="1"/>
              <a:t>snusere</a:t>
            </a:r>
            <a:r>
              <a:rPr lang="nb-NO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5428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832443"/>
          </a:xfrm>
        </p:spPr>
        <p:txBody>
          <a:bodyPr/>
          <a:lstStyle/>
          <a:p>
            <a:r>
              <a:rPr lang="nb-NO" dirty="0"/>
              <a:t>Regresjon med GeoGebra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895739" y="4846711"/>
            <a:ext cx="71870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I GeoGebra er regresjonslinjene funksjoner. </a:t>
            </a:r>
          </a:p>
          <a:p>
            <a:pPr marL="285750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Skjæringspunktet viser at det i løpet av året 2025 vil være flere kvinner enn menn som bruker snus, hvis utviklingen fortsetter </a:t>
            </a:r>
          </a:p>
        </p:txBody>
      </p:sp>
      <p:pic>
        <p:nvPicPr>
          <p:cNvPr id="10" name="Plassholder for innhold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311" y="1032585"/>
            <a:ext cx="5448310" cy="381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85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er ikke uttrykkene like?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Excel starter først i 2007 med å tegne et diagrammet for kvinner. For året 2006 mangler det tall og tallet for 2005 blir ikke tatt med. </a:t>
            </a:r>
          </a:p>
          <a:p>
            <a:r>
              <a:rPr lang="nb-NO" sz="2200" dirty="0"/>
              <a:t>I GeoGebra blir det for kvinner tatt utgangspunkt i en tabell uten år 2006. </a:t>
            </a:r>
          </a:p>
        </p:txBody>
      </p:sp>
    </p:spTree>
    <p:extLst>
      <p:ext uri="{BB962C8B-B14F-4D97-AF65-F5344CB8AC3E}">
        <p14:creationId xmlns:p14="http://schemas.microsoft.com/office/powerpoint/2010/main" val="1946529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Sammenlign Excel og regnearket i GeoGebra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2073819"/>
            <a:ext cx="7583244" cy="4180320"/>
          </a:xfrm>
        </p:spPr>
        <p:txBody>
          <a:bodyPr>
            <a:normAutofit/>
          </a:bodyPr>
          <a:lstStyle/>
          <a:p>
            <a:endParaRPr lang="nb-NO" sz="2200" dirty="0"/>
          </a:p>
          <a:p>
            <a:pPr lvl="1"/>
            <a:r>
              <a:rPr lang="nb-NO" sz="2200" dirty="0"/>
              <a:t>Excel er kanskje det mest brukte regnearket i skolen. </a:t>
            </a:r>
          </a:p>
          <a:p>
            <a:pPr lvl="1"/>
            <a:r>
              <a:rPr lang="nb-NO" sz="2200" dirty="0"/>
              <a:t>Det kan være en fordel å bli kjent med regnearket i GeoGebra.</a:t>
            </a:r>
          </a:p>
          <a:p>
            <a:pPr lvl="1"/>
            <a:r>
              <a:rPr lang="nb-NO" sz="2200" dirty="0"/>
              <a:t>Sammenlign disse to regnearkene, fordeler og ulemper.</a:t>
            </a:r>
          </a:p>
          <a:p>
            <a:pPr lvl="1"/>
            <a:endParaRPr lang="nb-NO" sz="2200" dirty="0"/>
          </a:p>
          <a:p>
            <a:pPr marL="457200" lvl="1" indent="0">
              <a:buNone/>
            </a:pPr>
            <a:r>
              <a:rPr lang="nb-NO" sz="2200" dirty="0"/>
              <a:t>Diskuter i gruppen</a:t>
            </a:r>
          </a:p>
          <a:p>
            <a:pPr lvl="1"/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29754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Excel                             GeoGebra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374550"/>
            <a:ext cx="3726000" cy="4569051"/>
          </a:xfrm>
        </p:spPr>
        <p:txBody>
          <a:bodyPr/>
          <a:lstStyle/>
          <a:p>
            <a:r>
              <a:rPr lang="nb-NO" sz="2200" dirty="0"/>
              <a:t>Enkelt å rette opp feil</a:t>
            </a:r>
          </a:p>
          <a:p>
            <a:r>
              <a:rPr lang="nb-NO" sz="2200" dirty="0"/>
              <a:t>Visuelt</a:t>
            </a:r>
          </a:p>
          <a:p>
            <a:r>
              <a:rPr lang="nb-NO" sz="2200" dirty="0"/>
              <a:t>Mange typer diagrammer er lett tilgjengelig</a:t>
            </a:r>
          </a:p>
          <a:p>
            <a:r>
              <a:rPr lang="nb-NO" sz="2200" dirty="0"/>
              <a:t>Lett å navngi diagrammer</a:t>
            </a:r>
          </a:p>
          <a:p>
            <a:r>
              <a:rPr lang="nb-NO" sz="2200" dirty="0"/>
              <a:t>Trendlinjer kan ikke brukes til videre arbeid</a:t>
            </a:r>
          </a:p>
          <a:p>
            <a:pPr marL="457200" lvl="1" indent="0">
              <a:buNone/>
            </a:pPr>
            <a:r>
              <a:rPr lang="nb-NO" sz="1800" dirty="0"/>
              <a:t>Man må bruke formelen til trendlinjen for videre arbeid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433543"/>
            <a:ext cx="3660979" cy="4510057"/>
          </a:xfrm>
        </p:spPr>
        <p:txBody>
          <a:bodyPr>
            <a:normAutofit/>
          </a:bodyPr>
          <a:lstStyle/>
          <a:p>
            <a:r>
              <a:rPr lang="nb-NO" sz="2200" dirty="0"/>
              <a:t>Enkelt å rette opp feil</a:t>
            </a:r>
          </a:p>
          <a:p>
            <a:r>
              <a:rPr lang="nb-NO" sz="2200" dirty="0"/>
              <a:t>Regresjon gir funksjoner som kan brukes på vanlig måte i </a:t>
            </a:r>
            <a:r>
              <a:rPr lang="nb-NO" sz="2200" i="1" dirty="0"/>
              <a:t>Grafikkfelt</a:t>
            </a:r>
          </a:p>
          <a:p>
            <a:r>
              <a:rPr lang="nb-NO" sz="2200" dirty="0"/>
              <a:t>Lett å finne nye verdier i Grafikkfelt både </a:t>
            </a:r>
            <a:r>
              <a:rPr lang="nb-NO" sz="2200" i="1" dirty="0"/>
              <a:t>x</a:t>
            </a:r>
            <a:r>
              <a:rPr lang="nb-NO" sz="2200" dirty="0"/>
              <a:t>-verdier og </a:t>
            </a:r>
            <a:r>
              <a:rPr lang="nb-NO" sz="2200" i="1" dirty="0"/>
              <a:t>y</a:t>
            </a:r>
            <a:r>
              <a:rPr lang="nb-NO" sz="2200" dirty="0"/>
              <a:t>-verdier</a:t>
            </a:r>
            <a:endParaRPr lang="nb-NO" sz="2200" i="1" dirty="0"/>
          </a:p>
          <a:p>
            <a:r>
              <a:rPr lang="nb-NO" sz="2200" dirty="0"/>
              <a:t>Få muligheter til diagrammer </a:t>
            </a:r>
          </a:p>
        </p:txBody>
      </p:sp>
    </p:spTree>
    <p:extLst>
      <p:ext uri="{BB962C8B-B14F-4D97-AF65-F5344CB8AC3E}">
        <p14:creationId xmlns:p14="http://schemas.microsoft.com/office/powerpoint/2010/main" val="1542584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773767"/>
          </a:xfrm>
        </p:spPr>
        <p:txBody>
          <a:bodyPr/>
          <a:lstStyle/>
          <a:p>
            <a:r>
              <a:rPr lang="nb-NO" dirty="0"/>
              <a:t>Oppsummering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24557" y="1442344"/>
            <a:ext cx="7583244" cy="4180320"/>
          </a:xfrm>
        </p:spPr>
        <p:txBody>
          <a:bodyPr>
            <a:normAutofit/>
          </a:bodyPr>
          <a:lstStyle/>
          <a:p>
            <a:r>
              <a:rPr lang="nb-NO" sz="2200" dirty="0"/>
              <a:t>Excel er best egnet til oppgaver om økonomi og statistikk og som inneholder diagrammer</a:t>
            </a:r>
          </a:p>
          <a:p>
            <a:r>
              <a:rPr lang="nb-NO" sz="2200" dirty="0"/>
              <a:t>Regnearket i GeoGebra er best egnet til oppgaver der man skal finne matematiske sammenhenger (for eksempel figurtall eller prognoser).</a:t>
            </a:r>
          </a:p>
        </p:txBody>
      </p:sp>
    </p:spTree>
    <p:extLst>
      <p:ext uri="{BB962C8B-B14F-4D97-AF65-F5344CB8AC3E}">
        <p14:creationId xmlns:p14="http://schemas.microsoft.com/office/powerpoint/2010/main" val="3299501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45 minutter</a:t>
            </a:r>
          </a:p>
        </p:txBody>
      </p:sp>
    </p:spTree>
    <p:extLst>
      <p:ext uri="{BB962C8B-B14F-4D97-AF65-F5344CB8AC3E}">
        <p14:creationId xmlns:p14="http://schemas.microsoft.com/office/powerpoint/2010/main" val="5118335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Dybdelæring med regneark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/>
              <a:t>Forbered en undervisningsøkt der dere bruker regneark.</a:t>
            </a:r>
          </a:p>
          <a:p>
            <a:r>
              <a:rPr lang="nb-NO" sz="2200" dirty="0"/>
              <a:t>Start med et tomt regneark.</a:t>
            </a:r>
          </a:p>
          <a:p>
            <a:r>
              <a:rPr lang="nb-NO" sz="2200" dirty="0"/>
              <a:t>Bruk formler slik at regnearket blir dynamisk.</a:t>
            </a:r>
          </a:p>
          <a:p>
            <a:r>
              <a:rPr lang="nb-NO" sz="2200" dirty="0"/>
              <a:t>Dere kan ta utgangspunkt i en tabell fra SSB, bruke et eksempel fra artikkelen eller noe annet. </a:t>
            </a:r>
          </a:p>
          <a:p>
            <a:r>
              <a:rPr lang="nb-NO" sz="2200" dirty="0"/>
              <a:t>Bruk gjerne undervisningsnotatet til planleggingen.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5422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Refleksjonsspørsmål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Etter å ha gjennomført undervisningen skal du reflektere over:</a:t>
            </a:r>
          </a:p>
          <a:p>
            <a:endParaRPr lang="nb-NO" sz="2200" dirty="0"/>
          </a:p>
          <a:p>
            <a:r>
              <a:rPr lang="nb-NO" sz="2200" dirty="0"/>
              <a:t>Hvilke elementer fra planleggingen fungerte spesielt godt og hva må du eventuelt arbeide videre med. </a:t>
            </a:r>
          </a:p>
          <a:p>
            <a:r>
              <a:rPr lang="nb-NO" sz="2200" dirty="0"/>
              <a:t>Var det de tekniske eller de matematiske utfordringene som eventuelt hindret elevene i å komme fram til en løsning?</a:t>
            </a:r>
          </a:p>
          <a:p>
            <a:r>
              <a:rPr lang="nb-NO" sz="2200" dirty="0"/>
              <a:t>Utfordret opplegget elevene på prinsippene for dybdelæring?</a:t>
            </a:r>
          </a:p>
          <a:p>
            <a:endParaRPr lang="nb-NO" sz="2200" dirty="0"/>
          </a:p>
        </p:txBody>
      </p:sp>
      <p:sp>
        <p:nvSpPr>
          <p:cNvPr id="7" name="Rektangel 6"/>
          <p:cNvSpPr/>
          <p:nvPr/>
        </p:nvSpPr>
        <p:spPr>
          <a:xfrm>
            <a:off x="1187903" y="3915785"/>
            <a:ext cx="5861957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nb-NO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8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086843"/>
              </p:ext>
            </p:extLst>
          </p:nvPr>
        </p:nvGraphicFramePr>
        <p:xfrm>
          <a:off x="895350" y="1825625"/>
          <a:ext cx="758348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Oppsummer</a:t>
                      </a:r>
                      <a:r>
                        <a:rPr lang="nb-NO" sz="2400" baseline="0" dirty="0"/>
                        <a:t> forarbeidet i grupper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Faglig</a:t>
                      </a:r>
                      <a:r>
                        <a:rPr lang="nb-NO" sz="2400" baseline="0" dirty="0"/>
                        <a:t> påfyll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369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Planlegge egen 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45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Total tidsbruk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110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dirty="0">
                <a:solidFill>
                  <a:srgbClr val="268183"/>
                </a:solidFill>
              </a:rPr>
              <a:t>Dybdelæring – regneark 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D – 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4</a:t>
            </a:r>
          </a:p>
        </p:txBody>
      </p:sp>
    </p:spTree>
    <p:extLst>
      <p:ext uri="{BB962C8B-B14F-4D97-AF65-F5344CB8AC3E}">
        <p14:creationId xmlns:p14="http://schemas.microsoft.com/office/powerpoint/2010/main" val="11649871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b-NO" sz="2200" dirty="0">
                <a:ea typeface="SimSun" panose="02010600030101010101" pitchFamily="2" charset="-122"/>
                <a:cs typeface="Times New Roman" panose="02020603050405020304" pitchFamily="18" charset="0"/>
              </a:rPr>
              <a:t>Målet med denne modulen er at dere skal få erfare hvordan man kan utnytte de dynamiske egenskapene i et regneark til å oppnå dybdelæring.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b-NO" sz="2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6953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613051"/>
              </p:ext>
            </p:extLst>
          </p:nvPr>
        </p:nvGraphicFramePr>
        <p:xfrm>
          <a:off x="895350" y="1825625"/>
          <a:ext cx="758348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Erfaringsdeling etter utprøving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30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Oppsummering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Veien videre til neste</a:t>
                      </a:r>
                      <a:r>
                        <a:rPr lang="nb-NO" sz="2400" baseline="0" dirty="0"/>
                        <a:t> modul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10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Total</a:t>
                      </a:r>
                      <a:r>
                        <a:rPr lang="nb-NO" sz="2400" baseline="0" dirty="0"/>
                        <a:t> tidsbruk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60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459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Erfaringsdeling etter utprøving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36898144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i gruppen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445342"/>
            <a:ext cx="7583244" cy="4560603"/>
          </a:xfrm>
        </p:spPr>
        <p:txBody>
          <a:bodyPr>
            <a:noAutofit/>
          </a:bodyPr>
          <a:lstStyle/>
          <a:p>
            <a:r>
              <a:rPr lang="nb-NO" sz="2200" dirty="0"/>
              <a:t>Les gjennom notatene dine før dere setter dere sammen i gruppen fra forberedelsen.</a:t>
            </a:r>
          </a:p>
          <a:p>
            <a:r>
              <a:rPr lang="nb-NO" sz="2200" dirty="0"/>
              <a:t>Del og diskuter:</a:t>
            </a:r>
          </a:p>
          <a:p>
            <a:pPr lvl="1"/>
            <a:r>
              <a:rPr lang="nb-NO" sz="1800" dirty="0"/>
              <a:t>Hvilke elementer fra planleggingen fungerte spesielt godt og hva må du eventuelt arbeide videre med. </a:t>
            </a:r>
          </a:p>
          <a:p>
            <a:pPr lvl="1"/>
            <a:r>
              <a:rPr lang="nb-NO" sz="1800" dirty="0"/>
              <a:t>Var det de tekniske eller de matematiske utfordringene som eventuelt hindret elevene i å komme fram til en løsning?</a:t>
            </a:r>
          </a:p>
          <a:p>
            <a:pPr lvl="1"/>
            <a:r>
              <a:rPr lang="nb-NO" sz="1800" dirty="0"/>
              <a:t>Tok elevene i bruk de dynamiske egenskaper som formler, cellereferanser osv.?</a:t>
            </a:r>
          </a:p>
          <a:p>
            <a:pPr lvl="1"/>
            <a:r>
              <a:rPr lang="nb-NO" sz="1800" dirty="0"/>
              <a:t>Utfordret opplegget elevene på prinsippene for dybdelæring?</a:t>
            </a:r>
          </a:p>
          <a:p>
            <a:pPr lvl="1"/>
            <a:r>
              <a:rPr lang="nb-NO" sz="1800" dirty="0"/>
              <a:t>Hvordan kan bruken av regneark være til hjelp i arbeidet med dybdelæring?</a:t>
            </a:r>
            <a:endParaRPr lang="nb-NO" sz="2200" dirty="0"/>
          </a:p>
          <a:p>
            <a:r>
              <a:rPr lang="nb-NO" sz="2200" dirty="0"/>
              <a:t>Noter 2 – 3 punkter som dere vil dele i plenum.</a:t>
            </a:r>
          </a:p>
        </p:txBody>
      </p:sp>
    </p:spTree>
    <p:extLst>
      <p:ext uri="{BB962C8B-B14F-4D97-AF65-F5344CB8AC3E}">
        <p14:creationId xmlns:p14="http://schemas.microsoft.com/office/powerpoint/2010/main" val="1204931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10535492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i plenum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Det kan være fint å ha noen eksempler fra gjennomføringen tilgjengelig. </a:t>
            </a:r>
          </a:p>
          <a:p>
            <a:r>
              <a:rPr lang="nb-NO" sz="2200" dirty="0"/>
              <a:t>Hver gruppe oppsummerer kort punktene fra gruppearbeidet.</a:t>
            </a:r>
          </a:p>
          <a:p>
            <a:pPr lvl="1"/>
            <a:r>
              <a:rPr lang="nb-NO" sz="2200" dirty="0"/>
              <a:t>Presenter innholdet i opplegget som er gjennomført.</a:t>
            </a:r>
          </a:p>
          <a:p>
            <a:pPr lvl="1"/>
            <a:r>
              <a:rPr lang="nb-NO" sz="2200" dirty="0"/>
              <a:t>Hvordan utfordret opplegget elevene på prinsippene for dybdelæring?</a:t>
            </a:r>
          </a:p>
          <a:p>
            <a:endParaRPr lang="nb-NO" sz="2200" dirty="0"/>
          </a:p>
          <a:p>
            <a:r>
              <a:rPr lang="nb-NO" sz="2200" dirty="0"/>
              <a:t>Gi hverandre tips til endringer. </a:t>
            </a:r>
          </a:p>
        </p:txBody>
      </p:sp>
    </p:spTree>
    <p:extLst>
      <p:ext uri="{BB962C8B-B14F-4D97-AF65-F5344CB8AC3E}">
        <p14:creationId xmlns:p14="http://schemas.microsoft.com/office/powerpoint/2010/main" val="19518837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 til neste modul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10 minutter</a:t>
            </a:r>
          </a:p>
        </p:txBody>
      </p:sp>
    </p:spTree>
    <p:extLst>
      <p:ext uri="{BB962C8B-B14F-4D97-AF65-F5344CB8AC3E}">
        <p14:creationId xmlns:p14="http://schemas.microsoft.com/office/powerpoint/2010/main" val="12553587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gang til eller videre …..?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/>
              <a:t>Bli enige om dere vil gjøre en ny utprøving av et opplegg med regneark</a:t>
            </a:r>
          </a:p>
          <a:p>
            <a:endParaRPr lang="nb-NO" dirty="0"/>
          </a:p>
          <a:p>
            <a:pPr marL="914400" lvl="2" indent="0">
              <a:buNone/>
            </a:pPr>
            <a:r>
              <a:rPr lang="nb-NO" sz="2200" dirty="0"/>
              <a:t>eller om dere vil gå videre til neste modul:</a:t>
            </a:r>
          </a:p>
          <a:p>
            <a:pPr marL="914400" lvl="2" indent="0">
              <a:buNone/>
            </a:pPr>
            <a:endParaRPr lang="nb-NO" dirty="0"/>
          </a:p>
          <a:p>
            <a:r>
              <a:rPr lang="nb-NO" sz="2200" dirty="0"/>
              <a:t>Dybdelæring – programmering:</a:t>
            </a:r>
          </a:p>
          <a:p>
            <a:pPr marL="457200" lvl="1" indent="0">
              <a:buNone/>
            </a:pPr>
            <a:r>
              <a:rPr lang="nb-NO" sz="2200" dirty="0"/>
              <a:t>Gjør </a:t>
            </a:r>
            <a:r>
              <a:rPr lang="nb-NO" sz="2200" i="1" dirty="0"/>
              <a:t>A – Forarbeid </a:t>
            </a:r>
            <a:r>
              <a:rPr lang="nb-NO" sz="2200" dirty="0"/>
              <a:t>før dere møter til </a:t>
            </a:r>
            <a:r>
              <a:rPr lang="nb-NO" sz="2200" i="1" dirty="0"/>
              <a:t>B – Samarbeid </a:t>
            </a:r>
          </a:p>
        </p:txBody>
      </p:sp>
    </p:spTree>
    <p:extLst>
      <p:ext uri="{BB962C8B-B14F-4D97-AF65-F5344CB8AC3E}">
        <p14:creationId xmlns:p14="http://schemas.microsoft.com/office/powerpoint/2010/main" val="3470836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Lykke til videre</a:t>
            </a:r>
          </a:p>
        </p:txBody>
      </p:sp>
    </p:spTree>
    <p:extLst>
      <p:ext uri="{BB962C8B-B14F-4D97-AF65-F5344CB8AC3E}">
        <p14:creationId xmlns:p14="http://schemas.microsoft.com/office/powerpoint/2010/main" val="127986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forarbeidet i grupper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15 minutter</a:t>
            </a:r>
          </a:p>
        </p:txBody>
      </p:sp>
    </p:spTree>
    <p:extLst>
      <p:ext uri="{BB962C8B-B14F-4D97-AF65-F5344CB8AC3E}">
        <p14:creationId xmlns:p14="http://schemas.microsoft.com/office/powerpoint/2010/main" val="20585285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Kilder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nb-NO" sz="1800" dirty="0"/>
              <a:t>Statistikkbanken, Statistisk sentralbyrå, </a:t>
            </a:r>
            <a:r>
              <a:rPr lang="nb-NO" sz="1800" dirty="0">
                <a:hlinkClick r:id="rId3"/>
              </a:rPr>
              <a:t>https://www.ssb.no/statbank/list/royk/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796372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Momenter fra forarbeid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Les gjennom notatene fra forberedelsen før dere setter dere sammen i grupper med tre – fire deltagere.</a:t>
            </a:r>
          </a:p>
          <a:p>
            <a:pPr marL="0" indent="0">
              <a:buNone/>
            </a:pPr>
            <a:endParaRPr lang="nb-NO" sz="2200" dirty="0"/>
          </a:p>
          <a:p>
            <a:r>
              <a:rPr lang="nb-NO" sz="2200" dirty="0"/>
              <a:t>Del momentene fra forberedelsen med hverandre.</a:t>
            </a:r>
          </a:p>
          <a:p>
            <a:r>
              <a:rPr lang="nb-NO" sz="2200" dirty="0"/>
              <a:t>Bli enige om tre punkter som er sentrale for at arbeid med regneark kan føre til dybdelæring. </a:t>
            </a:r>
          </a:p>
          <a:p>
            <a:endParaRPr lang="nb-NO" sz="2200" dirty="0"/>
          </a:p>
          <a:p>
            <a:pPr marL="0" indent="0">
              <a:buNone/>
            </a:pPr>
            <a:endParaRPr lang="nb-NO" sz="2200" dirty="0"/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1443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Del punktene fra gruppearbeid i plenum.</a:t>
            </a:r>
          </a:p>
          <a:p>
            <a:r>
              <a:rPr lang="nb-NO" sz="2200" dirty="0"/>
              <a:t>Diskuter dere fram til noen punkter som hele kollegiet kan samle seg om.</a:t>
            </a:r>
          </a:p>
          <a:p>
            <a:r>
              <a:rPr lang="nb-NO" sz="2200" dirty="0"/>
              <a:t>Disse punktene skal danne kjernen i aktiviteten som dere skal planlegge og gjennomføre med elevene. </a:t>
            </a:r>
          </a:p>
        </p:txBody>
      </p:sp>
    </p:spTree>
    <p:extLst>
      <p:ext uri="{BB962C8B-B14F-4D97-AF65-F5344CB8AC3E}">
        <p14:creationId xmlns:p14="http://schemas.microsoft.com/office/powerpoint/2010/main" val="370648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Faglig påfyll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2008721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Kjennetegn for dybdelæring og regneark</a:t>
            </a:r>
            <a:br>
              <a:rPr lang="nb-NO" dirty="0"/>
            </a:br>
            <a:endParaRPr lang="nb-NO" dirty="0"/>
          </a:p>
        </p:txBody>
      </p:sp>
      <p:sp>
        <p:nvSpPr>
          <p:cNvPr id="6" name="Rektangel 5"/>
          <p:cNvSpPr/>
          <p:nvPr/>
        </p:nvSpPr>
        <p:spPr>
          <a:xfrm>
            <a:off x="895739" y="1194936"/>
            <a:ext cx="735602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/>
              </a:buClr>
            </a:pPr>
            <a:r>
              <a:rPr lang="nb-NO" sz="2200" dirty="0"/>
              <a:t>Fortsett i gruppen: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sz="2200" dirty="0"/>
              <a:t>Bruk notatene fra forarbeidet og momentene fra diskusjonen og fyll ut den utdelte tabellen.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nb-NO" sz="2200" dirty="0"/>
          </a:p>
          <a:p>
            <a:pPr marL="800100" lvl="1" indent="-3429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b="1" dirty="0"/>
              <a:t>I</a:t>
            </a:r>
            <a:r>
              <a:rPr lang="nb-NO" dirty="0"/>
              <a:t>ndividuelt: 5 minutter</a:t>
            </a:r>
          </a:p>
          <a:p>
            <a:pPr marL="800100" lvl="1" indent="-3429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b="1" dirty="0"/>
              <a:t>G</a:t>
            </a:r>
            <a:r>
              <a:rPr lang="nb-NO" dirty="0"/>
              <a:t>ruppe: 10 minutter</a:t>
            </a:r>
          </a:p>
          <a:p>
            <a:pPr marL="800100" lvl="1" indent="-3429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nb-NO" b="1" dirty="0"/>
              <a:t>P</a:t>
            </a:r>
            <a:r>
              <a:rPr lang="nb-NO" dirty="0"/>
              <a:t>lenum: 10 minutter</a:t>
            </a:r>
          </a:p>
          <a:p>
            <a:endParaRPr lang="nb-NO" sz="2200" dirty="0"/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nb-NO" sz="2200" dirty="0"/>
          </a:p>
          <a:p>
            <a:endParaRPr lang="nb-NO" sz="2200" dirty="0"/>
          </a:p>
          <a:p>
            <a:endParaRPr lang="nb-NO" sz="220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E7B8E2AC-767D-41E2-9A67-6F51B5CBB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706" y="2665909"/>
            <a:ext cx="3561258" cy="188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884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På neste side er det satt opp et forslag på sammenhenger.</a:t>
            </a:r>
          </a:p>
          <a:p>
            <a:r>
              <a:rPr lang="nb-NO" sz="2200" dirty="0"/>
              <a:t>Sammenlign forslaget med det som dere har notert og diskuter.</a:t>
            </a:r>
          </a:p>
        </p:txBody>
      </p:sp>
    </p:spTree>
    <p:extLst>
      <p:ext uri="{BB962C8B-B14F-4D97-AF65-F5344CB8AC3E}">
        <p14:creationId xmlns:p14="http://schemas.microsoft.com/office/powerpoint/2010/main" val="3359104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1352</Words>
  <Application>Microsoft Office PowerPoint</Application>
  <PresentationFormat>Skjermfremvisning (4:3)</PresentationFormat>
  <Paragraphs>191</Paragraphs>
  <Slides>40</Slides>
  <Notes>15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40</vt:i4>
      </vt:variant>
    </vt:vector>
  </HeadingPairs>
  <TitlesOfParts>
    <vt:vector size="44" baseType="lpstr">
      <vt:lpstr>Arial</vt:lpstr>
      <vt:lpstr>Calibri</vt:lpstr>
      <vt:lpstr>Times New Roman</vt:lpstr>
      <vt:lpstr>Office-tema</vt:lpstr>
      <vt:lpstr>Dybdelæring – regneark  B – Samarbeid</vt:lpstr>
      <vt:lpstr>Mål</vt:lpstr>
      <vt:lpstr>Tidsplan for denne økta</vt:lpstr>
      <vt:lpstr>Oppsummer forarbeidet i grupper</vt:lpstr>
      <vt:lpstr>Momenter fra forarbeid</vt:lpstr>
      <vt:lpstr>Oppsummering</vt:lpstr>
      <vt:lpstr>Faglig påfyll</vt:lpstr>
      <vt:lpstr>Kjennetegn for dybdelæring og regneark </vt:lpstr>
      <vt:lpstr>PowerPoint-presentasjon</vt:lpstr>
      <vt:lpstr>PowerPoint-presentasjon</vt:lpstr>
      <vt:lpstr>Aktivitet:  Statistikk fra SSB om bruk av snus</vt:lpstr>
      <vt:lpstr>Blanke ark</vt:lpstr>
      <vt:lpstr>Finne tema og tall</vt:lpstr>
      <vt:lpstr>Snusbruk blant ungdom</vt:lpstr>
      <vt:lpstr>Endring i bruk av snus fra 2005 - 2018</vt:lpstr>
      <vt:lpstr>Bruk tabellen </vt:lpstr>
      <vt:lpstr>Forslag til arbeid med tabellen</vt:lpstr>
      <vt:lpstr>Overføre tabellen til Excel</vt:lpstr>
      <vt:lpstr>Sammenligning av 2008 og 2018</vt:lpstr>
      <vt:lpstr>Hva skjer, hvis…</vt:lpstr>
      <vt:lpstr>Hva betyr det at trendlinjer krysser hverandre?</vt:lpstr>
      <vt:lpstr>Regresjon med GeoGebra</vt:lpstr>
      <vt:lpstr>Hvorfor er ikke uttrykkene like?</vt:lpstr>
      <vt:lpstr>Sammenlign Excel og regnearket i GeoGebra</vt:lpstr>
      <vt:lpstr>Excel                             GeoGebra</vt:lpstr>
      <vt:lpstr>Oppsummering</vt:lpstr>
      <vt:lpstr>Planlegg egen undervisning </vt:lpstr>
      <vt:lpstr>Dybdelæring med regneark</vt:lpstr>
      <vt:lpstr>Refleksjonsspørsmål</vt:lpstr>
      <vt:lpstr>Dybdelæring – regneark  D – Etterarbeid</vt:lpstr>
      <vt:lpstr>Mål</vt:lpstr>
      <vt:lpstr>Tidsplan for denne økta</vt:lpstr>
      <vt:lpstr>Erfaringsdeling etter utprøving</vt:lpstr>
      <vt:lpstr>Oppsummering i gruppen</vt:lpstr>
      <vt:lpstr>Oppsummering </vt:lpstr>
      <vt:lpstr>Oppsummering i plenum</vt:lpstr>
      <vt:lpstr>Veien videre til neste modul</vt:lpstr>
      <vt:lpstr>En gang til eller videre …..?</vt:lpstr>
      <vt:lpstr>Lykke til videre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Ingunn Valbekmo</cp:lastModifiedBy>
  <cp:revision>193</cp:revision>
  <cp:lastPrinted>2017-08-18T08:10:09Z</cp:lastPrinted>
  <dcterms:created xsi:type="dcterms:W3CDTF">2017-08-11T05:42:55Z</dcterms:created>
  <dcterms:modified xsi:type="dcterms:W3CDTF">2019-12-05T12:01:36Z</dcterms:modified>
</cp:coreProperties>
</file>